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307" r:id="rId3"/>
    <p:sldId id="257" r:id="rId4"/>
    <p:sldId id="371" r:id="rId5"/>
    <p:sldId id="372" r:id="rId6"/>
    <p:sldId id="373" r:id="rId7"/>
    <p:sldId id="374" r:id="rId8"/>
    <p:sldId id="376" r:id="rId9"/>
    <p:sldId id="375" r:id="rId10"/>
    <p:sldId id="377" r:id="rId11"/>
    <p:sldId id="378" r:id="rId12"/>
    <p:sldId id="1265" r:id="rId13"/>
    <p:sldId id="128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8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2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54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6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0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1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2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0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9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2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2D7242F2-F758-49A2-A12A-4375AA3CFA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2" b="20468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3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CD525-B3CC-4B3E-93B1-C095CB7BD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10905059" cy="333035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Финансирование текущих расходов сельскохозяйственного потребительского кооператива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DF310E-9172-4E34-9736-DF5632EE40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133135"/>
            <a:ext cx="10902016" cy="14545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</a:rPr>
              <a:t>Методические материалы для руководителей и специалистов </a:t>
            </a:r>
            <a:r>
              <a:rPr lang="ru-RU" sz="1800" dirty="0" err="1">
                <a:solidFill>
                  <a:schemeClr val="bg1"/>
                </a:solidFill>
              </a:rPr>
              <a:t>СПоК</a:t>
            </a:r>
            <a:endParaRPr lang="ru-RU" sz="1800" dirty="0">
              <a:solidFill>
                <a:schemeClr val="bg1"/>
              </a:solidFill>
            </a:endParaRPr>
          </a:p>
          <a:p>
            <a:pPr algn="ctr"/>
            <a:r>
              <a:rPr lang="ru-RU" sz="1800" dirty="0">
                <a:solidFill>
                  <a:schemeClr val="bg1"/>
                </a:solidFill>
              </a:rPr>
              <a:t>2022 г.</a:t>
            </a:r>
          </a:p>
        </p:txBody>
      </p:sp>
      <p:cxnSp>
        <p:nvCxnSpPr>
          <p:cNvPr id="25" name="Straight Connector 21">
            <a:extLst>
              <a:ext uri="{FF2B5EF4-FFF2-40B4-BE49-F238E27FC236}">
                <a16:creationId xmlns:a16="http://schemas.microsoft.com/office/drawing/2014/main" id="{34E5597F-CE67-4085-9548-E6A8036DA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93881" y="4035362"/>
            <a:ext cx="5404237" cy="0"/>
          </a:xfrm>
          <a:prstGeom prst="line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98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90C9CC8-C51C-48AF-A2D9-49637FAD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/>
              <a:t>Доходы от коммерческой деятельности формируют налогооблагаемую прибыль</a:t>
            </a:r>
            <a:endParaRPr lang="ru-RU" dirty="0"/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6CDE8F7A-C660-46AB-9284-CBC7C96E8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510401"/>
              </p:ext>
            </p:extLst>
          </p:nvPr>
        </p:nvGraphicFramePr>
        <p:xfrm>
          <a:off x="838200" y="2011363"/>
          <a:ext cx="105156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2083">
                  <a:extLst>
                    <a:ext uri="{9D8B030D-6E8A-4147-A177-3AD203B41FA5}">
                      <a16:colId xmlns:a16="http://schemas.microsoft.com/office/drawing/2014/main" val="1667282406"/>
                    </a:ext>
                  </a:extLst>
                </a:gridCol>
                <a:gridCol w="1378634">
                  <a:extLst>
                    <a:ext uri="{9D8B030D-6E8A-4147-A177-3AD203B41FA5}">
                      <a16:colId xmlns:a16="http://schemas.microsoft.com/office/drawing/2014/main" val="1343911483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2131597057"/>
                    </a:ext>
                  </a:extLst>
                </a:gridCol>
                <a:gridCol w="1379806">
                  <a:extLst>
                    <a:ext uri="{9D8B030D-6E8A-4147-A177-3AD203B41FA5}">
                      <a16:colId xmlns:a16="http://schemas.microsoft.com/office/drawing/2014/main" val="41405170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 хозяйственной операции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Дт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Кт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Сумма (руб.)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052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Фактические затраты на деятельность кооператива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10, 69, 70, 76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3008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Отражены доходы от оказанных платных услуг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90/1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744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Поступили денежные средства от оказания услуг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Расходы списаны за счёт поступлений от коммерческой деятельности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90/2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5734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Определен финансовый результат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90/9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250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594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90C9CC8-C51C-48AF-A2D9-49637FAD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dirty="0"/>
              <a:t>Целевое финансирование является доходом по некоммерческой деятельности</a:t>
            </a:r>
            <a:endParaRPr lang="ru-RU" dirty="0"/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6CDE8F7A-C660-46AB-9284-CBC7C96E8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694017"/>
              </p:ext>
            </p:extLst>
          </p:nvPr>
        </p:nvGraphicFramePr>
        <p:xfrm>
          <a:off x="852268" y="2011363"/>
          <a:ext cx="105156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2083">
                  <a:extLst>
                    <a:ext uri="{9D8B030D-6E8A-4147-A177-3AD203B41FA5}">
                      <a16:colId xmlns:a16="http://schemas.microsoft.com/office/drawing/2014/main" val="1667282406"/>
                    </a:ext>
                  </a:extLst>
                </a:gridCol>
                <a:gridCol w="1378634">
                  <a:extLst>
                    <a:ext uri="{9D8B030D-6E8A-4147-A177-3AD203B41FA5}">
                      <a16:colId xmlns:a16="http://schemas.microsoft.com/office/drawing/2014/main" val="1343911483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2131597057"/>
                    </a:ext>
                  </a:extLst>
                </a:gridCol>
                <a:gridCol w="1379806">
                  <a:extLst>
                    <a:ext uri="{9D8B030D-6E8A-4147-A177-3AD203B41FA5}">
                      <a16:colId xmlns:a16="http://schemas.microsoft.com/office/drawing/2014/main" val="41405170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 хозяйственной операции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Дт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Кт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Сумма (руб.)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052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Фактические затраты на деятельность кооператива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10, 69, 70, 76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638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Внесены ежемесячные членские взносы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744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Членские взносы отнесены на целевое финансирование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149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Расходы списаны за счёт целевого финансирования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734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006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5EAB0C-4708-41CB-8EB3-0B460E4F8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Вопросы к «некоммерческой» модели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B66023-694B-4879-94DF-651F62ED5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члены кооператива – субъекты предпринимательской деятельности – почему они должны смириться с потерями от </a:t>
            </a:r>
            <a:r>
              <a:rPr lang="ru-RU" dirty="0" err="1"/>
              <a:t>неучёта</a:t>
            </a:r>
            <a:r>
              <a:rPr lang="ru-RU" dirty="0"/>
              <a:t> взносов в составе затрат?</a:t>
            </a:r>
          </a:p>
          <a:p>
            <a:r>
              <a:rPr lang="ru-RU" dirty="0"/>
              <a:t>Если члены кооператива – граждане, ведущие личные подсобные хозяйства – будут ли они готовы уплачивать эти взносы (получив полную сумму за сданное в кооператив молоко)?</a:t>
            </a:r>
          </a:p>
        </p:txBody>
      </p:sp>
    </p:spTree>
    <p:extLst>
      <p:ext uri="{BB962C8B-B14F-4D97-AF65-F5344CB8AC3E}">
        <p14:creationId xmlns:p14="http://schemas.microsoft.com/office/powerpoint/2010/main" val="232372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EDA16-2BAF-416E-9170-68A64C89E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3816095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Вывод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EFD86C-2577-4A98-8742-58D04BA6D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333297"/>
            <a:ext cx="3816096" cy="3843666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Учётная</a:t>
            </a:r>
            <a:r>
              <a:rPr lang="en-US" sz="2400" dirty="0"/>
              <a:t> </a:t>
            </a:r>
            <a:r>
              <a:rPr lang="en-US" sz="2400" dirty="0" err="1"/>
              <a:t>работа</a:t>
            </a:r>
            <a:r>
              <a:rPr lang="en-US" sz="2400" dirty="0"/>
              <a:t> в </a:t>
            </a:r>
            <a:r>
              <a:rPr lang="ru-RU" sz="2400" dirty="0"/>
              <a:t>кооперативе</a:t>
            </a:r>
            <a:r>
              <a:rPr lang="en-US" sz="2400" dirty="0"/>
              <a:t> </a:t>
            </a:r>
            <a:r>
              <a:rPr lang="en-US" sz="2400" dirty="0" err="1"/>
              <a:t>существенно</a:t>
            </a:r>
            <a:r>
              <a:rPr lang="en-US" sz="2400" dirty="0"/>
              <a:t> </a:t>
            </a:r>
            <a:r>
              <a:rPr lang="en-US" sz="2400" dirty="0" err="1"/>
              <a:t>упрощается</a:t>
            </a:r>
            <a:r>
              <a:rPr lang="en-US" sz="2400" dirty="0"/>
              <a:t>, </a:t>
            </a:r>
            <a:r>
              <a:rPr lang="en-US" sz="2400" dirty="0" err="1"/>
              <a:t>если</a:t>
            </a:r>
            <a:r>
              <a:rPr lang="en-US" sz="2400" dirty="0"/>
              <a:t> </a:t>
            </a:r>
            <a:r>
              <a:rPr lang="en-US" sz="2400" dirty="0" err="1"/>
              <a:t>кооператив</a:t>
            </a:r>
            <a:r>
              <a:rPr lang="en-US" sz="2400" dirty="0"/>
              <a:t> </a:t>
            </a:r>
            <a:r>
              <a:rPr lang="en-US" sz="2400" dirty="0" err="1"/>
              <a:t>финансирует</a:t>
            </a:r>
            <a:r>
              <a:rPr lang="en-US" sz="2400" dirty="0"/>
              <a:t> </a:t>
            </a:r>
            <a:r>
              <a:rPr lang="en-US" sz="2400" dirty="0" err="1"/>
              <a:t>свою</a:t>
            </a:r>
            <a:r>
              <a:rPr lang="en-US" sz="2400" dirty="0"/>
              <a:t> </a:t>
            </a:r>
            <a:r>
              <a:rPr lang="en-US" sz="2400" dirty="0" err="1"/>
              <a:t>деятельность</a:t>
            </a:r>
            <a:r>
              <a:rPr lang="en-US" sz="2400" dirty="0"/>
              <a:t> </a:t>
            </a:r>
            <a:r>
              <a:rPr lang="en-US" sz="2400" dirty="0" err="1"/>
              <a:t>только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счёт</a:t>
            </a:r>
            <a:r>
              <a:rPr lang="en-US" sz="2400" dirty="0"/>
              <a:t> </a:t>
            </a:r>
            <a:r>
              <a:rPr lang="en-US" sz="2400" dirty="0" err="1"/>
              <a:t>одного</a:t>
            </a:r>
            <a:r>
              <a:rPr lang="en-US" sz="2400" dirty="0"/>
              <a:t> </a:t>
            </a:r>
            <a:r>
              <a:rPr lang="en-US" sz="2400" dirty="0" err="1"/>
              <a:t>источника</a:t>
            </a:r>
            <a:r>
              <a:rPr lang="en-US" sz="2400" dirty="0"/>
              <a:t> (</a:t>
            </a:r>
            <a:r>
              <a:rPr lang="en-US" sz="2400" dirty="0" err="1"/>
              <a:t>например</a:t>
            </a:r>
            <a:r>
              <a:rPr lang="en-US" sz="2400" dirty="0"/>
              <a:t>, </a:t>
            </a:r>
            <a:r>
              <a:rPr lang="ru-RU" sz="2400" dirty="0"/>
              <a:t>выручки от реализации товаров</a:t>
            </a:r>
            <a:r>
              <a:rPr lang="ru-RU" sz="2400"/>
              <a:t>, работ, услуг</a:t>
            </a:r>
            <a:r>
              <a:rPr lang="en-US" sz="2400" dirty="0"/>
              <a:t>) </a:t>
            </a:r>
          </a:p>
        </p:txBody>
      </p:sp>
      <p:pic>
        <p:nvPicPr>
          <p:cNvPr id="3074" name="Picture 2" descr="Как считать проценты | Блог Comfy">
            <a:extLst>
              <a:ext uri="{FF2B5EF4-FFF2-40B4-BE49-F238E27FC236}">
                <a16:creationId xmlns:a16="http://schemas.microsoft.com/office/drawing/2014/main" id="{0D40B2B0-866E-4682-8D4E-5ED25D5121F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1" r="14119" b="-1"/>
          <a:stretch/>
        </p:blipFill>
        <p:spPr bwMode="auto">
          <a:xfrm>
            <a:off x="4726728" y="1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11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95CB6CD8-0F86-4DFB-83C2-B2F902F7B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/>
              <a:t>Некоммерческая организация (сельскохозяйственный потребительский кооператив – частный случай НКО) -</a:t>
            </a:r>
          </a:p>
        </p:txBody>
      </p:sp>
      <p:sp>
        <p:nvSpPr>
          <p:cNvPr id="11267" name="Объект 2">
            <a:extLst>
              <a:ext uri="{FF2B5EF4-FFF2-40B4-BE49-F238E27FC236}">
                <a16:creationId xmlns:a16="http://schemas.microsoft.com/office/drawing/2014/main" id="{1CB33F8E-9605-4F5E-8F05-1E1023917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000000"/>
                </a:solidFill>
              </a:rPr>
              <a:t>юридическое лицо, не преследующее извлечение прибыли в качестве основной цели своей деятельности и не распределяющие полученную прибыль между участниками. НКО могут вести коммерческую деятельность лишь постольку, поскольку это служит достижению целей, ради которых они созданы и соответствуют этим целям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000000"/>
                </a:solidFill>
              </a:rPr>
              <a:t> </a:t>
            </a:r>
            <a:r>
              <a:rPr lang="en-US" altLang="ru-RU"/>
              <a:t>(</a:t>
            </a:r>
            <a:r>
              <a:rPr lang="ru-RU" altLang="ru-RU"/>
              <a:t>Гражданский Кодекс РФ ст. 50)</a:t>
            </a:r>
          </a:p>
        </p:txBody>
      </p:sp>
      <p:sp>
        <p:nvSpPr>
          <p:cNvPr id="11268" name="Номер слайда 3">
            <a:extLst>
              <a:ext uri="{FF2B5EF4-FFF2-40B4-BE49-F238E27FC236}">
                <a16:creationId xmlns:a16="http://schemas.microsoft.com/office/drawing/2014/main" id="{B029B724-BF15-4D46-A901-5B80A1D42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582C04-BA83-4B31-B4FC-66A979CADD8E}" type="slidenum">
              <a:rPr lang="en-US" altLang="ru-RU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ru-RU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CE0D7-026B-427C-A891-146B4A4B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 проблемы – двоякая природа отношений кооператива и его членов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F04180-D4A1-46A2-BFD8-2F4FDC1CC0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dirty="0"/>
              <a:t>С одной стороны – участники (собственники)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91C1E57-175B-44CC-AB73-D7DE8EF9A5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Обычно в некоммерческих организациях деятельность финансируется членами посредством членских взносов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30253739-2B46-4FE0-B554-8F77AC95E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С другой стороны - клиенты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D5D411FD-3075-4A33-A3A6-30EF401A347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dirty="0"/>
              <a:t>Обычно с клиентов взымается плата, включающая в себя издержки по содержанию организации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25FA43-39C0-49BD-AB17-1573476B1A8F}"/>
              </a:ext>
            </a:extLst>
          </p:cNvPr>
          <p:cNvSpPr txBox="1"/>
          <p:nvPr/>
        </p:nvSpPr>
        <p:spPr>
          <a:xfrm>
            <a:off x="2658794" y="5992837"/>
            <a:ext cx="6316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/>
              <a:t>А как – «правильно»?</a:t>
            </a:r>
          </a:p>
        </p:txBody>
      </p:sp>
    </p:spTree>
    <p:extLst>
      <p:ext uri="{BB962C8B-B14F-4D97-AF65-F5344CB8AC3E}">
        <p14:creationId xmlns:p14="http://schemas.microsoft.com/office/powerpoint/2010/main" val="379760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1AFE6829-7139-4B79-8D32-09A5FADF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dirty="0"/>
              <a:t>В зависимости от содержания деятельности кооператив финансирует свою работу одним из двух способов или их сочетанием</a:t>
            </a:r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E7396F8C-CF4E-41E3-A7D1-24D172D4B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altLang="ru-RU" dirty="0"/>
              <a:t>Поступления целевых средств</a:t>
            </a:r>
            <a:endParaRPr lang="ru-RU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D2E5DD2A-8429-45B3-808B-A55513D650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 fontScale="70000" lnSpcReduction="20000"/>
          </a:bodyPr>
          <a:lstStyle/>
          <a:p>
            <a:pPr marL="457200" indent="-457200"/>
            <a:r>
              <a:rPr lang="ru-RU" altLang="ru-RU" dirty="0"/>
              <a:t>Взносы членов и ассоциированных членов кооператива</a:t>
            </a:r>
          </a:p>
          <a:p>
            <a:pPr marL="0" indent="0">
              <a:buNone/>
            </a:pPr>
            <a:r>
              <a:rPr lang="ru-RU" altLang="ru-RU" i="1" dirty="0"/>
              <a:t>Поступления по некоммерческой деятельности (членские взносы) учитываются на счете 86 «Целевое финансирование». При этом необходимо обеспечить раздельный учет по видам финансирования.</a:t>
            </a:r>
            <a:endParaRPr lang="ru-RU" i="1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9CB6E2BC-09D2-44E9-94C4-F8D95577B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altLang="ru-RU" dirty="0"/>
              <a:t>Доходы по гражданско-правовым договорам (доходы от «коммерческой» деятельности)</a:t>
            </a:r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0523AF17-B0F1-4EF6-B8AF-175D6AE6E8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>
            <a:normAutofit fontScale="70000" lnSpcReduction="20000"/>
          </a:bodyPr>
          <a:lstStyle/>
          <a:p>
            <a:r>
              <a:rPr lang="ru-RU" altLang="ru-RU" dirty="0"/>
              <a:t>Выручка от продажи товаров;</a:t>
            </a:r>
          </a:p>
          <a:p>
            <a:r>
              <a:rPr lang="ru-RU" altLang="ru-RU" dirty="0"/>
              <a:t>Выручка от оказания платных услуг.</a:t>
            </a:r>
          </a:p>
          <a:p>
            <a:pPr marL="0" indent="0">
              <a:buNone/>
            </a:pPr>
            <a:r>
              <a:rPr lang="ru-RU" altLang="ru-RU" i="1" dirty="0"/>
              <a:t>Поступления по предпринимательской деятельности (выручка) учитываются на счете 90 «Продажи», субсчет 1 «Выручка», доходы, выручкой не являющиеся – на счете 91 «Прочие доходы и расходы», субсчет 1 «Прочие доходы».</a:t>
            </a:r>
          </a:p>
        </p:txBody>
      </p:sp>
    </p:spTree>
    <p:extLst>
      <p:ext uri="{BB962C8B-B14F-4D97-AF65-F5344CB8AC3E}">
        <p14:creationId xmlns:p14="http://schemas.microsoft.com/office/powerpoint/2010/main" val="26427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A20B2-B1C5-4BB7-ACFF-B4AFB010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Аналогично кооператив распределяет свои расходы (при наличии двух видов доходов)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3B8B9480-1E33-42B3-85BC-97DDBFA6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1800" dirty="0"/>
              <a:t>Определяются счета для накопления и распределения затрат (счета 20-29). Как правило, для начинающих кооперативов достаточно использовать счета 20 «Основное производство» и 26 «Общехозяйственные расходы». При укрупнении и расширении деятельности возможно применение других счетов из этого раздела плана счетов.</a:t>
            </a:r>
          </a:p>
          <a:p>
            <a:pPr marL="0" indent="0">
              <a:buNone/>
            </a:pPr>
            <a:r>
              <a:rPr lang="ru-RU" altLang="ru-RU" sz="1800" dirty="0"/>
              <a:t>Затраты, накопленные на счетах 20-29, списываются в соответствии с учетной политикой</a:t>
            </a:r>
          </a:p>
          <a:p>
            <a:r>
              <a:rPr lang="ru-RU" altLang="ru-RU" sz="1800" dirty="0"/>
              <a:t>на счета 90 «Продажи», субсчет 2 «Себестоимость продаж», 91 «Прочие доходы и расходы», субсчет 2 «Прочие расходы» по затратам, которые, согласно внутренним положениям кооператива, смете доходов и расходов и учетной политике, финансируются за счет доходов от предпринимательской деятельности,</a:t>
            </a:r>
          </a:p>
          <a:p>
            <a:r>
              <a:rPr lang="ru-RU" altLang="ru-RU" sz="1800" dirty="0"/>
              <a:t>на счет 86 «Целевое финансирование».</a:t>
            </a:r>
          </a:p>
          <a:p>
            <a:pPr marL="0" indent="0" algn="ctr">
              <a:buNone/>
            </a:pPr>
            <a:r>
              <a:rPr lang="ru-RU" altLang="ru-RU" sz="2400" b="1" i="1" dirty="0"/>
              <a:t>Как распределить расходы?</a:t>
            </a:r>
          </a:p>
        </p:txBody>
      </p:sp>
    </p:spTree>
    <p:extLst>
      <p:ext uri="{BB962C8B-B14F-4D97-AF65-F5344CB8AC3E}">
        <p14:creationId xmlns:p14="http://schemas.microsoft.com/office/powerpoint/2010/main" val="115988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81E9880-7121-4FDA-B12C-091DF693F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Варианты распределения расходов в кооперативе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DAA36CC8-F497-49DC-B523-84BA425CAA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Вариант 1. Расходы делятся по видам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29BFEEEE-2229-4C19-80DD-6363C5D4BC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900" dirty="0"/>
              <a:t>Пример: в снабженческом кооперативе расходы на приобретение, доставку и хранение товаров, закупаемых для реализации членам кооператива, финансируются за счет поступлений по предпринимательской деятельности. Прочие расходы – заработная плата работников, коммунальные платежи, ремонт оборудования и т.п. – за счет вносимых членских взносов.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1D36080-B6E7-48D7-85D1-F79EADA48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Вариант 2. Расходы делятся в пропорции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C94B1FAE-CFFE-496A-9225-C460947365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Расходы кооператива суммируются и распределяются пропорционально доле поступлений от предпринимательской (выручка) и некоммерческой (членские взносы) деятельности. </a:t>
            </a:r>
          </a:p>
          <a:p>
            <a:pPr marL="0" indent="0">
              <a:buNone/>
            </a:pPr>
            <a:r>
              <a:rPr lang="ru-RU" sz="1600" dirty="0"/>
              <a:t>Пример: в перерабатывающем кооперативе все расходы, связанные с деятельностью кооператива, суммируются и распределяются пропорционально поступлениям по предпринимательской (выручка от продажи готовой продукции) и некоммерческой (членские взносы) деятельностью</a:t>
            </a:r>
          </a:p>
        </p:txBody>
      </p:sp>
    </p:spTree>
    <p:extLst>
      <p:ext uri="{BB962C8B-B14F-4D97-AF65-F5344CB8AC3E}">
        <p14:creationId xmlns:p14="http://schemas.microsoft.com/office/powerpoint/2010/main" val="376142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16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24" name="Rectangle 1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7B0F4AC-7706-4724-A25D-59B7E462B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400" dirty="0" err="1"/>
              <a:t>Пример</a:t>
            </a:r>
            <a:r>
              <a:rPr lang="en-US" sz="3400" dirty="0"/>
              <a:t>: </a:t>
            </a:r>
            <a:r>
              <a:rPr lang="en-US" sz="3400" dirty="0" err="1"/>
              <a:t>кооператив</a:t>
            </a:r>
            <a:r>
              <a:rPr lang="en-US" sz="3400" dirty="0"/>
              <a:t> </a:t>
            </a:r>
            <a:r>
              <a:rPr lang="en-US" sz="3400" dirty="0" err="1"/>
              <a:t>по</a:t>
            </a:r>
            <a:r>
              <a:rPr lang="en-US" sz="3400" dirty="0"/>
              <a:t> </a:t>
            </a:r>
            <a:r>
              <a:rPr lang="en-US" sz="3400" dirty="0" err="1"/>
              <a:t>ведению</a:t>
            </a:r>
            <a:r>
              <a:rPr lang="en-US" sz="3400" dirty="0"/>
              <a:t> </a:t>
            </a:r>
            <a:r>
              <a:rPr lang="en-US" sz="3400" dirty="0" err="1"/>
              <a:t>бухгалтерского</a:t>
            </a:r>
            <a:r>
              <a:rPr lang="en-US" sz="3400" dirty="0"/>
              <a:t> (</a:t>
            </a:r>
            <a:r>
              <a:rPr lang="ru-RU" sz="3400" dirty="0"/>
              <a:t>налогового)</a:t>
            </a:r>
            <a:r>
              <a:rPr lang="en-US" sz="3400" dirty="0"/>
              <a:t> </a:t>
            </a:r>
            <a:r>
              <a:rPr lang="en-US" sz="3400" dirty="0" err="1"/>
              <a:t>учёта</a:t>
            </a:r>
            <a:endParaRPr lang="en-US" sz="3400" dirty="0"/>
          </a:p>
        </p:txBody>
      </p:sp>
      <p:pic>
        <p:nvPicPr>
          <p:cNvPr id="12" name="Объект 11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AB12EE99-930B-4409-95AF-ACD23CA30E5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0" r="96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id="{FDE40181-BAB1-4C0D-9CE4-E77D32BEE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788" y="2333297"/>
            <a:ext cx="4840010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Кооператив</a:t>
            </a:r>
            <a:r>
              <a:rPr lang="en-US" sz="2400" dirty="0"/>
              <a:t> </a:t>
            </a:r>
            <a:r>
              <a:rPr lang="en-US" sz="2400" dirty="0" err="1"/>
              <a:t>создан</a:t>
            </a:r>
            <a:r>
              <a:rPr lang="en-US" sz="2400" dirty="0"/>
              <a:t> </a:t>
            </a:r>
            <a:r>
              <a:rPr lang="en-US" sz="2400" dirty="0" err="1"/>
              <a:t>фермерскими</a:t>
            </a:r>
            <a:r>
              <a:rPr lang="en-US" sz="2400" dirty="0"/>
              <a:t> </a:t>
            </a:r>
            <a:r>
              <a:rPr lang="en-US" sz="2400" dirty="0" err="1"/>
              <a:t>хозяйствами</a:t>
            </a:r>
            <a:r>
              <a:rPr lang="en-US" sz="2400" dirty="0"/>
              <a:t> </a:t>
            </a:r>
            <a:r>
              <a:rPr lang="en-US" sz="2400" dirty="0" err="1"/>
              <a:t>для</a:t>
            </a:r>
            <a:r>
              <a:rPr lang="en-US" sz="2400" dirty="0"/>
              <a:t> </a:t>
            </a:r>
            <a:r>
              <a:rPr lang="en-US" sz="2400" dirty="0" err="1"/>
              <a:t>ведения</a:t>
            </a:r>
            <a:r>
              <a:rPr lang="en-US" sz="2400" dirty="0"/>
              <a:t> </a:t>
            </a:r>
            <a:r>
              <a:rPr lang="en-US" sz="2400" dirty="0" err="1"/>
              <a:t>учёта</a:t>
            </a:r>
            <a:r>
              <a:rPr lang="en-US" sz="2400" dirty="0"/>
              <a:t> у </a:t>
            </a:r>
            <a:r>
              <a:rPr lang="en-US" sz="2400" dirty="0" err="1"/>
              <a:t>членов</a:t>
            </a:r>
            <a:r>
              <a:rPr lang="en-US" sz="2400" dirty="0"/>
              <a:t> (</a:t>
            </a:r>
            <a:r>
              <a:rPr lang="en-US" sz="2400" dirty="0" err="1"/>
              <a:t>каждому</a:t>
            </a:r>
            <a:r>
              <a:rPr lang="en-US" sz="2400" dirty="0"/>
              <a:t> </a:t>
            </a:r>
            <a:r>
              <a:rPr lang="en-US" sz="2400" dirty="0" err="1"/>
              <a:t>нанимать</a:t>
            </a:r>
            <a:r>
              <a:rPr lang="en-US" sz="2400" dirty="0"/>
              <a:t> </a:t>
            </a:r>
            <a:r>
              <a:rPr lang="en-US" sz="2400" dirty="0" err="1"/>
              <a:t>бухгалтера</a:t>
            </a:r>
            <a:r>
              <a:rPr lang="en-US" sz="2400" dirty="0"/>
              <a:t> </a:t>
            </a:r>
            <a:r>
              <a:rPr lang="en-US" sz="2400" dirty="0" err="1"/>
              <a:t>невыгодно</a:t>
            </a:r>
            <a:r>
              <a:rPr lang="en-US" sz="2400" dirty="0"/>
              <a:t>, а </a:t>
            </a:r>
            <a:r>
              <a:rPr lang="en-US" sz="2400" dirty="0" err="1"/>
              <a:t>бухгалтер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аутсорсинге</a:t>
            </a:r>
            <a:r>
              <a:rPr lang="en-US" sz="2400" dirty="0"/>
              <a:t> </a:t>
            </a:r>
            <a:r>
              <a:rPr lang="en-US" sz="2400" dirty="0" err="1"/>
              <a:t>стремится</a:t>
            </a:r>
            <a:r>
              <a:rPr lang="en-US" sz="2400" dirty="0"/>
              <a:t> к </a:t>
            </a:r>
            <a:r>
              <a:rPr lang="en-US" sz="2400" dirty="0" err="1"/>
              <a:t>упрощению</a:t>
            </a:r>
            <a:r>
              <a:rPr lang="en-US" sz="2400" dirty="0"/>
              <a:t> </a:t>
            </a:r>
            <a:r>
              <a:rPr lang="en-US" sz="2400" dirty="0" err="1"/>
              <a:t>работу</a:t>
            </a:r>
            <a:r>
              <a:rPr lang="en-US" sz="2400" dirty="0"/>
              <a:t>, </a:t>
            </a:r>
            <a:r>
              <a:rPr lang="en-US" sz="2400" dirty="0" err="1"/>
              <a:t>сдаче</a:t>
            </a:r>
            <a:r>
              <a:rPr lang="en-US" sz="2400" dirty="0"/>
              <a:t> «</a:t>
            </a:r>
            <a:r>
              <a:rPr lang="en-US" sz="2400" dirty="0" err="1"/>
              <a:t>нулевой</a:t>
            </a:r>
            <a:r>
              <a:rPr lang="en-US" sz="2400" dirty="0"/>
              <a:t>» </a:t>
            </a:r>
            <a:r>
              <a:rPr lang="en-US" sz="2400" dirty="0" err="1"/>
              <a:t>отчётности</a:t>
            </a:r>
            <a:r>
              <a:rPr lang="en-US" sz="2400" dirty="0"/>
              <a:t>, </a:t>
            </a:r>
            <a:r>
              <a:rPr lang="en-US" sz="2400" dirty="0" err="1"/>
              <a:t>устанавливает</a:t>
            </a:r>
            <a:r>
              <a:rPr lang="en-US" sz="2400" dirty="0"/>
              <a:t> </a:t>
            </a:r>
            <a:r>
              <a:rPr lang="en-US" sz="2400" dirty="0" err="1"/>
              <a:t>свои</a:t>
            </a:r>
            <a:r>
              <a:rPr lang="en-US" sz="2400" dirty="0"/>
              <a:t> </a:t>
            </a:r>
            <a:r>
              <a:rPr lang="en-US" sz="2400" dirty="0" err="1"/>
              <a:t>цены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47026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F41610A-4B61-40BB-909E-80BF5244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Расчёт затрат на деятельность кооператива</a:t>
            </a: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1B4178B9-D5C3-470E-8891-FFB2557197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81252434"/>
              </p:ext>
            </p:extLst>
          </p:nvPr>
        </p:nvGraphicFramePr>
        <p:xfrm>
          <a:off x="838200" y="2011363"/>
          <a:ext cx="49371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563">
                  <a:extLst>
                    <a:ext uri="{9D8B030D-6E8A-4147-A177-3AD203B41FA5}">
                      <a16:colId xmlns:a16="http://schemas.microsoft.com/office/drawing/2014/main" val="3179431052"/>
                    </a:ext>
                  </a:extLst>
                </a:gridCol>
                <a:gridCol w="2468563">
                  <a:extLst>
                    <a:ext uri="{9D8B030D-6E8A-4147-A177-3AD203B41FA5}">
                      <a16:colId xmlns:a16="http://schemas.microsoft.com/office/drawing/2014/main" val="1308714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Вид расходов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Сумма (руб. в мес.)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2902563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Заработная плата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30 000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329998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Страховые взносы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10 000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513299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Арендная плата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5 000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4243203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Прочие расходы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5000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1157136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Всего:</a:t>
                      </a:r>
                    </a:p>
                  </a:txBody>
                  <a:tcPr marL="42932" marR="429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50 000</a:t>
                      </a:r>
                    </a:p>
                  </a:txBody>
                  <a:tcPr marL="42932" marR="42932"/>
                </a:tc>
                <a:extLst>
                  <a:ext uri="{0D108BD9-81ED-4DB2-BD59-A6C34878D82A}">
                    <a16:rowId xmlns:a16="http://schemas.microsoft.com/office/drawing/2014/main" val="2599813882"/>
                  </a:ext>
                </a:extLst>
              </a:tr>
            </a:tbl>
          </a:graphicData>
        </a:graphic>
      </p:graphicFrame>
      <p:sp>
        <p:nvSpPr>
          <p:cNvPr id="9" name="Объект 8">
            <a:extLst>
              <a:ext uri="{FF2B5EF4-FFF2-40B4-BE49-F238E27FC236}">
                <a16:creationId xmlns:a16="http://schemas.microsoft.com/office/drawing/2014/main" id="{65C5B3DD-16A3-4FD5-B0F9-8079E00DD7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кооперативе участвуют 10 КФХ.</a:t>
            </a:r>
          </a:p>
          <a:p>
            <a:pPr marL="0" indent="0">
              <a:buNone/>
            </a:pPr>
            <a:r>
              <a:rPr lang="ru-RU" dirty="0"/>
              <a:t>Поскольку сложность ведения в них учёта одинакова, на каждое КФХ приходится </a:t>
            </a:r>
          </a:p>
          <a:p>
            <a:pPr marL="0" indent="0">
              <a:buNone/>
            </a:pPr>
            <a:r>
              <a:rPr lang="ru-RU" dirty="0"/>
              <a:t>50 000 : 10 = 5 000 руб. в месяц.</a:t>
            </a:r>
          </a:p>
          <a:p>
            <a:pPr marL="0" indent="0" algn="ctr">
              <a:buNone/>
            </a:pPr>
            <a:r>
              <a:rPr lang="ru-RU" b="1" dirty="0"/>
              <a:t>Как «правильно» финансировать </a:t>
            </a:r>
            <a:r>
              <a:rPr lang="ru-RU" b="1" dirty="0" err="1"/>
              <a:t>деятельностьСПоК</a:t>
            </a:r>
            <a:r>
              <a:rPr lang="ru-RU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9380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CB10D32-ED10-4ADB-BF1A-1BCB389C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Варианты финансирования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041875A2-E739-410B-8D18-D3E04E35A2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«Некоммерческий»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3326A0F-8080-4AA2-93FB-1041577768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Устанавливаются ежемесячные членские взносы в сумме 5 000 руб. на одно хозяйство</a:t>
            </a:r>
          </a:p>
          <a:p>
            <a:r>
              <a:rPr lang="ru-RU" dirty="0"/>
              <a:t>«Плюсы» – в кооперативе взносы легко учитывать, не нужно вести учёт затрат,</a:t>
            </a:r>
          </a:p>
          <a:p>
            <a:r>
              <a:rPr lang="ru-RU" dirty="0"/>
              <a:t>«Минусы» – КФХ не может поставить взносы на затраты в целях налогообложения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AA07DD31-6BDE-49CE-9DD6-233DFDD35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«Коммерческий»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3ACC2423-5669-497D-9C43-F2E11C8F2A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Устанавливаются расценки на услуги кооператива – 5 000 руб. в месяц с одного КФХ</a:t>
            </a:r>
          </a:p>
          <a:p>
            <a:r>
              <a:rPr lang="ru-RU" dirty="0"/>
              <a:t>«Плюсы» – КФХ может учесть данные платежи в составе затрат в целях налогообложения,</a:t>
            </a:r>
          </a:p>
          <a:p>
            <a:r>
              <a:rPr lang="ru-RU" dirty="0"/>
              <a:t>«Минусы» – в кооперативе нужно вести учёт затрат (равных доходам)</a:t>
            </a:r>
          </a:p>
        </p:txBody>
      </p:sp>
    </p:spTree>
    <p:extLst>
      <p:ext uri="{BB962C8B-B14F-4D97-AF65-F5344CB8AC3E}">
        <p14:creationId xmlns:p14="http://schemas.microsoft.com/office/powerpoint/2010/main" val="218016539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44126"/>
      </a:dk2>
      <a:lt2>
        <a:srgbClr val="EEE9EA"/>
      </a:lt2>
      <a:accent1>
        <a:srgbClr val="40B29D"/>
      </a:accent1>
      <a:accent2>
        <a:srgbClr val="3AB66B"/>
      </a:accent2>
      <a:accent3>
        <a:srgbClr val="39B836"/>
      </a:accent3>
      <a:accent4>
        <a:srgbClr val="71B13F"/>
      </a:accent4>
      <a:accent5>
        <a:srgbClr val="9AA651"/>
      </a:accent5>
      <a:accent6>
        <a:srgbClr val="C19D3C"/>
      </a:accent6>
      <a:hlink>
        <a:srgbClr val="B3737F"/>
      </a:hlink>
      <a:folHlink>
        <a:srgbClr val="848484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929</Words>
  <Application>Microsoft Office PowerPoint</Application>
  <PresentationFormat>Широкоэкранный</PresentationFormat>
  <Paragraphs>112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Elephant</vt:lpstr>
      <vt:lpstr>Wingdings</vt:lpstr>
      <vt:lpstr>BrushVTI</vt:lpstr>
      <vt:lpstr>Финансирование текущих расходов сельскохозяйственного потребительского кооператива</vt:lpstr>
      <vt:lpstr>Некоммерческая организация (сельскохозяйственный потребительский кооператив – частный случай НКО) -</vt:lpstr>
      <vt:lpstr>Источник проблемы – двоякая природа отношений кооператива и его членов</vt:lpstr>
      <vt:lpstr>В зависимости от содержания деятельности кооператив финансирует свою работу одним из двух способов или их сочетанием</vt:lpstr>
      <vt:lpstr>Аналогично кооператив распределяет свои расходы (при наличии двух видов доходов)</vt:lpstr>
      <vt:lpstr>Варианты распределения расходов в кооперативе</vt:lpstr>
      <vt:lpstr>Пример: кооператив по ведению бухгалтерского (налогового) учёта</vt:lpstr>
      <vt:lpstr>Расчёт затрат на деятельность кооператива</vt:lpstr>
      <vt:lpstr>Варианты финансирования</vt:lpstr>
      <vt:lpstr>Доходы от коммерческой деятельности формируют налогооблагаемую прибыль</vt:lpstr>
      <vt:lpstr>Целевое финансирование является доходом по некоммерческой деятельности</vt:lpstr>
      <vt:lpstr>Вопросы к «некоммерческой» модели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Финансирование деятельности сельскохозяйственного потребительского кооператива</dc:title>
  <dc:creator>euser519</dc:creator>
  <cp:lastModifiedBy>Морозов Андрей</cp:lastModifiedBy>
  <cp:revision>23</cp:revision>
  <dcterms:created xsi:type="dcterms:W3CDTF">2020-04-04T15:33:35Z</dcterms:created>
  <dcterms:modified xsi:type="dcterms:W3CDTF">2022-03-02T14:26:01Z</dcterms:modified>
</cp:coreProperties>
</file>