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81" r:id="rId9"/>
    <p:sldId id="282" r:id="rId10"/>
    <p:sldId id="284" r:id="rId11"/>
    <p:sldId id="285" r:id="rId12"/>
    <p:sldId id="271" r:id="rId13"/>
    <p:sldId id="286" r:id="rId14"/>
    <p:sldId id="287" r:id="rId15"/>
    <p:sldId id="289" r:id="rId16"/>
    <p:sldId id="291" r:id="rId17"/>
    <p:sldId id="293" r:id="rId18"/>
    <p:sldId id="273" r:id="rId19"/>
    <p:sldId id="272" r:id="rId20"/>
    <p:sldId id="274" r:id="rId21"/>
    <p:sldId id="275" r:id="rId22"/>
    <p:sldId id="277" r:id="rId23"/>
    <p:sldId id="278" r:id="rId24"/>
    <p:sldId id="279" r:id="rId25"/>
    <p:sldId id="294" r:id="rId26"/>
    <p:sldId id="288" r:id="rId27"/>
    <p:sldId id="295" r:id="rId28"/>
    <p:sldId id="264" r:id="rId29"/>
    <p:sldId id="265" r:id="rId30"/>
    <p:sldId id="296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9" r:id="rId41"/>
    <p:sldId id="307" r:id="rId42"/>
    <p:sldId id="308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DD6477-329B-4B2B-853B-49939CD8C6A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33D090-751C-4815-A36E-47795E465ACA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600" dirty="0"/>
            <a:t>Сельскохозяйственные товаропроизводители</a:t>
          </a:r>
        </a:p>
      </dgm:t>
    </dgm:pt>
    <dgm:pt modelId="{93562EC7-9697-4203-8040-9736471E14DA}" type="parTrans" cxnId="{DB5C6B4E-F3FE-425A-8143-B7F23B0192E1}">
      <dgm:prSet/>
      <dgm:spPr/>
      <dgm:t>
        <a:bodyPr/>
        <a:lstStyle/>
        <a:p>
          <a:endParaRPr lang="ru-RU"/>
        </a:p>
      </dgm:t>
    </dgm:pt>
    <dgm:pt modelId="{9F55A298-A3B9-4A59-8408-3997E19BA938}" type="sibTrans" cxnId="{DB5C6B4E-F3FE-425A-8143-B7F23B0192E1}">
      <dgm:prSet/>
      <dgm:spPr/>
      <dgm:t>
        <a:bodyPr/>
        <a:lstStyle/>
        <a:p>
          <a:endParaRPr lang="ru-RU"/>
        </a:p>
      </dgm:t>
    </dgm:pt>
    <dgm:pt modelId="{73332AC1-958F-4253-8DD5-DFD90BABAEC6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dirty="0"/>
            <a:t>Хозяйственные общества и товарищества</a:t>
          </a:r>
        </a:p>
      </dgm:t>
    </dgm:pt>
    <dgm:pt modelId="{6800E683-7E5C-40F1-9109-5AE202B042AE}" type="parTrans" cxnId="{FA5493C2-21AB-436B-9EEF-FDDA34C91822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2320B018-CB1C-429A-AB5C-764C766E318E}" type="sibTrans" cxnId="{FA5493C2-21AB-436B-9EEF-FDDA34C91822}">
      <dgm:prSet/>
      <dgm:spPr/>
      <dgm:t>
        <a:bodyPr/>
        <a:lstStyle/>
        <a:p>
          <a:endParaRPr lang="ru-RU"/>
        </a:p>
      </dgm:t>
    </dgm:pt>
    <dgm:pt modelId="{6AD00AEB-8F45-4407-8088-BCE353BFDD8A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dirty="0"/>
            <a:t>Унитарные предприятия</a:t>
          </a:r>
        </a:p>
      </dgm:t>
    </dgm:pt>
    <dgm:pt modelId="{D7EE72EE-8509-485C-9038-493F83CC5BDF}" type="parTrans" cxnId="{C8ED8BE7-FD6F-40CE-8B4B-1EB008819E9C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66A92ECE-C82B-43A8-AC88-BDED4D9F75DE}" type="sibTrans" cxnId="{C8ED8BE7-FD6F-40CE-8B4B-1EB008819E9C}">
      <dgm:prSet/>
      <dgm:spPr/>
      <dgm:t>
        <a:bodyPr/>
        <a:lstStyle/>
        <a:p>
          <a:endParaRPr lang="ru-RU"/>
        </a:p>
      </dgm:t>
    </dgm:pt>
    <dgm:pt modelId="{F72F1A69-DDEC-408D-9922-BA31B65AE911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dirty="0"/>
            <a:t>Производственные кооперативы</a:t>
          </a:r>
        </a:p>
      </dgm:t>
    </dgm:pt>
    <dgm:pt modelId="{D956D4BD-E3EE-439B-ADEC-A342C3937C64}" type="parTrans" cxnId="{0A58654B-4C26-4C02-AC2B-B339CD62AE79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CC443961-AE35-4E7A-9DE4-EB55E086A163}" type="sibTrans" cxnId="{0A58654B-4C26-4C02-AC2B-B339CD62AE79}">
      <dgm:prSet/>
      <dgm:spPr/>
      <dgm:t>
        <a:bodyPr/>
        <a:lstStyle/>
        <a:p>
          <a:endParaRPr lang="ru-RU"/>
        </a:p>
      </dgm:t>
    </dgm:pt>
    <dgm:pt modelId="{DB71301F-2D3F-40A1-95A4-E3AFCD6E5581}">
      <dgm:prSet/>
      <dgm:spPr>
        <a:solidFill>
          <a:srgbClr val="92D050"/>
        </a:solidFill>
      </dgm:spPr>
      <dgm:t>
        <a:bodyPr/>
        <a:lstStyle/>
        <a:p>
          <a:r>
            <a:rPr lang="ru-RU" dirty="0"/>
            <a:t>Крестьянские (фермерские) хозяйства</a:t>
          </a:r>
        </a:p>
      </dgm:t>
    </dgm:pt>
    <dgm:pt modelId="{A853B3D1-13E7-4E9E-A85B-7015F24CEEEE}" type="parTrans" cxnId="{0A637423-B361-4DD4-8390-8C0C6B50DEC7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608BF961-16BE-4304-B0C0-EC2E57E51AC3}" type="sibTrans" cxnId="{0A637423-B361-4DD4-8390-8C0C6B50DEC7}">
      <dgm:prSet/>
      <dgm:spPr/>
      <dgm:t>
        <a:bodyPr/>
        <a:lstStyle/>
        <a:p>
          <a:endParaRPr lang="ru-RU"/>
        </a:p>
      </dgm:t>
    </dgm:pt>
    <dgm:pt modelId="{1A5F97B5-12CF-4047-A7B9-C2FAA68C91E8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dirty="0"/>
            <a:t>Предприниматели</a:t>
          </a:r>
        </a:p>
      </dgm:t>
    </dgm:pt>
    <dgm:pt modelId="{D02F0D2C-8588-4887-B352-D6ADB751C0CA}" type="parTrans" cxnId="{73DB5E14-7ACE-4435-ACA4-3A71857C0A3F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80D842D5-0D6B-4AEC-A9C0-9A13DF8E800B}" type="sibTrans" cxnId="{73DB5E14-7ACE-4435-ACA4-3A71857C0A3F}">
      <dgm:prSet/>
      <dgm:spPr/>
      <dgm:t>
        <a:bodyPr/>
        <a:lstStyle/>
        <a:p>
          <a:endParaRPr lang="ru-RU"/>
        </a:p>
      </dgm:t>
    </dgm:pt>
    <dgm:pt modelId="{E77DA533-FDCC-4696-9D1D-3BE067D6DFA1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dirty="0"/>
            <a:t>Граждане, ведущие ЛПХ</a:t>
          </a:r>
        </a:p>
      </dgm:t>
    </dgm:pt>
    <dgm:pt modelId="{67CA562E-7185-4A30-B2EB-C2A914442314}" type="parTrans" cxnId="{6EDA9A02-3A5E-4F6A-BDF3-E1947869790F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83E1DDF3-0C32-4AC0-A59D-B7D8DF95CA49}" type="sibTrans" cxnId="{6EDA9A02-3A5E-4F6A-BDF3-E1947869790F}">
      <dgm:prSet/>
      <dgm:spPr/>
      <dgm:t>
        <a:bodyPr/>
        <a:lstStyle/>
        <a:p>
          <a:endParaRPr lang="ru-RU"/>
        </a:p>
      </dgm:t>
    </dgm:pt>
    <dgm:pt modelId="{F99DABD0-FA78-497D-B9A4-419944F19074}" type="pres">
      <dgm:prSet presAssocID="{3FDD6477-329B-4B2B-853B-49939CD8C6A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DAAF793-D246-4327-972E-845998A6C580}" type="pres">
      <dgm:prSet presAssocID="{B633D090-751C-4815-A36E-47795E465ACA}" presName="centerShape" presStyleLbl="node0" presStyleIdx="0" presStyleCnt="1" custScaleX="185911"/>
      <dgm:spPr/>
    </dgm:pt>
    <dgm:pt modelId="{C53D6CA9-4563-4925-9A76-8AAC3F673371}" type="pres">
      <dgm:prSet presAssocID="{6800E683-7E5C-40F1-9109-5AE202B042AE}" presName="parTrans" presStyleLbl="bgSibTrans2D1" presStyleIdx="0" presStyleCnt="6"/>
      <dgm:spPr/>
    </dgm:pt>
    <dgm:pt modelId="{195E2598-69F3-4334-BEF2-F89C9802FA77}" type="pres">
      <dgm:prSet presAssocID="{73332AC1-958F-4253-8DD5-DFD90BABAEC6}" presName="node" presStyleLbl="node1" presStyleIdx="0" presStyleCnt="6" custScaleX="201593" custRadScaleRad="138198">
        <dgm:presLayoutVars>
          <dgm:bulletEnabled val="1"/>
        </dgm:presLayoutVars>
      </dgm:prSet>
      <dgm:spPr/>
    </dgm:pt>
    <dgm:pt modelId="{35B09B4F-2B66-4C21-9FDF-C192C6CB81A5}" type="pres">
      <dgm:prSet presAssocID="{D7EE72EE-8509-485C-9038-493F83CC5BDF}" presName="parTrans" presStyleLbl="bgSibTrans2D1" presStyleIdx="1" presStyleCnt="6" custLinFactNeighborY="15822"/>
      <dgm:spPr/>
    </dgm:pt>
    <dgm:pt modelId="{9230D59E-A3B1-43CA-A247-826BA15B699D}" type="pres">
      <dgm:prSet presAssocID="{6AD00AEB-8F45-4407-8088-BCE353BFDD8A}" presName="node" presStyleLbl="node1" presStyleIdx="1" presStyleCnt="6" custScaleX="201593" custRadScaleRad="111785" custRadScaleInc="-25023">
        <dgm:presLayoutVars>
          <dgm:bulletEnabled val="1"/>
        </dgm:presLayoutVars>
      </dgm:prSet>
      <dgm:spPr/>
    </dgm:pt>
    <dgm:pt modelId="{323EDC08-4844-46EA-8BD4-5BB472D49C43}" type="pres">
      <dgm:prSet presAssocID="{D956D4BD-E3EE-439B-ADEC-A342C3937C64}" presName="parTrans" presStyleLbl="bgSibTrans2D1" presStyleIdx="2" presStyleCnt="6"/>
      <dgm:spPr/>
    </dgm:pt>
    <dgm:pt modelId="{EB701E6B-B71B-4AD5-8589-2782CCF3530C}" type="pres">
      <dgm:prSet presAssocID="{F72F1A69-DDEC-408D-9922-BA31B65AE911}" presName="node" presStyleLbl="node1" presStyleIdx="2" presStyleCnt="6" custScaleX="201593" custRadScaleRad="106639" custRadScaleInc="-29663">
        <dgm:presLayoutVars>
          <dgm:bulletEnabled val="1"/>
        </dgm:presLayoutVars>
      </dgm:prSet>
      <dgm:spPr/>
    </dgm:pt>
    <dgm:pt modelId="{BCC08FFC-E71E-4492-9B72-2F8CC97B7424}" type="pres">
      <dgm:prSet presAssocID="{A853B3D1-13E7-4E9E-A85B-7015F24CEEEE}" presName="parTrans" presStyleLbl="bgSibTrans2D1" presStyleIdx="3" presStyleCnt="6"/>
      <dgm:spPr/>
    </dgm:pt>
    <dgm:pt modelId="{F0DAD12D-DCD5-40CB-91FC-175DC0DA559A}" type="pres">
      <dgm:prSet presAssocID="{DB71301F-2D3F-40A1-95A4-E3AFCD6E5581}" presName="node" presStyleLbl="node1" presStyleIdx="3" presStyleCnt="6" custScaleX="201593" custRadScaleRad="106420" custRadScaleInc="28867">
        <dgm:presLayoutVars>
          <dgm:bulletEnabled val="1"/>
        </dgm:presLayoutVars>
      </dgm:prSet>
      <dgm:spPr/>
    </dgm:pt>
    <dgm:pt modelId="{C496F131-D692-408D-8A83-56496286C044}" type="pres">
      <dgm:prSet presAssocID="{D02F0D2C-8588-4887-B352-D6ADB751C0CA}" presName="parTrans" presStyleLbl="bgSibTrans2D1" presStyleIdx="4" presStyleCnt="6" custLinFactNeighborY="18459"/>
      <dgm:spPr/>
    </dgm:pt>
    <dgm:pt modelId="{1320A1EE-5098-4E6C-8C7F-66EB452AB53D}" type="pres">
      <dgm:prSet presAssocID="{1A5F97B5-12CF-4047-A7B9-C2FAA68C91E8}" presName="node" presStyleLbl="node1" presStyleIdx="4" presStyleCnt="6" custScaleX="201593" custRadScaleRad="115773" custRadScaleInc="29486">
        <dgm:presLayoutVars>
          <dgm:bulletEnabled val="1"/>
        </dgm:presLayoutVars>
      </dgm:prSet>
      <dgm:spPr/>
    </dgm:pt>
    <dgm:pt modelId="{6D524860-CD8E-481C-A1EB-D9F7C838AE33}" type="pres">
      <dgm:prSet presAssocID="{67CA562E-7185-4A30-B2EB-C2A914442314}" presName="parTrans" presStyleLbl="bgSibTrans2D1" presStyleIdx="5" presStyleCnt="6"/>
      <dgm:spPr/>
    </dgm:pt>
    <dgm:pt modelId="{BA3CCFBD-0E04-4914-BB5A-019AC823659B}" type="pres">
      <dgm:prSet presAssocID="{E77DA533-FDCC-4696-9D1D-3BE067D6DFA1}" presName="node" presStyleLbl="node1" presStyleIdx="5" presStyleCnt="6" custScaleX="201593" custRadScaleRad="136178">
        <dgm:presLayoutVars>
          <dgm:bulletEnabled val="1"/>
        </dgm:presLayoutVars>
      </dgm:prSet>
      <dgm:spPr/>
    </dgm:pt>
  </dgm:ptLst>
  <dgm:cxnLst>
    <dgm:cxn modelId="{6EDA9A02-3A5E-4F6A-BDF3-E1947869790F}" srcId="{B633D090-751C-4815-A36E-47795E465ACA}" destId="{E77DA533-FDCC-4696-9D1D-3BE067D6DFA1}" srcOrd="5" destOrd="0" parTransId="{67CA562E-7185-4A30-B2EB-C2A914442314}" sibTransId="{83E1DDF3-0C32-4AC0-A59D-B7D8DF95CA49}"/>
    <dgm:cxn modelId="{28B3090B-7A67-4DF8-B8CD-4AAB30520B8A}" type="presOf" srcId="{67CA562E-7185-4A30-B2EB-C2A914442314}" destId="{6D524860-CD8E-481C-A1EB-D9F7C838AE33}" srcOrd="0" destOrd="0" presId="urn:microsoft.com/office/officeart/2005/8/layout/radial4"/>
    <dgm:cxn modelId="{73DB5E14-7ACE-4435-ACA4-3A71857C0A3F}" srcId="{B633D090-751C-4815-A36E-47795E465ACA}" destId="{1A5F97B5-12CF-4047-A7B9-C2FAA68C91E8}" srcOrd="4" destOrd="0" parTransId="{D02F0D2C-8588-4887-B352-D6ADB751C0CA}" sibTransId="{80D842D5-0D6B-4AEC-A9C0-9A13DF8E800B}"/>
    <dgm:cxn modelId="{0A637423-B361-4DD4-8390-8C0C6B50DEC7}" srcId="{B633D090-751C-4815-A36E-47795E465ACA}" destId="{DB71301F-2D3F-40A1-95A4-E3AFCD6E5581}" srcOrd="3" destOrd="0" parTransId="{A853B3D1-13E7-4E9E-A85B-7015F24CEEEE}" sibTransId="{608BF961-16BE-4304-B0C0-EC2E57E51AC3}"/>
    <dgm:cxn modelId="{BD08452F-300D-4694-9181-6D35D8922BF5}" type="presOf" srcId="{A853B3D1-13E7-4E9E-A85B-7015F24CEEEE}" destId="{BCC08FFC-E71E-4492-9B72-2F8CC97B7424}" srcOrd="0" destOrd="0" presId="urn:microsoft.com/office/officeart/2005/8/layout/radial4"/>
    <dgm:cxn modelId="{B3C94C38-8939-418E-92F9-B83AA0BEE5E0}" type="presOf" srcId="{D7EE72EE-8509-485C-9038-493F83CC5BDF}" destId="{35B09B4F-2B66-4C21-9FDF-C192C6CB81A5}" srcOrd="0" destOrd="0" presId="urn:microsoft.com/office/officeart/2005/8/layout/radial4"/>
    <dgm:cxn modelId="{FF0E015B-0BA1-4985-A882-F6A95EF3A5D8}" type="presOf" srcId="{73332AC1-958F-4253-8DD5-DFD90BABAEC6}" destId="{195E2598-69F3-4334-BEF2-F89C9802FA77}" srcOrd="0" destOrd="0" presId="urn:microsoft.com/office/officeart/2005/8/layout/radial4"/>
    <dgm:cxn modelId="{91B2035B-89E6-4C86-851D-7FA802B0FC9B}" type="presOf" srcId="{6800E683-7E5C-40F1-9109-5AE202B042AE}" destId="{C53D6CA9-4563-4925-9A76-8AAC3F673371}" srcOrd="0" destOrd="0" presId="urn:microsoft.com/office/officeart/2005/8/layout/radial4"/>
    <dgm:cxn modelId="{FCAE5044-15DE-4442-AC7E-D65B5DBD5A5C}" type="presOf" srcId="{3FDD6477-329B-4B2B-853B-49939CD8C6A0}" destId="{F99DABD0-FA78-497D-B9A4-419944F19074}" srcOrd="0" destOrd="0" presId="urn:microsoft.com/office/officeart/2005/8/layout/radial4"/>
    <dgm:cxn modelId="{0A58654B-4C26-4C02-AC2B-B339CD62AE79}" srcId="{B633D090-751C-4815-A36E-47795E465ACA}" destId="{F72F1A69-DDEC-408D-9922-BA31B65AE911}" srcOrd="2" destOrd="0" parTransId="{D956D4BD-E3EE-439B-ADEC-A342C3937C64}" sibTransId="{CC443961-AE35-4E7A-9DE4-EB55E086A163}"/>
    <dgm:cxn modelId="{DB5C6B4E-F3FE-425A-8143-B7F23B0192E1}" srcId="{3FDD6477-329B-4B2B-853B-49939CD8C6A0}" destId="{B633D090-751C-4815-A36E-47795E465ACA}" srcOrd="0" destOrd="0" parTransId="{93562EC7-9697-4203-8040-9736471E14DA}" sibTransId="{9F55A298-A3B9-4A59-8408-3997E19BA938}"/>
    <dgm:cxn modelId="{8E4DE57A-807B-4240-89B9-30C048C0FF26}" type="presOf" srcId="{6AD00AEB-8F45-4407-8088-BCE353BFDD8A}" destId="{9230D59E-A3B1-43CA-A247-826BA15B699D}" srcOrd="0" destOrd="0" presId="urn:microsoft.com/office/officeart/2005/8/layout/radial4"/>
    <dgm:cxn modelId="{915867A1-3461-4A55-82C1-29742161577F}" type="presOf" srcId="{D02F0D2C-8588-4887-B352-D6ADB751C0CA}" destId="{C496F131-D692-408D-8A83-56496286C044}" srcOrd="0" destOrd="0" presId="urn:microsoft.com/office/officeart/2005/8/layout/radial4"/>
    <dgm:cxn modelId="{4E7727A7-B9D1-480E-BB1C-B8AEAC3F7861}" type="presOf" srcId="{1A5F97B5-12CF-4047-A7B9-C2FAA68C91E8}" destId="{1320A1EE-5098-4E6C-8C7F-66EB452AB53D}" srcOrd="0" destOrd="0" presId="urn:microsoft.com/office/officeart/2005/8/layout/radial4"/>
    <dgm:cxn modelId="{167F99BD-1A5B-433F-80E5-AE380A7D2A34}" type="presOf" srcId="{F72F1A69-DDEC-408D-9922-BA31B65AE911}" destId="{EB701E6B-B71B-4AD5-8589-2782CCF3530C}" srcOrd="0" destOrd="0" presId="urn:microsoft.com/office/officeart/2005/8/layout/radial4"/>
    <dgm:cxn modelId="{FA5493C2-21AB-436B-9EEF-FDDA34C91822}" srcId="{B633D090-751C-4815-A36E-47795E465ACA}" destId="{73332AC1-958F-4253-8DD5-DFD90BABAEC6}" srcOrd="0" destOrd="0" parTransId="{6800E683-7E5C-40F1-9109-5AE202B042AE}" sibTransId="{2320B018-CB1C-429A-AB5C-764C766E318E}"/>
    <dgm:cxn modelId="{BAD6FACF-73FE-4222-A103-A2883B597AE5}" type="presOf" srcId="{B633D090-751C-4815-A36E-47795E465ACA}" destId="{0DAAF793-D246-4327-972E-845998A6C580}" srcOrd="0" destOrd="0" presId="urn:microsoft.com/office/officeart/2005/8/layout/radial4"/>
    <dgm:cxn modelId="{2118FED3-608D-47AD-83D1-6F8FC510ADF8}" type="presOf" srcId="{E77DA533-FDCC-4696-9D1D-3BE067D6DFA1}" destId="{BA3CCFBD-0E04-4914-BB5A-019AC823659B}" srcOrd="0" destOrd="0" presId="urn:microsoft.com/office/officeart/2005/8/layout/radial4"/>
    <dgm:cxn modelId="{26B2A8E0-BCE3-4947-AC26-2CF70AB29C2B}" type="presOf" srcId="{D956D4BD-E3EE-439B-ADEC-A342C3937C64}" destId="{323EDC08-4844-46EA-8BD4-5BB472D49C43}" srcOrd="0" destOrd="0" presId="urn:microsoft.com/office/officeart/2005/8/layout/radial4"/>
    <dgm:cxn modelId="{C8ED8BE7-FD6F-40CE-8B4B-1EB008819E9C}" srcId="{B633D090-751C-4815-A36E-47795E465ACA}" destId="{6AD00AEB-8F45-4407-8088-BCE353BFDD8A}" srcOrd="1" destOrd="0" parTransId="{D7EE72EE-8509-485C-9038-493F83CC5BDF}" sibTransId="{66A92ECE-C82B-43A8-AC88-BDED4D9F75DE}"/>
    <dgm:cxn modelId="{6894A1F4-94AD-4B03-AAD8-4D93E6169567}" type="presOf" srcId="{DB71301F-2D3F-40A1-95A4-E3AFCD6E5581}" destId="{F0DAD12D-DCD5-40CB-91FC-175DC0DA559A}" srcOrd="0" destOrd="0" presId="urn:microsoft.com/office/officeart/2005/8/layout/radial4"/>
    <dgm:cxn modelId="{628A0332-621C-4DE6-83BC-6F9B1369DEC5}" type="presParOf" srcId="{F99DABD0-FA78-497D-B9A4-419944F19074}" destId="{0DAAF793-D246-4327-972E-845998A6C580}" srcOrd="0" destOrd="0" presId="urn:microsoft.com/office/officeart/2005/8/layout/radial4"/>
    <dgm:cxn modelId="{C4B7779A-9FF3-4D72-B8DF-FBAA64BAA54A}" type="presParOf" srcId="{F99DABD0-FA78-497D-B9A4-419944F19074}" destId="{C53D6CA9-4563-4925-9A76-8AAC3F673371}" srcOrd="1" destOrd="0" presId="urn:microsoft.com/office/officeart/2005/8/layout/radial4"/>
    <dgm:cxn modelId="{CC6F8644-E7D6-44E8-B755-08540ACC3EDB}" type="presParOf" srcId="{F99DABD0-FA78-497D-B9A4-419944F19074}" destId="{195E2598-69F3-4334-BEF2-F89C9802FA77}" srcOrd="2" destOrd="0" presId="urn:microsoft.com/office/officeart/2005/8/layout/radial4"/>
    <dgm:cxn modelId="{F6AB65E0-2FCA-44FD-826C-F2EC76B61FD8}" type="presParOf" srcId="{F99DABD0-FA78-497D-B9A4-419944F19074}" destId="{35B09B4F-2B66-4C21-9FDF-C192C6CB81A5}" srcOrd="3" destOrd="0" presId="urn:microsoft.com/office/officeart/2005/8/layout/radial4"/>
    <dgm:cxn modelId="{21264242-AB65-4B24-A932-AFCB066BBC1E}" type="presParOf" srcId="{F99DABD0-FA78-497D-B9A4-419944F19074}" destId="{9230D59E-A3B1-43CA-A247-826BA15B699D}" srcOrd="4" destOrd="0" presId="urn:microsoft.com/office/officeart/2005/8/layout/radial4"/>
    <dgm:cxn modelId="{4CE00CB2-3B30-4B17-BC54-C6B134B54175}" type="presParOf" srcId="{F99DABD0-FA78-497D-B9A4-419944F19074}" destId="{323EDC08-4844-46EA-8BD4-5BB472D49C43}" srcOrd="5" destOrd="0" presId="urn:microsoft.com/office/officeart/2005/8/layout/radial4"/>
    <dgm:cxn modelId="{EA8773BD-E759-4AB7-B412-A9ABC9D240D7}" type="presParOf" srcId="{F99DABD0-FA78-497D-B9A4-419944F19074}" destId="{EB701E6B-B71B-4AD5-8589-2782CCF3530C}" srcOrd="6" destOrd="0" presId="urn:microsoft.com/office/officeart/2005/8/layout/radial4"/>
    <dgm:cxn modelId="{5E378239-078B-475A-9DF6-FB47BAC75E22}" type="presParOf" srcId="{F99DABD0-FA78-497D-B9A4-419944F19074}" destId="{BCC08FFC-E71E-4492-9B72-2F8CC97B7424}" srcOrd="7" destOrd="0" presId="urn:microsoft.com/office/officeart/2005/8/layout/radial4"/>
    <dgm:cxn modelId="{2C2005DB-1B3A-4FAD-90E5-31E7ED791D37}" type="presParOf" srcId="{F99DABD0-FA78-497D-B9A4-419944F19074}" destId="{F0DAD12D-DCD5-40CB-91FC-175DC0DA559A}" srcOrd="8" destOrd="0" presId="urn:microsoft.com/office/officeart/2005/8/layout/radial4"/>
    <dgm:cxn modelId="{9DF1F6B0-0FD9-47BC-AB26-71D19500EFD3}" type="presParOf" srcId="{F99DABD0-FA78-497D-B9A4-419944F19074}" destId="{C496F131-D692-408D-8A83-56496286C044}" srcOrd="9" destOrd="0" presId="urn:microsoft.com/office/officeart/2005/8/layout/radial4"/>
    <dgm:cxn modelId="{78DAE478-6C7C-4175-8552-1CF3FE2B4060}" type="presParOf" srcId="{F99DABD0-FA78-497D-B9A4-419944F19074}" destId="{1320A1EE-5098-4E6C-8C7F-66EB452AB53D}" srcOrd="10" destOrd="0" presId="urn:microsoft.com/office/officeart/2005/8/layout/radial4"/>
    <dgm:cxn modelId="{FEECEB5B-BD24-4ACD-8B39-BA908FE14F9B}" type="presParOf" srcId="{F99DABD0-FA78-497D-B9A4-419944F19074}" destId="{6D524860-CD8E-481C-A1EB-D9F7C838AE33}" srcOrd="11" destOrd="0" presId="urn:microsoft.com/office/officeart/2005/8/layout/radial4"/>
    <dgm:cxn modelId="{261DB234-D869-4A97-9FAA-F4EEC4C74DBB}" type="presParOf" srcId="{F99DABD0-FA78-497D-B9A4-419944F19074}" destId="{BA3CCFBD-0E04-4914-BB5A-019AC823659B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16607F-5856-4083-B876-A20112008F0C}" type="doc">
      <dgm:prSet loTypeId="urn:microsoft.com/office/officeart/2005/8/layout/arrow6" loCatId="relationship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3AFC1A8-D9EA-4D2F-8D8C-8486F4A0997E}">
      <dgm:prSet phldrT="[Текст]"/>
      <dgm:spPr/>
      <dgm:t>
        <a:bodyPr/>
        <a:lstStyle/>
        <a:p>
          <a:r>
            <a:rPr lang="ru-RU" dirty="0"/>
            <a:t>1. Без статуса юрлица</a:t>
          </a:r>
        </a:p>
      </dgm:t>
    </dgm:pt>
    <dgm:pt modelId="{9491A407-0D2A-4E5E-BFCB-AE8DBE8C713B}" type="parTrans" cxnId="{85B2C614-7F0C-4C26-82A3-892DF727D662}">
      <dgm:prSet/>
      <dgm:spPr/>
      <dgm:t>
        <a:bodyPr/>
        <a:lstStyle/>
        <a:p>
          <a:endParaRPr lang="ru-RU"/>
        </a:p>
      </dgm:t>
    </dgm:pt>
    <dgm:pt modelId="{E9729776-0DDD-4F78-8B1E-DA7C1BC51BB7}" type="sibTrans" cxnId="{85B2C614-7F0C-4C26-82A3-892DF727D662}">
      <dgm:prSet/>
      <dgm:spPr/>
      <dgm:t>
        <a:bodyPr/>
        <a:lstStyle/>
        <a:p>
          <a:endParaRPr lang="ru-RU"/>
        </a:p>
      </dgm:t>
    </dgm:pt>
    <dgm:pt modelId="{9275C856-E734-4F9F-AEC2-E21A1B067B09}">
      <dgm:prSet phldrT="[Текст]"/>
      <dgm:spPr/>
      <dgm:t>
        <a:bodyPr/>
        <a:lstStyle/>
        <a:p>
          <a:r>
            <a:rPr lang="ru-RU" dirty="0"/>
            <a:t>2. В статусе юрлица</a:t>
          </a:r>
        </a:p>
      </dgm:t>
    </dgm:pt>
    <dgm:pt modelId="{5D64B355-DC81-4819-81D4-08E7E8A6486F}" type="parTrans" cxnId="{EC021127-B514-4CFB-8615-98C0A04E927F}">
      <dgm:prSet/>
      <dgm:spPr/>
      <dgm:t>
        <a:bodyPr/>
        <a:lstStyle/>
        <a:p>
          <a:endParaRPr lang="ru-RU"/>
        </a:p>
      </dgm:t>
    </dgm:pt>
    <dgm:pt modelId="{886B0074-E854-460A-BCAA-831E0E8F8F94}" type="sibTrans" cxnId="{EC021127-B514-4CFB-8615-98C0A04E927F}">
      <dgm:prSet/>
      <dgm:spPr/>
      <dgm:t>
        <a:bodyPr/>
        <a:lstStyle/>
        <a:p>
          <a:endParaRPr lang="ru-RU"/>
        </a:p>
      </dgm:t>
    </dgm:pt>
    <dgm:pt modelId="{A287B985-57D4-40CE-AF32-EB1DCC3CD025}" type="pres">
      <dgm:prSet presAssocID="{5016607F-5856-4083-B876-A20112008F0C}" presName="compositeShape" presStyleCnt="0">
        <dgm:presLayoutVars>
          <dgm:chMax val="2"/>
          <dgm:dir/>
          <dgm:resizeHandles val="exact"/>
        </dgm:presLayoutVars>
      </dgm:prSet>
      <dgm:spPr/>
    </dgm:pt>
    <dgm:pt modelId="{A630DB34-24F1-48D6-A568-51B8B6A5318F}" type="pres">
      <dgm:prSet presAssocID="{5016607F-5856-4083-B876-A20112008F0C}" presName="ribbon" presStyleLbl="node1" presStyleIdx="0" presStyleCnt="1"/>
      <dgm:spPr/>
    </dgm:pt>
    <dgm:pt modelId="{6C8D95CD-E464-4610-82BA-6D71CC3E5AF6}" type="pres">
      <dgm:prSet presAssocID="{5016607F-5856-4083-B876-A20112008F0C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5FCD5D46-31E3-4C23-9DE7-913217E04A33}" type="pres">
      <dgm:prSet presAssocID="{5016607F-5856-4083-B876-A20112008F0C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5B2C614-7F0C-4C26-82A3-892DF727D662}" srcId="{5016607F-5856-4083-B876-A20112008F0C}" destId="{13AFC1A8-D9EA-4D2F-8D8C-8486F4A0997E}" srcOrd="0" destOrd="0" parTransId="{9491A407-0D2A-4E5E-BFCB-AE8DBE8C713B}" sibTransId="{E9729776-0DDD-4F78-8B1E-DA7C1BC51BB7}"/>
    <dgm:cxn modelId="{EC021127-B514-4CFB-8615-98C0A04E927F}" srcId="{5016607F-5856-4083-B876-A20112008F0C}" destId="{9275C856-E734-4F9F-AEC2-E21A1B067B09}" srcOrd="1" destOrd="0" parTransId="{5D64B355-DC81-4819-81D4-08E7E8A6486F}" sibTransId="{886B0074-E854-460A-BCAA-831E0E8F8F94}"/>
    <dgm:cxn modelId="{1730CB3C-49B7-44E6-8371-8F82DE78907D}" type="presOf" srcId="{9275C856-E734-4F9F-AEC2-E21A1B067B09}" destId="{5FCD5D46-31E3-4C23-9DE7-913217E04A33}" srcOrd="0" destOrd="0" presId="urn:microsoft.com/office/officeart/2005/8/layout/arrow6"/>
    <dgm:cxn modelId="{5A5D82CA-DB61-4D75-8F91-E793166F3F88}" type="presOf" srcId="{5016607F-5856-4083-B876-A20112008F0C}" destId="{A287B985-57D4-40CE-AF32-EB1DCC3CD025}" srcOrd="0" destOrd="0" presId="urn:microsoft.com/office/officeart/2005/8/layout/arrow6"/>
    <dgm:cxn modelId="{232784FC-A3C5-41BD-BA35-50A36FAC63CE}" type="presOf" srcId="{13AFC1A8-D9EA-4D2F-8D8C-8486F4A0997E}" destId="{6C8D95CD-E464-4610-82BA-6D71CC3E5AF6}" srcOrd="0" destOrd="0" presId="urn:microsoft.com/office/officeart/2005/8/layout/arrow6"/>
    <dgm:cxn modelId="{A18D65A3-3FA3-44EC-B83C-E83D2ABB0566}" type="presParOf" srcId="{A287B985-57D4-40CE-AF32-EB1DCC3CD025}" destId="{A630DB34-24F1-48D6-A568-51B8B6A5318F}" srcOrd="0" destOrd="0" presId="urn:microsoft.com/office/officeart/2005/8/layout/arrow6"/>
    <dgm:cxn modelId="{D03A1D27-1FAE-4FAB-AC9F-9AB9F6ED2095}" type="presParOf" srcId="{A287B985-57D4-40CE-AF32-EB1DCC3CD025}" destId="{6C8D95CD-E464-4610-82BA-6D71CC3E5AF6}" srcOrd="1" destOrd="0" presId="urn:microsoft.com/office/officeart/2005/8/layout/arrow6"/>
    <dgm:cxn modelId="{4CC8929B-C999-4A64-A166-B1A8C99FF77B}" type="presParOf" srcId="{A287B985-57D4-40CE-AF32-EB1DCC3CD025}" destId="{5FCD5D46-31E3-4C23-9DE7-913217E04A3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938D06-0211-4DBF-B528-7030A567F2C2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0A20B873-D149-49C0-8D1E-D6CAF81E01E2}">
      <dgm:prSet phldrT="[Текст]"/>
      <dgm:spPr/>
      <dgm:t>
        <a:bodyPr/>
        <a:lstStyle/>
        <a:p>
          <a:r>
            <a:rPr lang="ru-RU" dirty="0"/>
            <a:t>На этапе создания КФХ ни у кого имущества нет</a:t>
          </a:r>
        </a:p>
      </dgm:t>
    </dgm:pt>
    <dgm:pt modelId="{63E78666-88CC-4ECA-91FF-89EEB540C8AD}" type="parTrans" cxnId="{23F82E66-6DB0-4314-9641-2C45FF59274E}">
      <dgm:prSet/>
      <dgm:spPr/>
      <dgm:t>
        <a:bodyPr/>
        <a:lstStyle/>
        <a:p>
          <a:endParaRPr lang="ru-RU"/>
        </a:p>
      </dgm:t>
    </dgm:pt>
    <dgm:pt modelId="{DF02BB29-4A1C-4D77-BB24-34A27D8720C7}" type="sibTrans" cxnId="{23F82E66-6DB0-4314-9641-2C45FF59274E}">
      <dgm:prSet/>
      <dgm:spPr/>
      <dgm:t>
        <a:bodyPr/>
        <a:lstStyle/>
        <a:p>
          <a:endParaRPr lang="ru-RU"/>
        </a:p>
      </dgm:t>
    </dgm:pt>
    <dgm:pt modelId="{039D7CE3-9A83-4B47-9738-6E8A2FABE313}">
      <dgm:prSet phldrT="[Текст]"/>
      <dgm:spPr/>
      <dgm:t>
        <a:bodyPr/>
        <a:lstStyle/>
        <a:p>
          <a:r>
            <a:rPr lang="ru-RU" dirty="0"/>
            <a:t>На этапе создания КФХ имущество есть только у главы</a:t>
          </a:r>
        </a:p>
      </dgm:t>
    </dgm:pt>
    <dgm:pt modelId="{AFD427C0-7FFE-43A5-9E84-AF54B1D8169F}" type="parTrans" cxnId="{8B725B25-5455-4713-B8BC-050C07E4EC35}">
      <dgm:prSet/>
      <dgm:spPr/>
      <dgm:t>
        <a:bodyPr/>
        <a:lstStyle/>
        <a:p>
          <a:endParaRPr lang="ru-RU"/>
        </a:p>
      </dgm:t>
    </dgm:pt>
    <dgm:pt modelId="{7A94616F-0E67-4666-AF6B-4FBEEF974638}" type="sibTrans" cxnId="{8B725B25-5455-4713-B8BC-050C07E4EC35}">
      <dgm:prSet/>
      <dgm:spPr/>
      <dgm:t>
        <a:bodyPr/>
        <a:lstStyle/>
        <a:p>
          <a:endParaRPr lang="ru-RU"/>
        </a:p>
      </dgm:t>
    </dgm:pt>
    <dgm:pt modelId="{E800C192-76D6-4F61-AE71-CFA3727BBA04}">
      <dgm:prSet phldrT="[Текст]"/>
      <dgm:spPr/>
      <dgm:t>
        <a:bodyPr/>
        <a:lstStyle/>
        <a:p>
          <a:r>
            <a:rPr lang="ru-RU" dirty="0"/>
            <a:t>На этапе создания КФХ имущество есть у части членов</a:t>
          </a:r>
        </a:p>
      </dgm:t>
    </dgm:pt>
    <dgm:pt modelId="{EC82CE53-06A8-4B1D-9366-3BAE14B94FDA}" type="parTrans" cxnId="{721EF4FF-D978-4EE7-B382-FC61192C2377}">
      <dgm:prSet/>
      <dgm:spPr/>
      <dgm:t>
        <a:bodyPr/>
        <a:lstStyle/>
        <a:p>
          <a:endParaRPr lang="ru-RU"/>
        </a:p>
      </dgm:t>
    </dgm:pt>
    <dgm:pt modelId="{2835CB25-99DE-46B3-818D-A62868D76A92}" type="sibTrans" cxnId="{721EF4FF-D978-4EE7-B382-FC61192C2377}">
      <dgm:prSet/>
      <dgm:spPr/>
      <dgm:t>
        <a:bodyPr/>
        <a:lstStyle/>
        <a:p>
          <a:endParaRPr lang="ru-RU"/>
        </a:p>
      </dgm:t>
    </dgm:pt>
    <dgm:pt modelId="{48DB3843-D9F4-4583-A93C-7ABC9E753765}" type="pres">
      <dgm:prSet presAssocID="{80938D06-0211-4DBF-B528-7030A567F2C2}" presName="Name0" presStyleCnt="0">
        <dgm:presLayoutVars>
          <dgm:dir/>
          <dgm:resizeHandles val="exact"/>
        </dgm:presLayoutVars>
      </dgm:prSet>
      <dgm:spPr/>
    </dgm:pt>
    <dgm:pt modelId="{B950915F-C3F2-42CB-9DBD-0D44AA16D987}" type="pres">
      <dgm:prSet presAssocID="{80938D06-0211-4DBF-B528-7030A567F2C2}" presName="bkgdShp" presStyleLbl="alignAccFollowNode1" presStyleIdx="0" presStyleCnt="1"/>
      <dgm:spPr/>
    </dgm:pt>
    <dgm:pt modelId="{63CD726E-10F7-4530-B26E-51FAF1B26E48}" type="pres">
      <dgm:prSet presAssocID="{80938D06-0211-4DBF-B528-7030A567F2C2}" presName="linComp" presStyleCnt="0"/>
      <dgm:spPr/>
    </dgm:pt>
    <dgm:pt modelId="{9CDD4FAA-B1DE-452A-A69D-7BB662F95E1B}" type="pres">
      <dgm:prSet presAssocID="{0A20B873-D149-49C0-8D1E-D6CAF81E01E2}" presName="compNode" presStyleCnt="0"/>
      <dgm:spPr/>
    </dgm:pt>
    <dgm:pt modelId="{401E09F8-5E6C-4964-BC32-4DE11FCCDD74}" type="pres">
      <dgm:prSet presAssocID="{0A20B873-D149-49C0-8D1E-D6CAF81E01E2}" presName="node" presStyleLbl="node1" presStyleIdx="0" presStyleCnt="3">
        <dgm:presLayoutVars>
          <dgm:bulletEnabled val="1"/>
        </dgm:presLayoutVars>
      </dgm:prSet>
      <dgm:spPr/>
    </dgm:pt>
    <dgm:pt modelId="{C93A38F8-E5D3-4A8A-8D33-15BFD52775D2}" type="pres">
      <dgm:prSet presAssocID="{0A20B873-D149-49C0-8D1E-D6CAF81E01E2}" presName="invisiNode" presStyleLbl="node1" presStyleIdx="0" presStyleCnt="3"/>
      <dgm:spPr/>
    </dgm:pt>
    <dgm:pt modelId="{B0D1C856-B8D5-4E33-8E1A-6EBCDB00739E}" type="pres">
      <dgm:prSet presAssocID="{0A20B873-D149-49C0-8D1E-D6CAF81E01E2}" presName="imagNode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l="-2000" r="-2000"/>
          </a:stretch>
        </a:blipFill>
      </dgm:spPr>
    </dgm:pt>
    <dgm:pt modelId="{113A6EB2-BCB9-4DE9-96EB-8C9967765751}" type="pres">
      <dgm:prSet presAssocID="{DF02BB29-4A1C-4D77-BB24-34A27D8720C7}" presName="sibTrans" presStyleLbl="sibTrans2D1" presStyleIdx="0" presStyleCnt="0"/>
      <dgm:spPr/>
    </dgm:pt>
    <dgm:pt modelId="{EE56DEDF-ABAF-48B3-90DC-B430FAA240AD}" type="pres">
      <dgm:prSet presAssocID="{039D7CE3-9A83-4B47-9738-6E8A2FABE313}" presName="compNode" presStyleCnt="0"/>
      <dgm:spPr/>
    </dgm:pt>
    <dgm:pt modelId="{E8CB266B-4363-4222-9C11-28CE315890A5}" type="pres">
      <dgm:prSet presAssocID="{039D7CE3-9A83-4B47-9738-6E8A2FABE313}" presName="node" presStyleLbl="node1" presStyleIdx="1" presStyleCnt="3">
        <dgm:presLayoutVars>
          <dgm:bulletEnabled val="1"/>
        </dgm:presLayoutVars>
      </dgm:prSet>
      <dgm:spPr/>
    </dgm:pt>
    <dgm:pt modelId="{60C54F63-3631-414E-8563-E0176E78EB17}" type="pres">
      <dgm:prSet presAssocID="{039D7CE3-9A83-4B47-9738-6E8A2FABE313}" presName="invisiNode" presStyleLbl="node1" presStyleIdx="1" presStyleCnt="3"/>
      <dgm:spPr/>
    </dgm:pt>
    <dgm:pt modelId="{35099C7B-3039-4812-B68D-A6BDA3459D26}" type="pres">
      <dgm:prSet presAssocID="{039D7CE3-9A83-4B47-9738-6E8A2FABE313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  <dgm:pt modelId="{721B8BA7-32C3-4F3D-B0E8-701026ED1C6E}" type="pres">
      <dgm:prSet presAssocID="{7A94616F-0E67-4666-AF6B-4FBEEF974638}" presName="sibTrans" presStyleLbl="sibTrans2D1" presStyleIdx="0" presStyleCnt="0"/>
      <dgm:spPr/>
    </dgm:pt>
    <dgm:pt modelId="{E75EC065-B468-494F-8997-BD4563478E95}" type="pres">
      <dgm:prSet presAssocID="{E800C192-76D6-4F61-AE71-CFA3727BBA04}" presName="compNode" presStyleCnt="0"/>
      <dgm:spPr/>
    </dgm:pt>
    <dgm:pt modelId="{7A3DA5B0-B0BA-4142-8AB9-C1DA71601414}" type="pres">
      <dgm:prSet presAssocID="{E800C192-76D6-4F61-AE71-CFA3727BBA04}" presName="node" presStyleLbl="node1" presStyleIdx="2" presStyleCnt="3">
        <dgm:presLayoutVars>
          <dgm:bulletEnabled val="1"/>
        </dgm:presLayoutVars>
      </dgm:prSet>
      <dgm:spPr/>
    </dgm:pt>
    <dgm:pt modelId="{FC60D084-787E-4051-AB92-936F2493203E}" type="pres">
      <dgm:prSet presAssocID="{E800C192-76D6-4F61-AE71-CFA3727BBA04}" presName="invisiNode" presStyleLbl="node1" presStyleIdx="2" presStyleCnt="3"/>
      <dgm:spPr/>
    </dgm:pt>
    <dgm:pt modelId="{BFD8D681-2F72-44E0-97BE-A9E7F80FA69E}" type="pres">
      <dgm:prSet presAssocID="{E800C192-76D6-4F61-AE71-CFA3727BBA04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</dgm:ptLst>
  <dgm:cxnLst>
    <dgm:cxn modelId="{8B725B25-5455-4713-B8BC-050C07E4EC35}" srcId="{80938D06-0211-4DBF-B528-7030A567F2C2}" destId="{039D7CE3-9A83-4B47-9738-6E8A2FABE313}" srcOrd="1" destOrd="0" parTransId="{AFD427C0-7FFE-43A5-9E84-AF54B1D8169F}" sibTransId="{7A94616F-0E67-4666-AF6B-4FBEEF974638}"/>
    <dgm:cxn modelId="{B4669231-388A-449B-AF98-07A64C0059C9}" type="presOf" srcId="{80938D06-0211-4DBF-B528-7030A567F2C2}" destId="{48DB3843-D9F4-4583-A93C-7ABC9E753765}" srcOrd="0" destOrd="0" presId="urn:microsoft.com/office/officeart/2005/8/layout/pList2"/>
    <dgm:cxn modelId="{1F06B337-B946-4C9A-8474-BD9884AA316B}" type="presOf" srcId="{039D7CE3-9A83-4B47-9738-6E8A2FABE313}" destId="{E8CB266B-4363-4222-9C11-28CE315890A5}" srcOrd="0" destOrd="0" presId="urn:microsoft.com/office/officeart/2005/8/layout/pList2"/>
    <dgm:cxn modelId="{3BFF6E3F-E9C1-4E4F-9F44-AF0709AACDBB}" type="presOf" srcId="{DF02BB29-4A1C-4D77-BB24-34A27D8720C7}" destId="{113A6EB2-BCB9-4DE9-96EB-8C9967765751}" srcOrd="0" destOrd="0" presId="urn:microsoft.com/office/officeart/2005/8/layout/pList2"/>
    <dgm:cxn modelId="{23F82E66-6DB0-4314-9641-2C45FF59274E}" srcId="{80938D06-0211-4DBF-B528-7030A567F2C2}" destId="{0A20B873-D149-49C0-8D1E-D6CAF81E01E2}" srcOrd="0" destOrd="0" parTransId="{63E78666-88CC-4ECA-91FF-89EEB540C8AD}" sibTransId="{DF02BB29-4A1C-4D77-BB24-34A27D8720C7}"/>
    <dgm:cxn modelId="{B91E6E75-DFD5-4B79-9103-F5657D2F899E}" type="presOf" srcId="{7A94616F-0E67-4666-AF6B-4FBEEF974638}" destId="{721B8BA7-32C3-4F3D-B0E8-701026ED1C6E}" srcOrd="0" destOrd="0" presId="urn:microsoft.com/office/officeart/2005/8/layout/pList2"/>
    <dgm:cxn modelId="{1AF1AA78-283C-4932-A67A-CA80BCB5ED0F}" type="presOf" srcId="{0A20B873-D149-49C0-8D1E-D6CAF81E01E2}" destId="{401E09F8-5E6C-4964-BC32-4DE11FCCDD74}" srcOrd="0" destOrd="0" presId="urn:microsoft.com/office/officeart/2005/8/layout/pList2"/>
    <dgm:cxn modelId="{FE22A19A-2542-4D14-9694-A53AF6433479}" type="presOf" srcId="{E800C192-76D6-4F61-AE71-CFA3727BBA04}" destId="{7A3DA5B0-B0BA-4142-8AB9-C1DA71601414}" srcOrd="0" destOrd="0" presId="urn:microsoft.com/office/officeart/2005/8/layout/pList2"/>
    <dgm:cxn modelId="{721EF4FF-D978-4EE7-B382-FC61192C2377}" srcId="{80938D06-0211-4DBF-B528-7030A567F2C2}" destId="{E800C192-76D6-4F61-AE71-CFA3727BBA04}" srcOrd="2" destOrd="0" parTransId="{EC82CE53-06A8-4B1D-9366-3BAE14B94FDA}" sibTransId="{2835CB25-99DE-46B3-818D-A62868D76A92}"/>
    <dgm:cxn modelId="{9937F14B-6A5B-440F-9F80-C48E67867E8B}" type="presParOf" srcId="{48DB3843-D9F4-4583-A93C-7ABC9E753765}" destId="{B950915F-C3F2-42CB-9DBD-0D44AA16D987}" srcOrd="0" destOrd="0" presId="urn:microsoft.com/office/officeart/2005/8/layout/pList2"/>
    <dgm:cxn modelId="{C6829B20-59F8-4849-8669-BF664540FFA2}" type="presParOf" srcId="{48DB3843-D9F4-4583-A93C-7ABC9E753765}" destId="{63CD726E-10F7-4530-B26E-51FAF1B26E48}" srcOrd="1" destOrd="0" presId="urn:microsoft.com/office/officeart/2005/8/layout/pList2"/>
    <dgm:cxn modelId="{7A014143-B77C-4392-AD9C-7CC75AC5BB31}" type="presParOf" srcId="{63CD726E-10F7-4530-B26E-51FAF1B26E48}" destId="{9CDD4FAA-B1DE-452A-A69D-7BB662F95E1B}" srcOrd="0" destOrd="0" presId="urn:microsoft.com/office/officeart/2005/8/layout/pList2"/>
    <dgm:cxn modelId="{5875D702-DBFF-40F6-8A7A-97E189826F87}" type="presParOf" srcId="{9CDD4FAA-B1DE-452A-A69D-7BB662F95E1B}" destId="{401E09F8-5E6C-4964-BC32-4DE11FCCDD74}" srcOrd="0" destOrd="0" presId="urn:microsoft.com/office/officeart/2005/8/layout/pList2"/>
    <dgm:cxn modelId="{55D2C287-8ABA-40CE-9959-5BD3E2476BEC}" type="presParOf" srcId="{9CDD4FAA-B1DE-452A-A69D-7BB662F95E1B}" destId="{C93A38F8-E5D3-4A8A-8D33-15BFD52775D2}" srcOrd="1" destOrd="0" presId="urn:microsoft.com/office/officeart/2005/8/layout/pList2"/>
    <dgm:cxn modelId="{6E7BF1BA-1D08-4054-896A-181B2589DD92}" type="presParOf" srcId="{9CDD4FAA-B1DE-452A-A69D-7BB662F95E1B}" destId="{B0D1C856-B8D5-4E33-8E1A-6EBCDB00739E}" srcOrd="2" destOrd="0" presId="urn:microsoft.com/office/officeart/2005/8/layout/pList2"/>
    <dgm:cxn modelId="{2270DC4D-05AB-4AB3-8811-846F1596B95B}" type="presParOf" srcId="{63CD726E-10F7-4530-B26E-51FAF1B26E48}" destId="{113A6EB2-BCB9-4DE9-96EB-8C9967765751}" srcOrd="1" destOrd="0" presId="urn:microsoft.com/office/officeart/2005/8/layout/pList2"/>
    <dgm:cxn modelId="{2DA9D00D-B7DE-4B91-8717-EBD62A51B6E0}" type="presParOf" srcId="{63CD726E-10F7-4530-B26E-51FAF1B26E48}" destId="{EE56DEDF-ABAF-48B3-90DC-B430FAA240AD}" srcOrd="2" destOrd="0" presId="urn:microsoft.com/office/officeart/2005/8/layout/pList2"/>
    <dgm:cxn modelId="{F1FBDA9B-9E10-43CF-BC06-771B699F2EA2}" type="presParOf" srcId="{EE56DEDF-ABAF-48B3-90DC-B430FAA240AD}" destId="{E8CB266B-4363-4222-9C11-28CE315890A5}" srcOrd="0" destOrd="0" presId="urn:microsoft.com/office/officeart/2005/8/layout/pList2"/>
    <dgm:cxn modelId="{32974582-D664-48E2-922F-D268EF6DE63F}" type="presParOf" srcId="{EE56DEDF-ABAF-48B3-90DC-B430FAA240AD}" destId="{60C54F63-3631-414E-8563-E0176E78EB17}" srcOrd="1" destOrd="0" presId="urn:microsoft.com/office/officeart/2005/8/layout/pList2"/>
    <dgm:cxn modelId="{01DFDA6C-4C90-4315-B797-8766CA3569D8}" type="presParOf" srcId="{EE56DEDF-ABAF-48B3-90DC-B430FAA240AD}" destId="{35099C7B-3039-4812-B68D-A6BDA3459D26}" srcOrd="2" destOrd="0" presId="urn:microsoft.com/office/officeart/2005/8/layout/pList2"/>
    <dgm:cxn modelId="{7D19E8CB-70C0-4829-99EE-C42C5257C8BF}" type="presParOf" srcId="{63CD726E-10F7-4530-B26E-51FAF1B26E48}" destId="{721B8BA7-32C3-4F3D-B0E8-701026ED1C6E}" srcOrd="3" destOrd="0" presId="urn:microsoft.com/office/officeart/2005/8/layout/pList2"/>
    <dgm:cxn modelId="{7E1E9F7C-4E67-4DD4-AD4B-1A53BDF55F4F}" type="presParOf" srcId="{63CD726E-10F7-4530-B26E-51FAF1B26E48}" destId="{E75EC065-B468-494F-8997-BD4563478E95}" srcOrd="4" destOrd="0" presId="urn:microsoft.com/office/officeart/2005/8/layout/pList2"/>
    <dgm:cxn modelId="{E1BD3BF7-A1F5-41FB-8E6C-DDA1892B1BA5}" type="presParOf" srcId="{E75EC065-B468-494F-8997-BD4563478E95}" destId="{7A3DA5B0-B0BA-4142-8AB9-C1DA71601414}" srcOrd="0" destOrd="0" presId="urn:microsoft.com/office/officeart/2005/8/layout/pList2"/>
    <dgm:cxn modelId="{01B0F364-2D63-4264-989F-BA5B4317EA22}" type="presParOf" srcId="{E75EC065-B468-494F-8997-BD4563478E95}" destId="{FC60D084-787E-4051-AB92-936F2493203E}" srcOrd="1" destOrd="0" presId="urn:microsoft.com/office/officeart/2005/8/layout/pList2"/>
    <dgm:cxn modelId="{DFC2FFBE-EDF5-45A3-88C1-6CAFF683CE0E}" type="presParOf" srcId="{E75EC065-B468-494F-8997-BD4563478E95}" destId="{BFD8D681-2F72-44E0-97BE-A9E7F80FA69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4A1A81-BD7C-4A3F-B845-628E6970413F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F44A398D-D5C6-49A5-ABA0-E15540D0137C}">
      <dgm:prSet phldrT="[Текст]"/>
      <dgm:spPr/>
      <dgm:t>
        <a:bodyPr anchor="ctr"/>
        <a:lstStyle/>
        <a:p>
          <a:r>
            <a:rPr lang="ru-RU" dirty="0"/>
            <a:t>Финансовый результат по Соглашению делится между членами</a:t>
          </a:r>
        </a:p>
      </dgm:t>
    </dgm:pt>
    <dgm:pt modelId="{CB743BEB-B411-4116-89EA-1AE9791BA1D0}" type="parTrans" cxnId="{5EFDBEB7-2020-4EDD-ABD1-8424AD3800AB}">
      <dgm:prSet/>
      <dgm:spPr/>
      <dgm:t>
        <a:bodyPr/>
        <a:lstStyle/>
        <a:p>
          <a:endParaRPr lang="ru-RU"/>
        </a:p>
      </dgm:t>
    </dgm:pt>
    <dgm:pt modelId="{F50428B3-324C-45A7-B1DB-BDA682B08087}" type="sibTrans" cxnId="{5EFDBEB7-2020-4EDD-ABD1-8424AD3800AB}">
      <dgm:prSet/>
      <dgm:spPr/>
      <dgm:t>
        <a:bodyPr/>
        <a:lstStyle/>
        <a:p>
          <a:endParaRPr lang="ru-RU"/>
        </a:p>
      </dgm:t>
    </dgm:pt>
    <dgm:pt modelId="{3DEAAFEA-7867-4EE1-9EB2-7C6756422322}">
      <dgm:prSet phldrT="[Текст]"/>
      <dgm:spPr/>
      <dgm:t>
        <a:bodyPr/>
        <a:lstStyle/>
        <a:p>
          <a:r>
            <a:rPr lang="ru-RU" dirty="0"/>
            <a:t>Все доходы трактуются как доходы Главы КФХ (если и распределяются – то «в конверте» или «с карты на карту»)</a:t>
          </a:r>
        </a:p>
      </dgm:t>
    </dgm:pt>
    <dgm:pt modelId="{5A012D47-B327-4545-A5EA-F9D80EA4939A}" type="parTrans" cxnId="{9F46C898-C3F6-44AF-B168-0837EF47FC17}">
      <dgm:prSet/>
      <dgm:spPr/>
      <dgm:t>
        <a:bodyPr/>
        <a:lstStyle/>
        <a:p>
          <a:endParaRPr lang="ru-RU"/>
        </a:p>
      </dgm:t>
    </dgm:pt>
    <dgm:pt modelId="{FA83AD8C-4C94-455A-A656-77AD524DDE18}" type="sibTrans" cxnId="{9F46C898-C3F6-44AF-B168-0837EF47FC17}">
      <dgm:prSet/>
      <dgm:spPr/>
      <dgm:t>
        <a:bodyPr/>
        <a:lstStyle/>
        <a:p>
          <a:endParaRPr lang="ru-RU"/>
        </a:p>
      </dgm:t>
    </dgm:pt>
    <dgm:pt modelId="{098E3AE5-A83C-4120-BF8E-69A52C1FC4BF}">
      <dgm:prSet phldrT="[Текст]"/>
      <dgm:spPr/>
      <dgm:t>
        <a:bodyPr anchor="ctr"/>
        <a:lstStyle/>
        <a:p>
          <a:r>
            <a:rPr lang="ru-RU" dirty="0"/>
            <a:t>Члены КФХ получают от Главы КФХ заработную плату</a:t>
          </a:r>
        </a:p>
      </dgm:t>
    </dgm:pt>
    <dgm:pt modelId="{6C678758-EF41-4121-B772-CC2AE7E85E30}" type="parTrans" cxnId="{CBA8FA95-EB39-47A1-8C86-6209F2F674E0}">
      <dgm:prSet/>
      <dgm:spPr/>
      <dgm:t>
        <a:bodyPr/>
        <a:lstStyle/>
        <a:p>
          <a:endParaRPr lang="ru-RU"/>
        </a:p>
      </dgm:t>
    </dgm:pt>
    <dgm:pt modelId="{67F823B5-0C82-47FE-B771-BCBEF793978A}" type="sibTrans" cxnId="{CBA8FA95-EB39-47A1-8C86-6209F2F674E0}">
      <dgm:prSet/>
      <dgm:spPr/>
      <dgm:t>
        <a:bodyPr/>
        <a:lstStyle/>
        <a:p>
          <a:endParaRPr lang="ru-RU"/>
        </a:p>
      </dgm:t>
    </dgm:pt>
    <dgm:pt modelId="{9D3EF14F-B2A1-4F4C-ABDC-94067C0144AE}" type="pres">
      <dgm:prSet presAssocID="{2E4A1A81-BD7C-4A3F-B845-628E6970413F}" presName="Name0" presStyleCnt="0">
        <dgm:presLayoutVars>
          <dgm:dir/>
          <dgm:resizeHandles val="exact"/>
        </dgm:presLayoutVars>
      </dgm:prSet>
      <dgm:spPr/>
    </dgm:pt>
    <dgm:pt modelId="{455A3FAE-2256-4157-BFAC-4A1667869B70}" type="pres">
      <dgm:prSet presAssocID="{2E4A1A81-BD7C-4A3F-B845-628E6970413F}" presName="bkgdShp" presStyleLbl="alignAccFollowNode1" presStyleIdx="0" presStyleCnt="1"/>
      <dgm:spPr/>
    </dgm:pt>
    <dgm:pt modelId="{B6FE170D-6390-4A63-98DF-737D8E832800}" type="pres">
      <dgm:prSet presAssocID="{2E4A1A81-BD7C-4A3F-B845-628E6970413F}" presName="linComp" presStyleCnt="0"/>
      <dgm:spPr/>
    </dgm:pt>
    <dgm:pt modelId="{499ADDF8-404E-428D-8038-59B48D9A1451}" type="pres">
      <dgm:prSet presAssocID="{F44A398D-D5C6-49A5-ABA0-E15540D0137C}" presName="compNode" presStyleCnt="0"/>
      <dgm:spPr/>
    </dgm:pt>
    <dgm:pt modelId="{CAF97B41-7DCE-450B-A2CE-735A9B266A23}" type="pres">
      <dgm:prSet presAssocID="{F44A398D-D5C6-49A5-ABA0-E15540D0137C}" presName="node" presStyleLbl="node1" presStyleIdx="0" presStyleCnt="3">
        <dgm:presLayoutVars>
          <dgm:bulletEnabled val="1"/>
        </dgm:presLayoutVars>
      </dgm:prSet>
      <dgm:spPr/>
    </dgm:pt>
    <dgm:pt modelId="{F968DFBE-6A4E-45CC-9160-5720FCAE4CD2}" type="pres">
      <dgm:prSet presAssocID="{F44A398D-D5C6-49A5-ABA0-E15540D0137C}" presName="invisiNode" presStyleLbl="node1" presStyleIdx="0" presStyleCnt="3"/>
      <dgm:spPr/>
    </dgm:pt>
    <dgm:pt modelId="{CF27169D-D068-4ABC-9ED1-9F0EA6C22054}" type="pres">
      <dgm:prSet presAssocID="{F44A398D-D5C6-49A5-ABA0-E15540D0137C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DDBC0CC4-AF0F-4285-87F4-B4F0304C9FC5}" type="pres">
      <dgm:prSet presAssocID="{F50428B3-324C-45A7-B1DB-BDA682B08087}" presName="sibTrans" presStyleLbl="sibTrans2D1" presStyleIdx="0" presStyleCnt="0"/>
      <dgm:spPr/>
    </dgm:pt>
    <dgm:pt modelId="{59E7CA98-C0F1-40B5-BDF2-3A516AE725A9}" type="pres">
      <dgm:prSet presAssocID="{3DEAAFEA-7867-4EE1-9EB2-7C6756422322}" presName="compNode" presStyleCnt="0"/>
      <dgm:spPr/>
    </dgm:pt>
    <dgm:pt modelId="{F1A95303-704C-44E2-A6D5-06BB95B3DD72}" type="pres">
      <dgm:prSet presAssocID="{3DEAAFEA-7867-4EE1-9EB2-7C6756422322}" presName="node" presStyleLbl="node1" presStyleIdx="1" presStyleCnt="3">
        <dgm:presLayoutVars>
          <dgm:bulletEnabled val="1"/>
        </dgm:presLayoutVars>
      </dgm:prSet>
      <dgm:spPr/>
    </dgm:pt>
    <dgm:pt modelId="{A0EA8AF0-6334-4E96-AFF1-DC47C3EB2E67}" type="pres">
      <dgm:prSet presAssocID="{3DEAAFEA-7867-4EE1-9EB2-7C6756422322}" presName="invisiNode" presStyleLbl="node1" presStyleIdx="1" presStyleCnt="3"/>
      <dgm:spPr/>
    </dgm:pt>
    <dgm:pt modelId="{B06539A8-69C2-422D-BEE0-7AA82F799F67}" type="pres">
      <dgm:prSet presAssocID="{3DEAAFEA-7867-4EE1-9EB2-7C6756422322}" presName="imagNode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t="-13000" b="-13000"/>
          </a:stretch>
        </a:blipFill>
      </dgm:spPr>
    </dgm:pt>
    <dgm:pt modelId="{99CCFEE7-91DA-4CD8-B27B-EF634F7F3A0E}" type="pres">
      <dgm:prSet presAssocID="{FA83AD8C-4C94-455A-A656-77AD524DDE18}" presName="sibTrans" presStyleLbl="sibTrans2D1" presStyleIdx="0" presStyleCnt="0"/>
      <dgm:spPr/>
    </dgm:pt>
    <dgm:pt modelId="{B6453F08-BE13-48F3-99E0-B93D4C01CEC2}" type="pres">
      <dgm:prSet presAssocID="{098E3AE5-A83C-4120-BF8E-69A52C1FC4BF}" presName="compNode" presStyleCnt="0"/>
      <dgm:spPr/>
    </dgm:pt>
    <dgm:pt modelId="{02B89C91-5D32-4BA5-9FBD-59B60ACB7E97}" type="pres">
      <dgm:prSet presAssocID="{098E3AE5-A83C-4120-BF8E-69A52C1FC4BF}" presName="node" presStyleLbl="node1" presStyleIdx="2" presStyleCnt="3">
        <dgm:presLayoutVars>
          <dgm:bulletEnabled val="1"/>
        </dgm:presLayoutVars>
      </dgm:prSet>
      <dgm:spPr/>
    </dgm:pt>
    <dgm:pt modelId="{A70177C4-5689-4599-9392-B0DA76755696}" type="pres">
      <dgm:prSet presAssocID="{098E3AE5-A83C-4120-BF8E-69A52C1FC4BF}" presName="invisiNode" presStyleLbl="node1" presStyleIdx="2" presStyleCnt="3"/>
      <dgm:spPr/>
    </dgm:pt>
    <dgm:pt modelId="{F8195405-5109-47D2-898E-9CF189C7D059}" type="pres">
      <dgm:prSet presAssocID="{098E3AE5-A83C-4120-BF8E-69A52C1FC4BF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</dgm:ptLst>
  <dgm:cxnLst>
    <dgm:cxn modelId="{75126C13-5D02-4BBB-B60C-D6C2EA1CF4CA}" type="presOf" srcId="{F44A398D-D5C6-49A5-ABA0-E15540D0137C}" destId="{CAF97B41-7DCE-450B-A2CE-735A9B266A23}" srcOrd="0" destOrd="0" presId="urn:microsoft.com/office/officeart/2005/8/layout/pList2"/>
    <dgm:cxn modelId="{6BC2B41C-3837-42C7-9BB9-30F395457F29}" type="presOf" srcId="{2E4A1A81-BD7C-4A3F-B845-628E6970413F}" destId="{9D3EF14F-B2A1-4F4C-ABDC-94067C0144AE}" srcOrd="0" destOrd="0" presId="urn:microsoft.com/office/officeart/2005/8/layout/pList2"/>
    <dgm:cxn modelId="{3B73987A-729E-481F-B686-EB91D02F071C}" type="presOf" srcId="{3DEAAFEA-7867-4EE1-9EB2-7C6756422322}" destId="{F1A95303-704C-44E2-A6D5-06BB95B3DD72}" srcOrd="0" destOrd="0" presId="urn:microsoft.com/office/officeart/2005/8/layout/pList2"/>
    <dgm:cxn modelId="{CBA8FA95-EB39-47A1-8C86-6209F2F674E0}" srcId="{2E4A1A81-BD7C-4A3F-B845-628E6970413F}" destId="{098E3AE5-A83C-4120-BF8E-69A52C1FC4BF}" srcOrd="2" destOrd="0" parTransId="{6C678758-EF41-4121-B772-CC2AE7E85E30}" sibTransId="{67F823B5-0C82-47FE-B771-BCBEF793978A}"/>
    <dgm:cxn modelId="{9F46C898-C3F6-44AF-B168-0837EF47FC17}" srcId="{2E4A1A81-BD7C-4A3F-B845-628E6970413F}" destId="{3DEAAFEA-7867-4EE1-9EB2-7C6756422322}" srcOrd="1" destOrd="0" parTransId="{5A012D47-B327-4545-A5EA-F9D80EA4939A}" sibTransId="{FA83AD8C-4C94-455A-A656-77AD524DDE18}"/>
    <dgm:cxn modelId="{309BCAA9-1A9C-4984-990E-95F05E512747}" type="presOf" srcId="{FA83AD8C-4C94-455A-A656-77AD524DDE18}" destId="{99CCFEE7-91DA-4CD8-B27B-EF634F7F3A0E}" srcOrd="0" destOrd="0" presId="urn:microsoft.com/office/officeart/2005/8/layout/pList2"/>
    <dgm:cxn modelId="{5EFDBEB7-2020-4EDD-ABD1-8424AD3800AB}" srcId="{2E4A1A81-BD7C-4A3F-B845-628E6970413F}" destId="{F44A398D-D5C6-49A5-ABA0-E15540D0137C}" srcOrd="0" destOrd="0" parTransId="{CB743BEB-B411-4116-89EA-1AE9791BA1D0}" sibTransId="{F50428B3-324C-45A7-B1DB-BDA682B08087}"/>
    <dgm:cxn modelId="{94EDFBC4-64A9-4FE5-B5C4-2579F0519CA2}" type="presOf" srcId="{098E3AE5-A83C-4120-BF8E-69A52C1FC4BF}" destId="{02B89C91-5D32-4BA5-9FBD-59B60ACB7E97}" srcOrd="0" destOrd="0" presId="urn:microsoft.com/office/officeart/2005/8/layout/pList2"/>
    <dgm:cxn modelId="{76F4D3D7-0C31-44E3-81EC-346E3CDAEBE9}" type="presOf" srcId="{F50428B3-324C-45A7-B1DB-BDA682B08087}" destId="{DDBC0CC4-AF0F-4285-87F4-B4F0304C9FC5}" srcOrd="0" destOrd="0" presId="urn:microsoft.com/office/officeart/2005/8/layout/pList2"/>
    <dgm:cxn modelId="{C1C36BAA-6021-4004-86E5-0D1023885333}" type="presParOf" srcId="{9D3EF14F-B2A1-4F4C-ABDC-94067C0144AE}" destId="{455A3FAE-2256-4157-BFAC-4A1667869B70}" srcOrd="0" destOrd="0" presId="urn:microsoft.com/office/officeart/2005/8/layout/pList2"/>
    <dgm:cxn modelId="{873BA9EE-5D21-42FE-880A-F1D171D9B3DE}" type="presParOf" srcId="{9D3EF14F-B2A1-4F4C-ABDC-94067C0144AE}" destId="{B6FE170D-6390-4A63-98DF-737D8E832800}" srcOrd="1" destOrd="0" presId="urn:microsoft.com/office/officeart/2005/8/layout/pList2"/>
    <dgm:cxn modelId="{FFA53F20-5F18-4AEF-9FDE-715335EB1AD3}" type="presParOf" srcId="{B6FE170D-6390-4A63-98DF-737D8E832800}" destId="{499ADDF8-404E-428D-8038-59B48D9A1451}" srcOrd="0" destOrd="0" presId="urn:microsoft.com/office/officeart/2005/8/layout/pList2"/>
    <dgm:cxn modelId="{24561EE4-BF4B-427A-94E3-5C721AB7C379}" type="presParOf" srcId="{499ADDF8-404E-428D-8038-59B48D9A1451}" destId="{CAF97B41-7DCE-450B-A2CE-735A9B266A23}" srcOrd="0" destOrd="0" presId="urn:microsoft.com/office/officeart/2005/8/layout/pList2"/>
    <dgm:cxn modelId="{2A29E919-5B28-407A-A1F7-3A1C2B3A802F}" type="presParOf" srcId="{499ADDF8-404E-428D-8038-59B48D9A1451}" destId="{F968DFBE-6A4E-45CC-9160-5720FCAE4CD2}" srcOrd="1" destOrd="0" presId="urn:microsoft.com/office/officeart/2005/8/layout/pList2"/>
    <dgm:cxn modelId="{B79917A3-AC78-490D-9890-AD1DABF079AE}" type="presParOf" srcId="{499ADDF8-404E-428D-8038-59B48D9A1451}" destId="{CF27169D-D068-4ABC-9ED1-9F0EA6C22054}" srcOrd="2" destOrd="0" presId="urn:microsoft.com/office/officeart/2005/8/layout/pList2"/>
    <dgm:cxn modelId="{067A975E-EEB0-4A1E-BE13-3EC02CE388AB}" type="presParOf" srcId="{B6FE170D-6390-4A63-98DF-737D8E832800}" destId="{DDBC0CC4-AF0F-4285-87F4-B4F0304C9FC5}" srcOrd="1" destOrd="0" presId="urn:microsoft.com/office/officeart/2005/8/layout/pList2"/>
    <dgm:cxn modelId="{A71DC968-4CCE-41CB-98CF-FA8AA8F01B01}" type="presParOf" srcId="{B6FE170D-6390-4A63-98DF-737D8E832800}" destId="{59E7CA98-C0F1-40B5-BDF2-3A516AE725A9}" srcOrd="2" destOrd="0" presId="urn:microsoft.com/office/officeart/2005/8/layout/pList2"/>
    <dgm:cxn modelId="{2EE773EE-A86E-4521-8495-273D6F827C8E}" type="presParOf" srcId="{59E7CA98-C0F1-40B5-BDF2-3A516AE725A9}" destId="{F1A95303-704C-44E2-A6D5-06BB95B3DD72}" srcOrd="0" destOrd="0" presId="urn:microsoft.com/office/officeart/2005/8/layout/pList2"/>
    <dgm:cxn modelId="{56F95C62-C119-4B7C-A10B-46C583B7A9E8}" type="presParOf" srcId="{59E7CA98-C0F1-40B5-BDF2-3A516AE725A9}" destId="{A0EA8AF0-6334-4E96-AFF1-DC47C3EB2E67}" srcOrd="1" destOrd="0" presId="urn:microsoft.com/office/officeart/2005/8/layout/pList2"/>
    <dgm:cxn modelId="{908AC038-250A-432D-8543-9B3BAE0A2BF8}" type="presParOf" srcId="{59E7CA98-C0F1-40B5-BDF2-3A516AE725A9}" destId="{B06539A8-69C2-422D-BEE0-7AA82F799F67}" srcOrd="2" destOrd="0" presId="urn:microsoft.com/office/officeart/2005/8/layout/pList2"/>
    <dgm:cxn modelId="{2A94AFDF-8FD2-4417-870B-613907F06214}" type="presParOf" srcId="{B6FE170D-6390-4A63-98DF-737D8E832800}" destId="{99CCFEE7-91DA-4CD8-B27B-EF634F7F3A0E}" srcOrd="3" destOrd="0" presId="urn:microsoft.com/office/officeart/2005/8/layout/pList2"/>
    <dgm:cxn modelId="{28B8BB5B-6F0B-4993-B1F6-8A07FF1979DD}" type="presParOf" srcId="{B6FE170D-6390-4A63-98DF-737D8E832800}" destId="{B6453F08-BE13-48F3-99E0-B93D4C01CEC2}" srcOrd="4" destOrd="0" presId="urn:microsoft.com/office/officeart/2005/8/layout/pList2"/>
    <dgm:cxn modelId="{1D6F6B2C-32C6-47E2-AA35-564F673D4E3D}" type="presParOf" srcId="{B6453F08-BE13-48F3-99E0-B93D4C01CEC2}" destId="{02B89C91-5D32-4BA5-9FBD-59B60ACB7E97}" srcOrd="0" destOrd="0" presId="urn:microsoft.com/office/officeart/2005/8/layout/pList2"/>
    <dgm:cxn modelId="{1BBD5B46-7CA4-4F70-B216-DBDF4670A1A8}" type="presParOf" srcId="{B6453F08-BE13-48F3-99E0-B93D4C01CEC2}" destId="{A70177C4-5689-4599-9392-B0DA76755696}" srcOrd="1" destOrd="0" presId="urn:microsoft.com/office/officeart/2005/8/layout/pList2"/>
    <dgm:cxn modelId="{A548DF41-2ED1-47F2-80C9-CDBE8AD04EFA}" type="presParOf" srcId="{B6453F08-BE13-48F3-99E0-B93D4C01CEC2}" destId="{F8195405-5109-47D2-898E-9CF189C7D05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FC3F50-B2A4-4A62-84F1-84626650522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E7AF2A2-9BF3-4ED5-8763-0B0D4EC72113}">
      <dgm:prSet custT="1"/>
      <dgm:spPr/>
      <dgm:t>
        <a:bodyPr/>
        <a:lstStyle/>
        <a:p>
          <a:r>
            <a:rPr lang="ru-RU" sz="1800" dirty="0"/>
            <a:t>Заявление по форме Р2100</a:t>
          </a:r>
          <a:r>
            <a:rPr lang="en-US" sz="1800" dirty="0"/>
            <a:t>1</a:t>
          </a:r>
          <a:r>
            <a:rPr lang="ru-RU" sz="1800" dirty="0"/>
            <a:t> в отношении главы КФХ,</a:t>
          </a:r>
          <a:endParaRPr lang="en-US" sz="1800" dirty="0"/>
        </a:p>
      </dgm:t>
    </dgm:pt>
    <dgm:pt modelId="{83FA1CD4-3C99-4813-A3AC-D8BE6E1AF93C}" type="parTrans" cxnId="{C205E6D6-1833-492C-B0F2-18DBB1DD6305}">
      <dgm:prSet/>
      <dgm:spPr/>
      <dgm:t>
        <a:bodyPr/>
        <a:lstStyle/>
        <a:p>
          <a:endParaRPr lang="en-US"/>
        </a:p>
      </dgm:t>
    </dgm:pt>
    <dgm:pt modelId="{07F93190-628D-49EA-9D77-50097E67E670}" type="sibTrans" cxnId="{C205E6D6-1833-492C-B0F2-18DBB1DD6305}">
      <dgm:prSet/>
      <dgm:spPr/>
      <dgm:t>
        <a:bodyPr/>
        <a:lstStyle/>
        <a:p>
          <a:endParaRPr lang="en-US"/>
        </a:p>
      </dgm:t>
    </dgm:pt>
    <dgm:pt modelId="{B230510C-FE56-49D7-9A20-437C3EEBABBE}">
      <dgm:prSet custT="1"/>
      <dgm:spPr/>
      <dgm:t>
        <a:bodyPr/>
        <a:lstStyle/>
        <a:p>
          <a:r>
            <a:rPr lang="ru-RU" sz="1800" dirty="0"/>
            <a:t>Копия паспорта Главы КФХ,</a:t>
          </a:r>
          <a:endParaRPr lang="en-US" sz="1800" dirty="0"/>
        </a:p>
      </dgm:t>
    </dgm:pt>
    <dgm:pt modelId="{48EBA8A4-9DA4-48FB-BC7D-64342FC0CBF7}" type="parTrans" cxnId="{59C85DA0-E167-4CD7-8848-5D058C3680D3}">
      <dgm:prSet/>
      <dgm:spPr/>
      <dgm:t>
        <a:bodyPr/>
        <a:lstStyle/>
        <a:p>
          <a:endParaRPr lang="en-US"/>
        </a:p>
      </dgm:t>
    </dgm:pt>
    <dgm:pt modelId="{7BF9E04F-59FC-4598-B6E5-63DC96AF8B01}" type="sibTrans" cxnId="{59C85DA0-E167-4CD7-8848-5D058C3680D3}">
      <dgm:prSet/>
      <dgm:spPr/>
      <dgm:t>
        <a:bodyPr/>
        <a:lstStyle/>
        <a:p>
          <a:endParaRPr lang="en-US"/>
        </a:p>
      </dgm:t>
    </dgm:pt>
    <dgm:pt modelId="{16B18CA9-D7BB-4AF2-92F8-469CC62D2D32}">
      <dgm:prSet custT="1"/>
      <dgm:spPr/>
      <dgm:t>
        <a:bodyPr/>
        <a:lstStyle/>
        <a:p>
          <a:r>
            <a:rPr lang="ru-RU" sz="1800" dirty="0"/>
            <a:t>Квитанция об оплате государственной пошлины.</a:t>
          </a:r>
          <a:endParaRPr lang="en-US" sz="1800" dirty="0"/>
        </a:p>
      </dgm:t>
    </dgm:pt>
    <dgm:pt modelId="{D527D244-8836-4453-9FB3-1DB6DC872369}" type="parTrans" cxnId="{5BE70C6A-8A87-4889-B514-EDC25C83BA33}">
      <dgm:prSet/>
      <dgm:spPr/>
      <dgm:t>
        <a:bodyPr/>
        <a:lstStyle/>
        <a:p>
          <a:endParaRPr lang="en-US"/>
        </a:p>
      </dgm:t>
    </dgm:pt>
    <dgm:pt modelId="{3D308A45-B311-4C49-9BD3-57D68F8627EA}" type="sibTrans" cxnId="{5BE70C6A-8A87-4889-B514-EDC25C83BA33}">
      <dgm:prSet/>
      <dgm:spPr/>
      <dgm:t>
        <a:bodyPr/>
        <a:lstStyle/>
        <a:p>
          <a:endParaRPr lang="en-US"/>
        </a:p>
      </dgm:t>
    </dgm:pt>
    <dgm:pt modelId="{CC54B351-91F3-4DA6-ADD5-CEF9CB1BE296}">
      <dgm:prSet/>
      <dgm:spPr/>
      <dgm:t>
        <a:bodyPr/>
        <a:lstStyle/>
        <a:p>
          <a:r>
            <a:rPr lang="ru-RU"/>
            <a:t>Основной для членов КФХ документ о создании КФХ – соглашение (не является учредительным документом, т.к. не создаётся юридического лица и обычно не запрашивается регистрирующим органом).</a:t>
          </a:r>
          <a:endParaRPr lang="en-US"/>
        </a:p>
      </dgm:t>
    </dgm:pt>
    <dgm:pt modelId="{7DF78418-1F6F-462B-A9EA-A800DE4BA35F}" type="parTrans" cxnId="{3930CC85-7209-4918-82CC-CBCEC9D8B248}">
      <dgm:prSet/>
      <dgm:spPr/>
      <dgm:t>
        <a:bodyPr/>
        <a:lstStyle/>
        <a:p>
          <a:endParaRPr lang="en-US"/>
        </a:p>
      </dgm:t>
    </dgm:pt>
    <dgm:pt modelId="{7B322995-6206-4EEC-8BB1-1B25191F1EC2}" type="sibTrans" cxnId="{3930CC85-7209-4918-82CC-CBCEC9D8B248}">
      <dgm:prSet/>
      <dgm:spPr/>
      <dgm:t>
        <a:bodyPr/>
        <a:lstStyle/>
        <a:p>
          <a:endParaRPr lang="en-US"/>
        </a:p>
      </dgm:t>
    </dgm:pt>
    <dgm:pt modelId="{2C7D3025-65CD-4331-9518-ABDDFF8E78E0}" type="pres">
      <dgm:prSet presAssocID="{2DFC3F50-B2A4-4A62-84F1-846266505223}" presName="root" presStyleCnt="0">
        <dgm:presLayoutVars>
          <dgm:dir/>
          <dgm:resizeHandles val="exact"/>
        </dgm:presLayoutVars>
      </dgm:prSet>
      <dgm:spPr/>
    </dgm:pt>
    <dgm:pt modelId="{C61BB020-B39C-4237-8033-55D05FF3A916}" type="pres">
      <dgm:prSet presAssocID="{2E7AF2A2-9BF3-4ED5-8763-0B0D4EC72113}" presName="compNode" presStyleCnt="0"/>
      <dgm:spPr/>
    </dgm:pt>
    <dgm:pt modelId="{577C3B06-445A-4889-A87C-764550782C52}" type="pres">
      <dgm:prSet presAssocID="{2E7AF2A2-9BF3-4ED5-8763-0B0D4EC72113}" presName="bgRect" presStyleLbl="bgShp" presStyleIdx="0" presStyleCnt="4"/>
      <dgm:spPr/>
    </dgm:pt>
    <dgm:pt modelId="{AC7BA138-F399-4444-97FA-2E82F1704092}" type="pres">
      <dgm:prSet presAssocID="{2E7AF2A2-9BF3-4ED5-8763-0B0D4EC7211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F87ED02F-4031-425D-B071-B79660FA8841}" type="pres">
      <dgm:prSet presAssocID="{2E7AF2A2-9BF3-4ED5-8763-0B0D4EC72113}" presName="spaceRect" presStyleCnt="0"/>
      <dgm:spPr/>
    </dgm:pt>
    <dgm:pt modelId="{4DE0CE8B-7AD7-4DCF-AB4C-BF8E774DCECC}" type="pres">
      <dgm:prSet presAssocID="{2E7AF2A2-9BF3-4ED5-8763-0B0D4EC72113}" presName="parTx" presStyleLbl="revTx" presStyleIdx="0" presStyleCnt="4">
        <dgm:presLayoutVars>
          <dgm:chMax val="0"/>
          <dgm:chPref val="0"/>
        </dgm:presLayoutVars>
      </dgm:prSet>
      <dgm:spPr/>
    </dgm:pt>
    <dgm:pt modelId="{32F3690D-5F2C-4422-8C64-7855F931033C}" type="pres">
      <dgm:prSet presAssocID="{07F93190-628D-49EA-9D77-50097E67E670}" presName="sibTrans" presStyleCnt="0"/>
      <dgm:spPr/>
    </dgm:pt>
    <dgm:pt modelId="{B583085D-E0D3-4C20-8158-EA847DD8CD70}" type="pres">
      <dgm:prSet presAssocID="{B230510C-FE56-49D7-9A20-437C3EEBABBE}" presName="compNode" presStyleCnt="0"/>
      <dgm:spPr/>
    </dgm:pt>
    <dgm:pt modelId="{50FAC039-F7B7-42FF-90D1-C54A9BBA86C1}" type="pres">
      <dgm:prSet presAssocID="{B230510C-FE56-49D7-9A20-437C3EEBABBE}" presName="bgRect" presStyleLbl="bgShp" presStyleIdx="1" presStyleCnt="4"/>
      <dgm:spPr/>
    </dgm:pt>
    <dgm:pt modelId="{D7DB0DD9-E0E0-41DF-879B-7CD817BB77C4}" type="pres">
      <dgm:prSet presAssocID="{B230510C-FE56-49D7-9A20-437C3EEBABB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928EF4A7-683B-4238-AD44-524392986787}" type="pres">
      <dgm:prSet presAssocID="{B230510C-FE56-49D7-9A20-437C3EEBABBE}" presName="spaceRect" presStyleCnt="0"/>
      <dgm:spPr/>
    </dgm:pt>
    <dgm:pt modelId="{7907BEE1-02CB-431A-8B29-392AD409493C}" type="pres">
      <dgm:prSet presAssocID="{B230510C-FE56-49D7-9A20-437C3EEBABBE}" presName="parTx" presStyleLbl="revTx" presStyleIdx="1" presStyleCnt="4">
        <dgm:presLayoutVars>
          <dgm:chMax val="0"/>
          <dgm:chPref val="0"/>
        </dgm:presLayoutVars>
      </dgm:prSet>
      <dgm:spPr/>
    </dgm:pt>
    <dgm:pt modelId="{2E126E08-7165-443A-A6BC-79FECE9A5EF1}" type="pres">
      <dgm:prSet presAssocID="{7BF9E04F-59FC-4598-B6E5-63DC96AF8B01}" presName="sibTrans" presStyleCnt="0"/>
      <dgm:spPr/>
    </dgm:pt>
    <dgm:pt modelId="{458B210B-C805-4A5D-95D6-279BF6002ECF}" type="pres">
      <dgm:prSet presAssocID="{16B18CA9-D7BB-4AF2-92F8-469CC62D2D32}" presName="compNode" presStyleCnt="0"/>
      <dgm:spPr/>
    </dgm:pt>
    <dgm:pt modelId="{EA1079BD-0B48-46C6-8B79-6B64B2641916}" type="pres">
      <dgm:prSet presAssocID="{16B18CA9-D7BB-4AF2-92F8-469CC62D2D32}" presName="bgRect" presStyleLbl="bgShp" presStyleIdx="2" presStyleCnt="4"/>
      <dgm:spPr/>
    </dgm:pt>
    <dgm:pt modelId="{FC2CDF40-9817-4DBE-AB73-26D3EAD73CB5}" type="pres">
      <dgm:prSet presAssocID="{16B18CA9-D7BB-4AF2-92F8-469CC62D2D3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ассовый аппарат"/>
        </a:ext>
      </dgm:extLst>
    </dgm:pt>
    <dgm:pt modelId="{26003E1C-D8D6-49EE-9B7C-3F335BC7E901}" type="pres">
      <dgm:prSet presAssocID="{16B18CA9-D7BB-4AF2-92F8-469CC62D2D32}" presName="spaceRect" presStyleCnt="0"/>
      <dgm:spPr/>
    </dgm:pt>
    <dgm:pt modelId="{991DD3BD-F5DB-47EC-BEFF-6DA56A5A7B1D}" type="pres">
      <dgm:prSet presAssocID="{16B18CA9-D7BB-4AF2-92F8-469CC62D2D32}" presName="parTx" presStyleLbl="revTx" presStyleIdx="2" presStyleCnt="4">
        <dgm:presLayoutVars>
          <dgm:chMax val="0"/>
          <dgm:chPref val="0"/>
        </dgm:presLayoutVars>
      </dgm:prSet>
      <dgm:spPr/>
    </dgm:pt>
    <dgm:pt modelId="{DA6E8580-58F1-4AF3-89C8-A3FA66D09A96}" type="pres">
      <dgm:prSet presAssocID="{3D308A45-B311-4C49-9BD3-57D68F8627EA}" presName="sibTrans" presStyleCnt="0"/>
      <dgm:spPr/>
    </dgm:pt>
    <dgm:pt modelId="{E5B97F86-3F30-48FD-8610-3626FA7E4297}" type="pres">
      <dgm:prSet presAssocID="{CC54B351-91F3-4DA6-ADD5-CEF9CB1BE296}" presName="compNode" presStyleCnt="0"/>
      <dgm:spPr/>
    </dgm:pt>
    <dgm:pt modelId="{5BF377D9-D2B5-4013-9BAE-3A1C23B85CAA}" type="pres">
      <dgm:prSet presAssocID="{CC54B351-91F3-4DA6-ADD5-CEF9CB1BE296}" presName="bgRect" presStyleLbl="bgShp" presStyleIdx="3" presStyleCnt="4"/>
      <dgm:spPr/>
    </dgm:pt>
    <dgm:pt modelId="{87BAD037-6DF6-48A2-9606-1D583D4FB94C}" type="pres">
      <dgm:prSet presAssocID="{CC54B351-91F3-4DA6-ADD5-CEF9CB1BE29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nabata Tree"/>
        </a:ext>
      </dgm:extLst>
    </dgm:pt>
    <dgm:pt modelId="{31E94DE0-9B5A-404A-89FD-8E872469D8AA}" type="pres">
      <dgm:prSet presAssocID="{CC54B351-91F3-4DA6-ADD5-CEF9CB1BE296}" presName="spaceRect" presStyleCnt="0"/>
      <dgm:spPr/>
    </dgm:pt>
    <dgm:pt modelId="{3C2F67F9-B45D-4D6F-BF7B-C479799EAC88}" type="pres">
      <dgm:prSet presAssocID="{CC54B351-91F3-4DA6-ADD5-CEF9CB1BE29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3BC482D-58A1-4567-9C55-79F800CB9EF0}" type="presOf" srcId="{2E7AF2A2-9BF3-4ED5-8763-0B0D4EC72113}" destId="{4DE0CE8B-7AD7-4DCF-AB4C-BF8E774DCECC}" srcOrd="0" destOrd="0" presId="urn:microsoft.com/office/officeart/2018/2/layout/IconVerticalSolidList"/>
    <dgm:cxn modelId="{5BE70C6A-8A87-4889-B514-EDC25C83BA33}" srcId="{2DFC3F50-B2A4-4A62-84F1-846266505223}" destId="{16B18CA9-D7BB-4AF2-92F8-469CC62D2D32}" srcOrd="2" destOrd="0" parTransId="{D527D244-8836-4453-9FB3-1DB6DC872369}" sibTransId="{3D308A45-B311-4C49-9BD3-57D68F8627EA}"/>
    <dgm:cxn modelId="{3930CC85-7209-4918-82CC-CBCEC9D8B248}" srcId="{2DFC3F50-B2A4-4A62-84F1-846266505223}" destId="{CC54B351-91F3-4DA6-ADD5-CEF9CB1BE296}" srcOrd="3" destOrd="0" parTransId="{7DF78418-1F6F-462B-A9EA-A800DE4BA35F}" sibTransId="{7B322995-6206-4EEC-8BB1-1B25191F1EC2}"/>
    <dgm:cxn modelId="{1CFD9387-061E-4267-B03B-E506EF78D4F6}" type="presOf" srcId="{2DFC3F50-B2A4-4A62-84F1-846266505223}" destId="{2C7D3025-65CD-4331-9518-ABDDFF8E78E0}" srcOrd="0" destOrd="0" presId="urn:microsoft.com/office/officeart/2018/2/layout/IconVerticalSolidList"/>
    <dgm:cxn modelId="{59C85DA0-E167-4CD7-8848-5D058C3680D3}" srcId="{2DFC3F50-B2A4-4A62-84F1-846266505223}" destId="{B230510C-FE56-49D7-9A20-437C3EEBABBE}" srcOrd="1" destOrd="0" parTransId="{48EBA8A4-9DA4-48FB-BC7D-64342FC0CBF7}" sibTransId="{7BF9E04F-59FC-4598-B6E5-63DC96AF8B01}"/>
    <dgm:cxn modelId="{51BE18D5-F5F1-4DC9-86A9-1D6959C4BF2D}" type="presOf" srcId="{CC54B351-91F3-4DA6-ADD5-CEF9CB1BE296}" destId="{3C2F67F9-B45D-4D6F-BF7B-C479799EAC88}" srcOrd="0" destOrd="0" presId="urn:microsoft.com/office/officeart/2018/2/layout/IconVerticalSolidList"/>
    <dgm:cxn modelId="{C205E6D6-1833-492C-B0F2-18DBB1DD6305}" srcId="{2DFC3F50-B2A4-4A62-84F1-846266505223}" destId="{2E7AF2A2-9BF3-4ED5-8763-0B0D4EC72113}" srcOrd="0" destOrd="0" parTransId="{83FA1CD4-3C99-4813-A3AC-D8BE6E1AF93C}" sibTransId="{07F93190-628D-49EA-9D77-50097E67E670}"/>
    <dgm:cxn modelId="{10233CE2-9B6F-458E-9F9B-B80789CAD58B}" type="presOf" srcId="{16B18CA9-D7BB-4AF2-92F8-469CC62D2D32}" destId="{991DD3BD-F5DB-47EC-BEFF-6DA56A5A7B1D}" srcOrd="0" destOrd="0" presId="urn:microsoft.com/office/officeart/2018/2/layout/IconVerticalSolidList"/>
    <dgm:cxn modelId="{A369DCEA-627D-4DAD-AE51-15B174EEA429}" type="presOf" srcId="{B230510C-FE56-49D7-9A20-437C3EEBABBE}" destId="{7907BEE1-02CB-431A-8B29-392AD409493C}" srcOrd="0" destOrd="0" presId="urn:microsoft.com/office/officeart/2018/2/layout/IconVerticalSolidList"/>
    <dgm:cxn modelId="{AEF2D062-A04F-46B7-8940-B15B089FFA34}" type="presParOf" srcId="{2C7D3025-65CD-4331-9518-ABDDFF8E78E0}" destId="{C61BB020-B39C-4237-8033-55D05FF3A916}" srcOrd="0" destOrd="0" presId="urn:microsoft.com/office/officeart/2018/2/layout/IconVerticalSolidList"/>
    <dgm:cxn modelId="{34D74297-0F14-47DB-BE62-952290A4D9E4}" type="presParOf" srcId="{C61BB020-B39C-4237-8033-55D05FF3A916}" destId="{577C3B06-445A-4889-A87C-764550782C52}" srcOrd="0" destOrd="0" presId="urn:microsoft.com/office/officeart/2018/2/layout/IconVerticalSolidList"/>
    <dgm:cxn modelId="{FA844C36-948F-443D-8031-5DA19120956B}" type="presParOf" srcId="{C61BB020-B39C-4237-8033-55D05FF3A916}" destId="{AC7BA138-F399-4444-97FA-2E82F1704092}" srcOrd="1" destOrd="0" presId="urn:microsoft.com/office/officeart/2018/2/layout/IconVerticalSolidList"/>
    <dgm:cxn modelId="{75B8E289-8B9A-4142-8711-DEA1788F6662}" type="presParOf" srcId="{C61BB020-B39C-4237-8033-55D05FF3A916}" destId="{F87ED02F-4031-425D-B071-B79660FA8841}" srcOrd="2" destOrd="0" presId="urn:microsoft.com/office/officeart/2018/2/layout/IconVerticalSolidList"/>
    <dgm:cxn modelId="{956F5A7A-373B-4ECA-8DF7-C77B9AAD819F}" type="presParOf" srcId="{C61BB020-B39C-4237-8033-55D05FF3A916}" destId="{4DE0CE8B-7AD7-4DCF-AB4C-BF8E774DCECC}" srcOrd="3" destOrd="0" presId="urn:microsoft.com/office/officeart/2018/2/layout/IconVerticalSolidList"/>
    <dgm:cxn modelId="{82744F56-849F-487B-8521-D6BAF5A2B3A2}" type="presParOf" srcId="{2C7D3025-65CD-4331-9518-ABDDFF8E78E0}" destId="{32F3690D-5F2C-4422-8C64-7855F931033C}" srcOrd="1" destOrd="0" presId="urn:microsoft.com/office/officeart/2018/2/layout/IconVerticalSolidList"/>
    <dgm:cxn modelId="{44E01C62-A58B-497C-8B8B-1D86FA1DF5D7}" type="presParOf" srcId="{2C7D3025-65CD-4331-9518-ABDDFF8E78E0}" destId="{B583085D-E0D3-4C20-8158-EA847DD8CD70}" srcOrd="2" destOrd="0" presId="urn:microsoft.com/office/officeart/2018/2/layout/IconVerticalSolidList"/>
    <dgm:cxn modelId="{D3C74C42-250B-408B-BC00-92285105B591}" type="presParOf" srcId="{B583085D-E0D3-4C20-8158-EA847DD8CD70}" destId="{50FAC039-F7B7-42FF-90D1-C54A9BBA86C1}" srcOrd="0" destOrd="0" presId="urn:microsoft.com/office/officeart/2018/2/layout/IconVerticalSolidList"/>
    <dgm:cxn modelId="{DE2BC4FA-A351-4ADA-9E95-84D48EDC49DB}" type="presParOf" srcId="{B583085D-E0D3-4C20-8158-EA847DD8CD70}" destId="{D7DB0DD9-E0E0-41DF-879B-7CD817BB77C4}" srcOrd="1" destOrd="0" presId="urn:microsoft.com/office/officeart/2018/2/layout/IconVerticalSolidList"/>
    <dgm:cxn modelId="{54BFB580-1113-47A0-8954-05C0D793CDC2}" type="presParOf" srcId="{B583085D-E0D3-4C20-8158-EA847DD8CD70}" destId="{928EF4A7-683B-4238-AD44-524392986787}" srcOrd="2" destOrd="0" presId="urn:microsoft.com/office/officeart/2018/2/layout/IconVerticalSolidList"/>
    <dgm:cxn modelId="{1CCA7D43-921E-411D-9AB0-EA5C8AF3D97F}" type="presParOf" srcId="{B583085D-E0D3-4C20-8158-EA847DD8CD70}" destId="{7907BEE1-02CB-431A-8B29-392AD409493C}" srcOrd="3" destOrd="0" presId="urn:microsoft.com/office/officeart/2018/2/layout/IconVerticalSolidList"/>
    <dgm:cxn modelId="{0CEF4FB0-EB39-402F-8A1C-6370F37447B4}" type="presParOf" srcId="{2C7D3025-65CD-4331-9518-ABDDFF8E78E0}" destId="{2E126E08-7165-443A-A6BC-79FECE9A5EF1}" srcOrd="3" destOrd="0" presId="urn:microsoft.com/office/officeart/2018/2/layout/IconVerticalSolidList"/>
    <dgm:cxn modelId="{882C8060-1756-439F-BE09-E77A57F76A8F}" type="presParOf" srcId="{2C7D3025-65CD-4331-9518-ABDDFF8E78E0}" destId="{458B210B-C805-4A5D-95D6-279BF6002ECF}" srcOrd="4" destOrd="0" presId="urn:microsoft.com/office/officeart/2018/2/layout/IconVerticalSolidList"/>
    <dgm:cxn modelId="{365B07AB-74CB-400E-8CD6-FDAF54A7238A}" type="presParOf" srcId="{458B210B-C805-4A5D-95D6-279BF6002ECF}" destId="{EA1079BD-0B48-46C6-8B79-6B64B2641916}" srcOrd="0" destOrd="0" presId="urn:microsoft.com/office/officeart/2018/2/layout/IconVerticalSolidList"/>
    <dgm:cxn modelId="{20886E02-918A-41C8-805F-96696DA6C31C}" type="presParOf" srcId="{458B210B-C805-4A5D-95D6-279BF6002ECF}" destId="{FC2CDF40-9817-4DBE-AB73-26D3EAD73CB5}" srcOrd="1" destOrd="0" presId="urn:microsoft.com/office/officeart/2018/2/layout/IconVerticalSolidList"/>
    <dgm:cxn modelId="{5D0C16B6-7115-46D2-AF23-67A836BF6F46}" type="presParOf" srcId="{458B210B-C805-4A5D-95D6-279BF6002ECF}" destId="{26003E1C-D8D6-49EE-9B7C-3F335BC7E901}" srcOrd="2" destOrd="0" presId="urn:microsoft.com/office/officeart/2018/2/layout/IconVerticalSolidList"/>
    <dgm:cxn modelId="{1BC5E68B-A28A-4786-91EC-41EFB968AB08}" type="presParOf" srcId="{458B210B-C805-4A5D-95D6-279BF6002ECF}" destId="{991DD3BD-F5DB-47EC-BEFF-6DA56A5A7B1D}" srcOrd="3" destOrd="0" presId="urn:microsoft.com/office/officeart/2018/2/layout/IconVerticalSolidList"/>
    <dgm:cxn modelId="{0F3503B1-1F4C-46F5-903F-1EDA6EAEE010}" type="presParOf" srcId="{2C7D3025-65CD-4331-9518-ABDDFF8E78E0}" destId="{DA6E8580-58F1-4AF3-89C8-A3FA66D09A96}" srcOrd="5" destOrd="0" presId="urn:microsoft.com/office/officeart/2018/2/layout/IconVerticalSolidList"/>
    <dgm:cxn modelId="{033816E7-4E07-48E0-84CD-554B17422405}" type="presParOf" srcId="{2C7D3025-65CD-4331-9518-ABDDFF8E78E0}" destId="{E5B97F86-3F30-48FD-8610-3626FA7E4297}" srcOrd="6" destOrd="0" presId="urn:microsoft.com/office/officeart/2018/2/layout/IconVerticalSolidList"/>
    <dgm:cxn modelId="{0DA1BBB2-2396-4747-8864-3F069B54A89D}" type="presParOf" srcId="{E5B97F86-3F30-48FD-8610-3626FA7E4297}" destId="{5BF377D9-D2B5-4013-9BAE-3A1C23B85CAA}" srcOrd="0" destOrd="0" presId="urn:microsoft.com/office/officeart/2018/2/layout/IconVerticalSolidList"/>
    <dgm:cxn modelId="{D8643273-3699-4C1D-9552-543781D97F80}" type="presParOf" srcId="{E5B97F86-3F30-48FD-8610-3626FA7E4297}" destId="{87BAD037-6DF6-48A2-9606-1D583D4FB94C}" srcOrd="1" destOrd="0" presId="urn:microsoft.com/office/officeart/2018/2/layout/IconVerticalSolidList"/>
    <dgm:cxn modelId="{C4DF6753-0964-4365-8026-A37DF5840D9C}" type="presParOf" srcId="{E5B97F86-3F30-48FD-8610-3626FA7E4297}" destId="{31E94DE0-9B5A-404A-89FD-8E872469D8AA}" srcOrd="2" destOrd="0" presId="urn:microsoft.com/office/officeart/2018/2/layout/IconVerticalSolidList"/>
    <dgm:cxn modelId="{5F82B7CE-B5D8-4969-AF6A-48D1C479A9DA}" type="presParOf" srcId="{E5B97F86-3F30-48FD-8610-3626FA7E4297}" destId="{3C2F67F9-B45D-4D6F-BF7B-C479799EAC8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B6D1E1-B535-4ED4-8B12-6E48DA5FE0E1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732C21-261B-46EF-8BD2-6F31FD3FAC6F}">
      <dgm:prSet phldrT="[Текст]"/>
      <dgm:spPr/>
      <dgm:t>
        <a:bodyPr/>
        <a:lstStyle/>
        <a:p>
          <a:r>
            <a:rPr lang="ru-RU" b="1" dirty="0"/>
            <a:t>Создаются в </a:t>
          </a:r>
          <a:r>
            <a:rPr lang="ru-RU" b="1" dirty="0" err="1"/>
            <a:t>н.в</a:t>
          </a:r>
          <a:r>
            <a:rPr lang="ru-RU" b="1" dirty="0"/>
            <a:t>.</a:t>
          </a:r>
        </a:p>
      </dgm:t>
    </dgm:pt>
    <dgm:pt modelId="{C8905416-77DF-4959-B273-103C57C5AC72}" type="parTrans" cxnId="{C9CB5B6D-9856-47B8-A90E-612F2905AD6E}">
      <dgm:prSet/>
      <dgm:spPr/>
      <dgm:t>
        <a:bodyPr/>
        <a:lstStyle/>
        <a:p>
          <a:endParaRPr lang="ru-RU"/>
        </a:p>
      </dgm:t>
    </dgm:pt>
    <dgm:pt modelId="{B4DF1F03-8242-4724-9A2A-E9A4A15C28F5}" type="sibTrans" cxnId="{C9CB5B6D-9856-47B8-A90E-612F2905AD6E}">
      <dgm:prSet/>
      <dgm:spPr/>
      <dgm:t>
        <a:bodyPr/>
        <a:lstStyle/>
        <a:p>
          <a:endParaRPr lang="ru-RU"/>
        </a:p>
      </dgm:t>
    </dgm:pt>
    <dgm:pt modelId="{8CFEC084-3E0E-46FF-A3C3-D534423EE7FB}">
      <dgm:prSet phldrT="[Текст]"/>
      <dgm:spPr/>
      <dgm:t>
        <a:bodyPr/>
        <a:lstStyle/>
        <a:p>
          <a:r>
            <a:rPr lang="ru-RU" dirty="0"/>
            <a:t>КФХ, создаваемые в настоящее время на основе ст. 86.1 ГК РФ</a:t>
          </a:r>
        </a:p>
      </dgm:t>
    </dgm:pt>
    <dgm:pt modelId="{13AA2F9C-5CF9-48A1-84A6-FFF13F913CA9}" type="parTrans" cxnId="{438879F7-FB4A-4356-B0D6-88E1563958BE}">
      <dgm:prSet/>
      <dgm:spPr/>
      <dgm:t>
        <a:bodyPr/>
        <a:lstStyle/>
        <a:p>
          <a:endParaRPr lang="ru-RU"/>
        </a:p>
      </dgm:t>
    </dgm:pt>
    <dgm:pt modelId="{E97C61C7-46A0-4673-BAE5-BB2AA5C7545F}" type="sibTrans" cxnId="{438879F7-FB4A-4356-B0D6-88E1563958BE}">
      <dgm:prSet/>
      <dgm:spPr/>
      <dgm:t>
        <a:bodyPr/>
        <a:lstStyle/>
        <a:p>
          <a:endParaRPr lang="ru-RU"/>
        </a:p>
      </dgm:t>
    </dgm:pt>
    <dgm:pt modelId="{D0ECFCE7-D69E-45EC-B775-F4D6E8606BEE}">
      <dgm:prSet phldrT="[Текст]"/>
      <dgm:spPr/>
      <dgm:t>
        <a:bodyPr/>
        <a:lstStyle/>
        <a:p>
          <a:r>
            <a:rPr lang="ru-RU" b="1" dirty="0"/>
            <a:t>Сейчас создать нельзя</a:t>
          </a:r>
        </a:p>
      </dgm:t>
    </dgm:pt>
    <dgm:pt modelId="{D3BFB4A2-EC22-4A4D-86FD-BD991320A725}" type="parTrans" cxnId="{D8E58639-D264-4CBB-A8AC-A9FD56216DD2}">
      <dgm:prSet/>
      <dgm:spPr/>
      <dgm:t>
        <a:bodyPr/>
        <a:lstStyle/>
        <a:p>
          <a:endParaRPr lang="ru-RU"/>
        </a:p>
      </dgm:t>
    </dgm:pt>
    <dgm:pt modelId="{5F9F1651-5D2D-4C72-B3F5-D034D865AB9D}" type="sibTrans" cxnId="{D8E58639-D264-4CBB-A8AC-A9FD56216DD2}">
      <dgm:prSet/>
      <dgm:spPr/>
      <dgm:t>
        <a:bodyPr/>
        <a:lstStyle/>
        <a:p>
          <a:endParaRPr lang="ru-RU"/>
        </a:p>
      </dgm:t>
    </dgm:pt>
    <dgm:pt modelId="{B68696C4-7ED3-42DD-8519-E6B358C30A45}">
      <dgm:prSet phldrT="[Текст]"/>
      <dgm:spPr/>
      <dgm:t>
        <a:bodyPr/>
        <a:lstStyle/>
        <a:p>
          <a:r>
            <a:rPr lang="ru-RU" dirty="0"/>
            <a:t>КФХ, созданные до 1994 г. на основе Закона РСФСР № 348-1</a:t>
          </a:r>
        </a:p>
      </dgm:t>
    </dgm:pt>
    <dgm:pt modelId="{D00C5110-566F-42D1-ABE8-3AC5E56D3144}" type="parTrans" cxnId="{9D3D5DC8-2562-45D0-8F99-4D4BD2BECC7E}">
      <dgm:prSet/>
      <dgm:spPr/>
      <dgm:t>
        <a:bodyPr/>
        <a:lstStyle/>
        <a:p>
          <a:endParaRPr lang="ru-RU"/>
        </a:p>
      </dgm:t>
    </dgm:pt>
    <dgm:pt modelId="{BC4EB9E9-48E2-4CD3-BCD2-1714DEE4B04D}" type="sibTrans" cxnId="{9D3D5DC8-2562-45D0-8F99-4D4BD2BECC7E}">
      <dgm:prSet/>
      <dgm:spPr/>
      <dgm:t>
        <a:bodyPr/>
        <a:lstStyle/>
        <a:p>
          <a:endParaRPr lang="ru-RU"/>
        </a:p>
      </dgm:t>
    </dgm:pt>
    <dgm:pt modelId="{A1AB9308-21BF-42D7-A39B-9C24FBC80C82}" type="pres">
      <dgm:prSet presAssocID="{AAB6D1E1-B535-4ED4-8B12-6E48DA5FE0E1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08682B0E-AD07-4B56-9B29-BA0D38D1AB8A}" type="pres">
      <dgm:prSet presAssocID="{AAB6D1E1-B535-4ED4-8B12-6E48DA5FE0E1}" presName="Background" presStyleLbl="node1" presStyleIdx="0" presStyleCnt="1"/>
      <dgm:spPr/>
    </dgm:pt>
    <dgm:pt modelId="{CE735F6F-30E9-4205-9E48-819B5C340B08}" type="pres">
      <dgm:prSet presAssocID="{AAB6D1E1-B535-4ED4-8B12-6E48DA5FE0E1}" presName="Divider" presStyleLbl="callout" presStyleIdx="0" presStyleCnt="1"/>
      <dgm:spPr/>
    </dgm:pt>
    <dgm:pt modelId="{F0595153-9CF9-4EA6-92A4-1FC30976D366}" type="pres">
      <dgm:prSet presAssocID="{AAB6D1E1-B535-4ED4-8B12-6E48DA5FE0E1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7E29DEC-70DE-401B-AE78-75B49622EA4A}" type="pres">
      <dgm:prSet presAssocID="{AAB6D1E1-B535-4ED4-8B12-6E48DA5FE0E1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0E80A95-7097-4B18-8BC3-E1F7AD433DA0}" type="pres">
      <dgm:prSet presAssocID="{AAB6D1E1-B535-4ED4-8B12-6E48DA5FE0E1}" presName="ParentText1" presStyleLbl="revTx" presStyleIdx="0" presStyleCnt="0">
        <dgm:presLayoutVars>
          <dgm:chMax val="1"/>
          <dgm:chPref val="1"/>
        </dgm:presLayoutVars>
      </dgm:prSet>
      <dgm:spPr/>
    </dgm:pt>
    <dgm:pt modelId="{98169C8C-2EA8-4540-AACA-53EAEE363BB5}" type="pres">
      <dgm:prSet presAssocID="{AAB6D1E1-B535-4ED4-8B12-6E48DA5FE0E1}" presName="ParentShape1" presStyleLbl="alignImgPlace1" presStyleIdx="0" presStyleCnt="2" custScaleX="156192" custLinFactNeighborX="-26447" custLinFactNeighborY="1409">
        <dgm:presLayoutVars/>
      </dgm:prSet>
      <dgm:spPr/>
    </dgm:pt>
    <dgm:pt modelId="{0ABD53EC-6901-4B35-9240-3DA6B6BF235F}" type="pres">
      <dgm:prSet presAssocID="{AAB6D1E1-B535-4ED4-8B12-6E48DA5FE0E1}" presName="ParentText2" presStyleLbl="revTx" presStyleIdx="0" presStyleCnt="0">
        <dgm:presLayoutVars>
          <dgm:chMax val="1"/>
          <dgm:chPref val="1"/>
        </dgm:presLayoutVars>
      </dgm:prSet>
      <dgm:spPr/>
    </dgm:pt>
    <dgm:pt modelId="{0B0C55AE-1CDD-4A29-8545-F7D386D7A05A}" type="pres">
      <dgm:prSet presAssocID="{AAB6D1E1-B535-4ED4-8B12-6E48DA5FE0E1}" presName="ParentShape2" presStyleLbl="alignImgPlace1" presStyleIdx="1" presStyleCnt="2" custScaleX="148481" custScaleY="107320" custLinFactNeighborX="19836">
        <dgm:presLayoutVars/>
      </dgm:prSet>
      <dgm:spPr/>
    </dgm:pt>
  </dgm:ptLst>
  <dgm:cxnLst>
    <dgm:cxn modelId="{3F8B6228-029B-4E79-AC6B-295F7E7257B4}" type="presOf" srcId="{81732C21-261B-46EF-8BD2-6F31FD3FAC6F}" destId="{F0E80A95-7097-4B18-8BC3-E1F7AD433DA0}" srcOrd="0" destOrd="0" presId="urn:microsoft.com/office/officeart/2009/3/layout/OpposingIdeas"/>
    <dgm:cxn modelId="{D8E58639-D264-4CBB-A8AC-A9FD56216DD2}" srcId="{AAB6D1E1-B535-4ED4-8B12-6E48DA5FE0E1}" destId="{D0ECFCE7-D69E-45EC-B775-F4D6E8606BEE}" srcOrd="1" destOrd="0" parTransId="{D3BFB4A2-EC22-4A4D-86FD-BD991320A725}" sibTransId="{5F9F1651-5D2D-4C72-B3F5-D034D865AB9D}"/>
    <dgm:cxn modelId="{C9CB5B6D-9856-47B8-A90E-612F2905AD6E}" srcId="{AAB6D1E1-B535-4ED4-8B12-6E48DA5FE0E1}" destId="{81732C21-261B-46EF-8BD2-6F31FD3FAC6F}" srcOrd="0" destOrd="0" parTransId="{C8905416-77DF-4959-B273-103C57C5AC72}" sibTransId="{B4DF1F03-8242-4724-9A2A-E9A4A15C28F5}"/>
    <dgm:cxn modelId="{D0AFE080-C91D-492D-834A-DF84CB5A1FAF}" type="presOf" srcId="{AAB6D1E1-B535-4ED4-8B12-6E48DA5FE0E1}" destId="{A1AB9308-21BF-42D7-A39B-9C24FBC80C82}" srcOrd="0" destOrd="0" presId="urn:microsoft.com/office/officeart/2009/3/layout/OpposingIdeas"/>
    <dgm:cxn modelId="{214C3394-3B81-41F3-844F-6B9B3CD3BB2C}" type="presOf" srcId="{D0ECFCE7-D69E-45EC-B775-F4D6E8606BEE}" destId="{0B0C55AE-1CDD-4A29-8545-F7D386D7A05A}" srcOrd="1" destOrd="0" presId="urn:microsoft.com/office/officeart/2009/3/layout/OpposingIdeas"/>
    <dgm:cxn modelId="{D32CC997-70D2-4F6A-9434-099C6BCB8C85}" type="presOf" srcId="{81732C21-261B-46EF-8BD2-6F31FD3FAC6F}" destId="{98169C8C-2EA8-4540-AACA-53EAEE363BB5}" srcOrd="1" destOrd="0" presId="urn:microsoft.com/office/officeart/2009/3/layout/OpposingIdeas"/>
    <dgm:cxn modelId="{3A25D7B4-0793-46FA-B6F1-F4252A75DBBF}" type="presOf" srcId="{8CFEC084-3E0E-46FF-A3C3-D534423EE7FB}" destId="{F0595153-9CF9-4EA6-92A4-1FC30976D366}" srcOrd="0" destOrd="0" presId="urn:microsoft.com/office/officeart/2009/3/layout/OpposingIdeas"/>
    <dgm:cxn modelId="{9D3D5DC8-2562-45D0-8F99-4D4BD2BECC7E}" srcId="{D0ECFCE7-D69E-45EC-B775-F4D6E8606BEE}" destId="{B68696C4-7ED3-42DD-8519-E6B358C30A45}" srcOrd="0" destOrd="0" parTransId="{D00C5110-566F-42D1-ABE8-3AC5E56D3144}" sibTransId="{BC4EB9E9-48E2-4CD3-BCD2-1714DEE4B04D}"/>
    <dgm:cxn modelId="{B56FEFE5-82E9-408D-ADE1-E3CA222948BD}" type="presOf" srcId="{B68696C4-7ED3-42DD-8519-E6B358C30A45}" destId="{07E29DEC-70DE-401B-AE78-75B49622EA4A}" srcOrd="0" destOrd="0" presId="urn:microsoft.com/office/officeart/2009/3/layout/OpposingIdeas"/>
    <dgm:cxn modelId="{3A75DBE9-C32A-4A63-9833-5113C1C02DA5}" type="presOf" srcId="{D0ECFCE7-D69E-45EC-B775-F4D6E8606BEE}" destId="{0ABD53EC-6901-4B35-9240-3DA6B6BF235F}" srcOrd="0" destOrd="0" presId="urn:microsoft.com/office/officeart/2009/3/layout/OpposingIdeas"/>
    <dgm:cxn modelId="{438879F7-FB4A-4356-B0D6-88E1563958BE}" srcId="{81732C21-261B-46EF-8BD2-6F31FD3FAC6F}" destId="{8CFEC084-3E0E-46FF-A3C3-D534423EE7FB}" srcOrd="0" destOrd="0" parTransId="{13AA2F9C-5CF9-48A1-84A6-FFF13F913CA9}" sibTransId="{E97C61C7-46A0-4673-BAE5-BB2AA5C7545F}"/>
    <dgm:cxn modelId="{C17190DA-004D-45CA-9A20-9DD487C5A497}" type="presParOf" srcId="{A1AB9308-21BF-42D7-A39B-9C24FBC80C82}" destId="{08682B0E-AD07-4B56-9B29-BA0D38D1AB8A}" srcOrd="0" destOrd="0" presId="urn:microsoft.com/office/officeart/2009/3/layout/OpposingIdeas"/>
    <dgm:cxn modelId="{64129F64-1999-4CF3-9714-EAFF6FF1E58E}" type="presParOf" srcId="{A1AB9308-21BF-42D7-A39B-9C24FBC80C82}" destId="{CE735F6F-30E9-4205-9E48-819B5C340B08}" srcOrd="1" destOrd="0" presId="urn:microsoft.com/office/officeart/2009/3/layout/OpposingIdeas"/>
    <dgm:cxn modelId="{A9F6C622-C617-43D3-827B-53C5E414B690}" type="presParOf" srcId="{A1AB9308-21BF-42D7-A39B-9C24FBC80C82}" destId="{F0595153-9CF9-4EA6-92A4-1FC30976D366}" srcOrd="2" destOrd="0" presId="urn:microsoft.com/office/officeart/2009/3/layout/OpposingIdeas"/>
    <dgm:cxn modelId="{CA028AD7-BEA1-4C9F-81F3-C42BC769C9F3}" type="presParOf" srcId="{A1AB9308-21BF-42D7-A39B-9C24FBC80C82}" destId="{07E29DEC-70DE-401B-AE78-75B49622EA4A}" srcOrd="3" destOrd="0" presId="urn:microsoft.com/office/officeart/2009/3/layout/OpposingIdeas"/>
    <dgm:cxn modelId="{42834C63-8994-4E22-9B00-2E5B6542BDED}" type="presParOf" srcId="{A1AB9308-21BF-42D7-A39B-9C24FBC80C82}" destId="{F0E80A95-7097-4B18-8BC3-E1F7AD433DA0}" srcOrd="4" destOrd="0" presId="urn:microsoft.com/office/officeart/2009/3/layout/OpposingIdeas"/>
    <dgm:cxn modelId="{D6D928FF-3DCF-4EEB-968D-EF801978090A}" type="presParOf" srcId="{A1AB9308-21BF-42D7-A39B-9C24FBC80C82}" destId="{98169C8C-2EA8-4540-AACA-53EAEE363BB5}" srcOrd="5" destOrd="0" presId="urn:microsoft.com/office/officeart/2009/3/layout/OpposingIdeas"/>
    <dgm:cxn modelId="{F5FB3C23-AB58-458D-B033-9C9BD37247E1}" type="presParOf" srcId="{A1AB9308-21BF-42D7-A39B-9C24FBC80C82}" destId="{0ABD53EC-6901-4B35-9240-3DA6B6BF235F}" srcOrd="6" destOrd="0" presId="urn:microsoft.com/office/officeart/2009/3/layout/OpposingIdeas"/>
    <dgm:cxn modelId="{73B02A0E-6B7F-4DFC-B6CD-BF287F96E225}" type="presParOf" srcId="{A1AB9308-21BF-42D7-A39B-9C24FBC80C82}" destId="{0B0C55AE-1CDD-4A29-8545-F7D386D7A05A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FC3F50-B2A4-4A62-84F1-84626650522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E7AF2A2-9BF3-4ED5-8763-0B0D4EC72113}">
      <dgm:prSet custT="1"/>
      <dgm:spPr/>
      <dgm:t>
        <a:bodyPr/>
        <a:lstStyle/>
        <a:p>
          <a:r>
            <a:rPr lang="ru-RU" sz="1800" dirty="0"/>
            <a:t>Заявление по форме Р11001 в отношении главы КФХ,</a:t>
          </a:r>
          <a:endParaRPr lang="en-US" sz="1800" dirty="0"/>
        </a:p>
      </dgm:t>
    </dgm:pt>
    <dgm:pt modelId="{83FA1CD4-3C99-4813-A3AC-D8BE6E1AF93C}" type="parTrans" cxnId="{C205E6D6-1833-492C-B0F2-18DBB1DD6305}">
      <dgm:prSet/>
      <dgm:spPr/>
      <dgm:t>
        <a:bodyPr/>
        <a:lstStyle/>
        <a:p>
          <a:endParaRPr lang="en-US"/>
        </a:p>
      </dgm:t>
    </dgm:pt>
    <dgm:pt modelId="{07F93190-628D-49EA-9D77-50097E67E670}" type="sibTrans" cxnId="{C205E6D6-1833-492C-B0F2-18DBB1DD6305}">
      <dgm:prSet/>
      <dgm:spPr/>
      <dgm:t>
        <a:bodyPr/>
        <a:lstStyle/>
        <a:p>
          <a:endParaRPr lang="en-US"/>
        </a:p>
      </dgm:t>
    </dgm:pt>
    <dgm:pt modelId="{B230510C-FE56-49D7-9A20-437C3EEBABBE}">
      <dgm:prSet custT="1"/>
      <dgm:spPr/>
      <dgm:t>
        <a:bodyPr/>
        <a:lstStyle/>
        <a:p>
          <a:r>
            <a:rPr lang="ru-RU" sz="1800" dirty="0"/>
            <a:t>Протокол собрания учредителей</a:t>
          </a:r>
          <a:endParaRPr lang="en-US" sz="1800" dirty="0"/>
        </a:p>
      </dgm:t>
    </dgm:pt>
    <dgm:pt modelId="{48EBA8A4-9DA4-48FB-BC7D-64342FC0CBF7}" type="parTrans" cxnId="{59C85DA0-E167-4CD7-8848-5D058C3680D3}">
      <dgm:prSet/>
      <dgm:spPr/>
      <dgm:t>
        <a:bodyPr/>
        <a:lstStyle/>
        <a:p>
          <a:endParaRPr lang="en-US"/>
        </a:p>
      </dgm:t>
    </dgm:pt>
    <dgm:pt modelId="{7BF9E04F-59FC-4598-B6E5-63DC96AF8B01}" type="sibTrans" cxnId="{59C85DA0-E167-4CD7-8848-5D058C3680D3}">
      <dgm:prSet/>
      <dgm:spPr/>
      <dgm:t>
        <a:bodyPr/>
        <a:lstStyle/>
        <a:p>
          <a:endParaRPr lang="en-US"/>
        </a:p>
      </dgm:t>
    </dgm:pt>
    <dgm:pt modelId="{16B18CA9-D7BB-4AF2-92F8-469CC62D2D32}">
      <dgm:prSet custT="1"/>
      <dgm:spPr/>
      <dgm:t>
        <a:bodyPr/>
        <a:lstStyle/>
        <a:p>
          <a:r>
            <a:rPr lang="ru-RU" sz="1800" dirty="0"/>
            <a:t>Квитанция об оплате государственной пошлины.</a:t>
          </a:r>
          <a:endParaRPr lang="en-US" sz="1800" dirty="0"/>
        </a:p>
      </dgm:t>
    </dgm:pt>
    <dgm:pt modelId="{D527D244-8836-4453-9FB3-1DB6DC872369}" type="parTrans" cxnId="{5BE70C6A-8A87-4889-B514-EDC25C83BA33}">
      <dgm:prSet/>
      <dgm:spPr/>
      <dgm:t>
        <a:bodyPr/>
        <a:lstStyle/>
        <a:p>
          <a:endParaRPr lang="en-US"/>
        </a:p>
      </dgm:t>
    </dgm:pt>
    <dgm:pt modelId="{3D308A45-B311-4C49-9BD3-57D68F8627EA}" type="sibTrans" cxnId="{5BE70C6A-8A87-4889-B514-EDC25C83BA33}">
      <dgm:prSet/>
      <dgm:spPr/>
      <dgm:t>
        <a:bodyPr/>
        <a:lstStyle/>
        <a:p>
          <a:endParaRPr lang="en-US"/>
        </a:p>
      </dgm:t>
    </dgm:pt>
    <dgm:pt modelId="{CC54B351-91F3-4DA6-ADD5-CEF9CB1BE296}">
      <dgm:prSet/>
      <dgm:spPr/>
      <dgm:t>
        <a:bodyPr/>
        <a:lstStyle/>
        <a:p>
          <a:r>
            <a:rPr lang="ru-RU" dirty="0"/>
            <a:t>Устав - ?</a:t>
          </a:r>
          <a:endParaRPr lang="en-US" dirty="0"/>
        </a:p>
      </dgm:t>
    </dgm:pt>
    <dgm:pt modelId="{7DF78418-1F6F-462B-A9EA-A800DE4BA35F}" type="parTrans" cxnId="{3930CC85-7209-4918-82CC-CBCEC9D8B248}">
      <dgm:prSet/>
      <dgm:spPr/>
      <dgm:t>
        <a:bodyPr/>
        <a:lstStyle/>
        <a:p>
          <a:endParaRPr lang="en-US"/>
        </a:p>
      </dgm:t>
    </dgm:pt>
    <dgm:pt modelId="{7B322995-6206-4EEC-8BB1-1B25191F1EC2}" type="sibTrans" cxnId="{3930CC85-7209-4918-82CC-CBCEC9D8B248}">
      <dgm:prSet/>
      <dgm:spPr/>
      <dgm:t>
        <a:bodyPr/>
        <a:lstStyle/>
        <a:p>
          <a:endParaRPr lang="en-US"/>
        </a:p>
      </dgm:t>
    </dgm:pt>
    <dgm:pt modelId="{2C7D3025-65CD-4331-9518-ABDDFF8E78E0}" type="pres">
      <dgm:prSet presAssocID="{2DFC3F50-B2A4-4A62-84F1-846266505223}" presName="root" presStyleCnt="0">
        <dgm:presLayoutVars>
          <dgm:dir/>
          <dgm:resizeHandles val="exact"/>
        </dgm:presLayoutVars>
      </dgm:prSet>
      <dgm:spPr/>
    </dgm:pt>
    <dgm:pt modelId="{C61BB020-B39C-4237-8033-55D05FF3A916}" type="pres">
      <dgm:prSet presAssocID="{2E7AF2A2-9BF3-4ED5-8763-0B0D4EC72113}" presName="compNode" presStyleCnt="0"/>
      <dgm:spPr/>
    </dgm:pt>
    <dgm:pt modelId="{577C3B06-445A-4889-A87C-764550782C52}" type="pres">
      <dgm:prSet presAssocID="{2E7AF2A2-9BF3-4ED5-8763-0B0D4EC72113}" presName="bgRect" presStyleLbl="bgShp" presStyleIdx="0" presStyleCnt="4"/>
      <dgm:spPr/>
    </dgm:pt>
    <dgm:pt modelId="{AC7BA138-F399-4444-97FA-2E82F1704092}" type="pres">
      <dgm:prSet presAssocID="{2E7AF2A2-9BF3-4ED5-8763-0B0D4EC7211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F87ED02F-4031-425D-B071-B79660FA8841}" type="pres">
      <dgm:prSet presAssocID="{2E7AF2A2-9BF3-4ED5-8763-0B0D4EC72113}" presName="spaceRect" presStyleCnt="0"/>
      <dgm:spPr/>
    </dgm:pt>
    <dgm:pt modelId="{4DE0CE8B-7AD7-4DCF-AB4C-BF8E774DCECC}" type="pres">
      <dgm:prSet presAssocID="{2E7AF2A2-9BF3-4ED5-8763-0B0D4EC72113}" presName="parTx" presStyleLbl="revTx" presStyleIdx="0" presStyleCnt="4">
        <dgm:presLayoutVars>
          <dgm:chMax val="0"/>
          <dgm:chPref val="0"/>
        </dgm:presLayoutVars>
      </dgm:prSet>
      <dgm:spPr/>
    </dgm:pt>
    <dgm:pt modelId="{32F3690D-5F2C-4422-8C64-7855F931033C}" type="pres">
      <dgm:prSet presAssocID="{07F93190-628D-49EA-9D77-50097E67E670}" presName="sibTrans" presStyleCnt="0"/>
      <dgm:spPr/>
    </dgm:pt>
    <dgm:pt modelId="{B583085D-E0D3-4C20-8158-EA847DD8CD70}" type="pres">
      <dgm:prSet presAssocID="{B230510C-FE56-49D7-9A20-437C3EEBABBE}" presName="compNode" presStyleCnt="0"/>
      <dgm:spPr/>
    </dgm:pt>
    <dgm:pt modelId="{50FAC039-F7B7-42FF-90D1-C54A9BBA86C1}" type="pres">
      <dgm:prSet presAssocID="{B230510C-FE56-49D7-9A20-437C3EEBABBE}" presName="bgRect" presStyleLbl="bgShp" presStyleIdx="1" presStyleCnt="4"/>
      <dgm:spPr/>
    </dgm:pt>
    <dgm:pt modelId="{D7DB0DD9-E0E0-41DF-879B-7CD817BB77C4}" type="pres">
      <dgm:prSet presAssocID="{B230510C-FE56-49D7-9A20-437C3EEBABB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928EF4A7-683B-4238-AD44-524392986787}" type="pres">
      <dgm:prSet presAssocID="{B230510C-FE56-49D7-9A20-437C3EEBABBE}" presName="spaceRect" presStyleCnt="0"/>
      <dgm:spPr/>
    </dgm:pt>
    <dgm:pt modelId="{7907BEE1-02CB-431A-8B29-392AD409493C}" type="pres">
      <dgm:prSet presAssocID="{B230510C-FE56-49D7-9A20-437C3EEBABBE}" presName="parTx" presStyleLbl="revTx" presStyleIdx="1" presStyleCnt="4">
        <dgm:presLayoutVars>
          <dgm:chMax val="0"/>
          <dgm:chPref val="0"/>
        </dgm:presLayoutVars>
      </dgm:prSet>
      <dgm:spPr/>
    </dgm:pt>
    <dgm:pt modelId="{2E126E08-7165-443A-A6BC-79FECE9A5EF1}" type="pres">
      <dgm:prSet presAssocID="{7BF9E04F-59FC-4598-B6E5-63DC96AF8B01}" presName="sibTrans" presStyleCnt="0"/>
      <dgm:spPr/>
    </dgm:pt>
    <dgm:pt modelId="{458B210B-C805-4A5D-95D6-279BF6002ECF}" type="pres">
      <dgm:prSet presAssocID="{16B18CA9-D7BB-4AF2-92F8-469CC62D2D32}" presName="compNode" presStyleCnt="0"/>
      <dgm:spPr/>
    </dgm:pt>
    <dgm:pt modelId="{EA1079BD-0B48-46C6-8B79-6B64B2641916}" type="pres">
      <dgm:prSet presAssocID="{16B18CA9-D7BB-4AF2-92F8-469CC62D2D32}" presName="bgRect" presStyleLbl="bgShp" presStyleIdx="2" presStyleCnt="4"/>
      <dgm:spPr/>
    </dgm:pt>
    <dgm:pt modelId="{FC2CDF40-9817-4DBE-AB73-26D3EAD73CB5}" type="pres">
      <dgm:prSet presAssocID="{16B18CA9-D7BB-4AF2-92F8-469CC62D2D3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ассовый аппарат"/>
        </a:ext>
      </dgm:extLst>
    </dgm:pt>
    <dgm:pt modelId="{26003E1C-D8D6-49EE-9B7C-3F335BC7E901}" type="pres">
      <dgm:prSet presAssocID="{16B18CA9-D7BB-4AF2-92F8-469CC62D2D32}" presName="spaceRect" presStyleCnt="0"/>
      <dgm:spPr/>
    </dgm:pt>
    <dgm:pt modelId="{991DD3BD-F5DB-47EC-BEFF-6DA56A5A7B1D}" type="pres">
      <dgm:prSet presAssocID="{16B18CA9-D7BB-4AF2-92F8-469CC62D2D32}" presName="parTx" presStyleLbl="revTx" presStyleIdx="2" presStyleCnt="4">
        <dgm:presLayoutVars>
          <dgm:chMax val="0"/>
          <dgm:chPref val="0"/>
        </dgm:presLayoutVars>
      </dgm:prSet>
      <dgm:spPr/>
    </dgm:pt>
    <dgm:pt modelId="{DA6E8580-58F1-4AF3-89C8-A3FA66D09A96}" type="pres">
      <dgm:prSet presAssocID="{3D308A45-B311-4C49-9BD3-57D68F8627EA}" presName="sibTrans" presStyleCnt="0"/>
      <dgm:spPr/>
    </dgm:pt>
    <dgm:pt modelId="{E5B97F86-3F30-48FD-8610-3626FA7E4297}" type="pres">
      <dgm:prSet presAssocID="{CC54B351-91F3-4DA6-ADD5-CEF9CB1BE296}" presName="compNode" presStyleCnt="0"/>
      <dgm:spPr/>
    </dgm:pt>
    <dgm:pt modelId="{5BF377D9-D2B5-4013-9BAE-3A1C23B85CAA}" type="pres">
      <dgm:prSet presAssocID="{CC54B351-91F3-4DA6-ADD5-CEF9CB1BE296}" presName="bgRect" presStyleLbl="bgShp" presStyleIdx="3" presStyleCnt="4"/>
      <dgm:spPr/>
    </dgm:pt>
    <dgm:pt modelId="{87BAD037-6DF6-48A2-9606-1D583D4FB94C}" type="pres">
      <dgm:prSet presAssocID="{CC54B351-91F3-4DA6-ADD5-CEF9CB1BE29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nabata Tree"/>
        </a:ext>
      </dgm:extLst>
    </dgm:pt>
    <dgm:pt modelId="{31E94DE0-9B5A-404A-89FD-8E872469D8AA}" type="pres">
      <dgm:prSet presAssocID="{CC54B351-91F3-4DA6-ADD5-CEF9CB1BE296}" presName="spaceRect" presStyleCnt="0"/>
      <dgm:spPr/>
    </dgm:pt>
    <dgm:pt modelId="{3C2F67F9-B45D-4D6F-BF7B-C479799EAC88}" type="pres">
      <dgm:prSet presAssocID="{CC54B351-91F3-4DA6-ADD5-CEF9CB1BE29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3BC482D-58A1-4567-9C55-79F800CB9EF0}" type="presOf" srcId="{2E7AF2A2-9BF3-4ED5-8763-0B0D4EC72113}" destId="{4DE0CE8B-7AD7-4DCF-AB4C-BF8E774DCECC}" srcOrd="0" destOrd="0" presId="urn:microsoft.com/office/officeart/2018/2/layout/IconVerticalSolidList"/>
    <dgm:cxn modelId="{5BE70C6A-8A87-4889-B514-EDC25C83BA33}" srcId="{2DFC3F50-B2A4-4A62-84F1-846266505223}" destId="{16B18CA9-D7BB-4AF2-92F8-469CC62D2D32}" srcOrd="2" destOrd="0" parTransId="{D527D244-8836-4453-9FB3-1DB6DC872369}" sibTransId="{3D308A45-B311-4C49-9BD3-57D68F8627EA}"/>
    <dgm:cxn modelId="{3930CC85-7209-4918-82CC-CBCEC9D8B248}" srcId="{2DFC3F50-B2A4-4A62-84F1-846266505223}" destId="{CC54B351-91F3-4DA6-ADD5-CEF9CB1BE296}" srcOrd="3" destOrd="0" parTransId="{7DF78418-1F6F-462B-A9EA-A800DE4BA35F}" sibTransId="{7B322995-6206-4EEC-8BB1-1B25191F1EC2}"/>
    <dgm:cxn modelId="{1CFD9387-061E-4267-B03B-E506EF78D4F6}" type="presOf" srcId="{2DFC3F50-B2A4-4A62-84F1-846266505223}" destId="{2C7D3025-65CD-4331-9518-ABDDFF8E78E0}" srcOrd="0" destOrd="0" presId="urn:microsoft.com/office/officeart/2018/2/layout/IconVerticalSolidList"/>
    <dgm:cxn modelId="{59C85DA0-E167-4CD7-8848-5D058C3680D3}" srcId="{2DFC3F50-B2A4-4A62-84F1-846266505223}" destId="{B230510C-FE56-49D7-9A20-437C3EEBABBE}" srcOrd="1" destOrd="0" parTransId="{48EBA8A4-9DA4-48FB-BC7D-64342FC0CBF7}" sibTransId="{7BF9E04F-59FC-4598-B6E5-63DC96AF8B01}"/>
    <dgm:cxn modelId="{51BE18D5-F5F1-4DC9-86A9-1D6959C4BF2D}" type="presOf" srcId="{CC54B351-91F3-4DA6-ADD5-CEF9CB1BE296}" destId="{3C2F67F9-B45D-4D6F-BF7B-C479799EAC88}" srcOrd="0" destOrd="0" presId="urn:microsoft.com/office/officeart/2018/2/layout/IconVerticalSolidList"/>
    <dgm:cxn modelId="{C205E6D6-1833-492C-B0F2-18DBB1DD6305}" srcId="{2DFC3F50-B2A4-4A62-84F1-846266505223}" destId="{2E7AF2A2-9BF3-4ED5-8763-0B0D4EC72113}" srcOrd="0" destOrd="0" parTransId="{83FA1CD4-3C99-4813-A3AC-D8BE6E1AF93C}" sibTransId="{07F93190-628D-49EA-9D77-50097E67E670}"/>
    <dgm:cxn modelId="{10233CE2-9B6F-458E-9F9B-B80789CAD58B}" type="presOf" srcId="{16B18CA9-D7BB-4AF2-92F8-469CC62D2D32}" destId="{991DD3BD-F5DB-47EC-BEFF-6DA56A5A7B1D}" srcOrd="0" destOrd="0" presId="urn:microsoft.com/office/officeart/2018/2/layout/IconVerticalSolidList"/>
    <dgm:cxn modelId="{A369DCEA-627D-4DAD-AE51-15B174EEA429}" type="presOf" srcId="{B230510C-FE56-49D7-9A20-437C3EEBABBE}" destId="{7907BEE1-02CB-431A-8B29-392AD409493C}" srcOrd="0" destOrd="0" presId="urn:microsoft.com/office/officeart/2018/2/layout/IconVerticalSolidList"/>
    <dgm:cxn modelId="{AEF2D062-A04F-46B7-8940-B15B089FFA34}" type="presParOf" srcId="{2C7D3025-65CD-4331-9518-ABDDFF8E78E0}" destId="{C61BB020-B39C-4237-8033-55D05FF3A916}" srcOrd="0" destOrd="0" presId="urn:microsoft.com/office/officeart/2018/2/layout/IconVerticalSolidList"/>
    <dgm:cxn modelId="{34D74297-0F14-47DB-BE62-952290A4D9E4}" type="presParOf" srcId="{C61BB020-B39C-4237-8033-55D05FF3A916}" destId="{577C3B06-445A-4889-A87C-764550782C52}" srcOrd="0" destOrd="0" presId="urn:microsoft.com/office/officeart/2018/2/layout/IconVerticalSolidList"/>
    <dgm:cxn modelId="{FA844C36-948F-443D-8031-5DA19120956B}" type="presParOf" srcId="{C61BB020-B39C-4237-8033-55D05FF3A916}" destId="{AC7BA138-F399-4444-97FA-2E82F1704092}" srcOrd="1" destOrd="0" presId="urn:microsoft.com/office/officeart/2018/2/layout/IconVerticalSolidList"/>
    <dgm:cxn modelId="{75B8E289-8B9A-4142-8711-DEA1788F6662}" type="presParOf" srcId="{C61BB020-B39C-4237-8033-55D05FF3A916}" destId="{F87ED02F-4031-425D-B071-B79660FA8841}" srcOrd="2" destOrd="0" presId="urn:microsoft.com/office/officeart/2018/2/layout/IconVerticalSolidList"/>
    <dgm:cxn modelId="{956F5A7A-373B-4ECA-8DF7-C77B9AAD819F}" type="presParOf" srcId="{C61BB020-B39C-4237-8033-55D05FF3A916}" destId="{4DE0CE8B-7AD7-4DCF-AB4C-BF8E774DCECC}" srcOrd="3" destOrd="0" presId="urn:microsoft.com/office/officeart/2018/2/layout/IconVerticalSolidList"/>
    <dgm:cxn modelId="{82744F56-849F-487B-8521-D6BAF5A2B3A2}" type="presParOf" srcId="{2C7D3025-65CD-4331-9518-ABDDFF8E78E0}" destId="{32F3690D-5F2C-4422-8C64-7855F931033C}" srcOrd="1" destOrd="0" presId="urn:microsoft.com/office/officeart/2018/2/layout/IconVerticalSolidList"/>
    <dgm:cxn modelId="{44E01C62-A58B-497C-8B8B-1D86FA1DF5D7}" type="presParOf" srcId="{2C7D3025-65CD-4331-9518-ABDDFF8E78E0}" destId="{B583085D-E0D3-4C20-8158-EA847DD8CD70}" srcOrd="2" destOrd="0" presId="urn:microsoft.com/office/officeart/2018/2/layout/IconVerticalSolidList"/>
    <dgm:cxn modelId="{D3C74C42-250B-408B-BC00-92285105B591}" type="presParOf" srcId="{B583085D-E0D3-4C20-8158-EA847DD8CD70}" destId="{50FAC039-F7B7-42FF-90D1-C54A9BBA86C1}" srcOrd="0" destOrd="0" presId="urn:microsoft.com/office/officeart/2018/2/layout/IconVerticalSolidList"/>
    <dgm:cxn modelId="{DE2BC4FA-A351-4ADA-9E95-84D48EDC49DB}" type="presParOf" srcId="{B583085D-E0D3-4C20-8158-EA847DD8CD70}" destId="{D7DB0DD9-E0E0-41DF-879B-7CD817BB77C4}" srcOrd="1" destOrd="0" presId="urn:microsoft.com/office/officeart/2018/2/layout/IconVerticalSolidList"/>
    <dgm:cxn modelId="{54BFB580-1113-47A0-8954-05C0D793CDC2}" type="presParOf" srcId="{B583085D-E0D3-4C20-8158-EA847DD8CD70}" destId="{928EF4A7-683B-4238-AD44-524392986787}" srcOrd="2" destOrd="0" presId="urn:microsoft.com/office/officeart/2018/2/layout/IconVerticalSolidList"/>
    <dgm:cxn modelId="{1CCA7D43-921E-411D-9AB0-EA5C8AF3D97F}" type="presParOf" srcId="{B583085D-E0D3-4C20-8158-EA847DD8CD70}" destId="{7907BEE1-02CB-431A-8B29-392AD409493C}" srcOrd="3" destOrd="0" presId="urn:microsoft.com/office/officeart/2018/2/layout/IconVerticalSolidList"/>
    <dgm:cxn modelId="{0CEF4FB0-EB39-402F-8A1C-6370F37447B4}" type="presParOf" srcId="{2C7D3025-65CD-4331-9518-ABDDFF8E78E0}" destId="{2E126E08-7165-443A-A6BC-79FECE9A5EF1}" srcOrd="3" destOrd="0" presId="urn:microsoft.com/office/officeart/2018/2/layout/IconVerticalSolidList"/>
    <dgm:cxn modelId="{882C8060-1756-439F-BE09-E77A57F76A8F}" type="presParOf" srcId="{2C7D3025-65CD-4331-9518-ABDDFF8E78E0}" destId="{458B210B-C805-4A5D-95D6-279BF6002ECF}" srcOrd="4" destOrd="0" presId="urn:microsoft.com/office/officeart/2018/2/layout/IconVerticalSolidList"/>
    <dgm:cxn modelId="{365B07AB-74CB-400E-8CD6-FDAF54A7238A}" type="presParOf" srcId="{458B210B-C805-4A5D-95D6-279BF6002ECF}" destId="{EA1079BD-0B48-46C6-8B79-6B64B2641916}" srcOrd="0" destOrd="0" presId="urn:microsoft.com/office/officeart/2018/2/layout/IconVerticalSolidList"/>
    <dgm:cxn modelId="{20886E02-918A-41C8-805F-96696DA6C31C}" type="presParOf" srcId="{458B210B-C805-4A5D-95D6-279BF6002ECF}" destId="{FC2CDF40-9817-4DBE-AB73-26D3EAD73CB5}" srcOrd="1" destOrd="0" presId="urn:microsoft.com/office/officeart/2018/2/layout/IconVerticalSolidList"/>
    <dgm:cxn modelId="{5D0C16B6-7115-46D2-AF23-67A836BF6F46}" type="presParOf" srcId="{458B210B-C805-4A5D-95D6-279BF6002ECF}" destId="{26003E1C-D8D6-49EE-9B7C-3F335BC7E901}" srcOrd="2" destOrd="0" presId="urn:microsoft.com/office/officeart/2018/2/layout/IconVerticalSolidList"/>
    <dgm:cxn modelId="{1BC5E68B-A28A-4786-91EC-41EFB968AB08}" type="presParOf" srcId="{458B210B-C805-4A5D-95D6-279BF6002ECF}" destId="{991DD3BD-F5DB-47EC-BEFF-6DA56A5A7B1D}" srcOrd="3" destOrd="0" presId="urn:microsoft.com/office/officeart/2018/2/layout/IconVerticalSolidList"/>
    <dgm:cxn modelId="{0F3503B1-1F4C-46F5-903F-1EDA6EAEE010}" type="presParOf" srcId="{2C7D3025-65CD-4331-9518-ABDDFF8E78E0}" destId="{DA6E8580-58F1-4AF3-89C8-A3FA66D09A96}" srcOrd="5" destOrd="0" presId="urn:microsoft.com/office/officeart/2018/2/layout/IconVerticalSolidList"/>
    <dgm:cxn modelId="{033816E7-4E07-48E0-84CD-554B17422405}" type="presParOf" srcId="{2C7D3025-65CD-4331-9518-ABDDFF8E78E0}" destId="{E5B97F86-3F30-48FD-8610-3626FA7E4297}" srcOrd="6" destOrd="0" presId="urn:microsoft.com/office/officeart/2018/2/layout/IconVerticalSolidList"/>
    <dgm:cxn modelId="{0DA1BBB2-2396-4747-8864-3F069B54A89D}" type="presParOf" srcId="{E5B97F86-3F30-48FD-8610-3626FA7E4297}" destId="{5BF377D9-D2B5-4013-9BAE-3A1C23B85CAA}" srcOrd="0" destOrd="0" presId="urn:microsoft.com/office/officeart/2018/2/layout/IconVerticalSolidList"/>
    <dgm:cxn modelId="{D8643273-3699-4C1D-9552-543781D97F80}" type="presParOf" srcId="{E5B97F86-3F30-48FD-8610-3626FA7E4297}" destId="{87BAD037-6DF6-48A2-9606-1D583D4FB94C}" srcOrd="1" destOrd="0" presId="urn:microsoft.com/office/officeart/2018/2/layout/IconVerticalSolidList"/>
    <dgm:cxn modelId="{C4DF6753-0964-4365-8026-A37DF5840D9C}" type="presParOf" srcId="{E5B97F86-3F30-48FD-8610-3626FA7E4297}" destId="{31E94DE0-9B5A-404A-89FD-8E872469D8AA}" srcOrd="2" destOrd="0" presId="urn:microsoft.com/office/officeart/2018/2/layout/IconVerticalSolidList"/>
    <dgm:cxn modelId="{5F82B7CE-B5D8-4969-AF6A-48D1C479A9DA}" type="presParOf" srcId="{E5B97F86-3F30-48FD-8610-3626FA7E4297}" destId="{3C2F67F9-B45D-4D6F-BF7B-C479799EAC8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AF793-D246-4327-972E-845998A6C580}">
      <dsp:nvSpPr>
        <dsp:cNvPr id="0" name=""/>
        <dsp:cNvSpPr/>
      </dsp:nvSpPr>
      <dsp:spPr>
        <a:xfrm>
          <a:off x="3518090" y="2288716"/>
          <a:ext cx="3479418" cy="1871550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Сельскохозяйственные товаропроизводители</a:t>
          </a:r>
        </a:p>
      </dsp:txBody>
      <dsp:txXfrm>
        <a:off x="4027639" y="2562798"/>
        <a:ext cx="2460320" cy="1323386"/>
      </dsp:txXfrm>
    </dsp:sp>
    <dsp:sp modelId="{C53D6CA9-4563-4925-9A76-8AAC3F673371}">
      <dsp:nvSpPr>
        <dsp:cNvPr id="0" name=""/>
        <dsp:cNvSpPr/>
      </dsp:nvSpPr>
      <dsp:spPr>
        <a:xfrm rot="10800000">
          <a:off x="1334592" y="2957796"/>
          <a:ext cx="2063405" cy="53339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E2598-69F3-4334-BEF2-F89C9802FA77}">
      <dsp:nvSpPr>
        <dsp:cNvPr id="0" name=""/>
        <dsp:cNvSpPr/>
      </dsp:nvSpPr>
      <dsp:spPr>
        <a:xfrm>
          <a:off x="14072" y="2700457"/>
          <a:ext cx="2641040" cy="104806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Хозяйственные общества и товарищества</a:t>
          </a:r>
        </a:p>
      </dsp:txBody>
      <dsp:txXfrm>
        <a:off x="44769" y="2731154"/>
        <a:ext cx="2579646" cy="986674"/>
      </dsp:txXfrm>
    </dsp:sp>
    <dsp:sp modelId="{35B09B4F-2B66-4C21-9FDF-C192C6CB81A5}">
      <dsp:nvSpPr>
        <dsp:cNvPr id="0" name=""/>
        <dsp:cNvSpPr/>
      </dsp:nvSpPr>
      <dsp:spPr>
        <a:xfrm rot="12509586">
          <a:off x="2366915" y="1929554"/>
          <a:ext cx="1682155" cy="53339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30D59E-A3B1-43CA-A247-826BA15B699D}">
      <dsp:nvSpPr>
        <dsp:cNvPr id="0" name=""/>
        <dsp:cNvSpPr/>
      </dsp:nvSpPr>
      <dsp:spPr>
        <a:xfrm>
          <a:off x="1148270" y="1186584"/>
          <a:ext cx="2641040" cy="104806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Унитарные предприятия</a:t>
          </a:r>
        </a:p>
      </dsp:txBody>
      <dsp:txXfrm>
        <a:off x="1178967" y="1217281"/>
        <a:ext cx="2579646" cy="986674"/>
      </dsp:txXfrm>
    </dsp:sp>
    <dsp:sp modelId="{323EDC08-4844-46EA-8BD4-5BB472D49C43}">
      <dsp:nvSpPr>
        <dsp:cNvPr id="0" name=""/>
        <dsp:cNvSpPr/>
      </dsp:nvSpPr>
      <dsp:spPr>
        <a:xfrm rot="14586066">
          <a:off x="3366847" y="1107111"/>
          <a:ext cx="1904183" cy="53339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01E6B-B71B-4AD5-8589-2782CCF3530C}">
      <dsp:nvSpPr>
        <dsp:cNvPr id="0" name=""/>
        <dsp:cNvSpPr/>
      </dsp:nvSpPr>
      <dsp:spPr>
        <a:xfrm>
          <a:off x="2567675" y="692"/>
          <a:ext cx="2641040" cy="104806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Производственные кооперативы</a:t>
          </a:r>
        </a:p>
      </dsp:txBody>
      <dsp:txXfrm>
        <a:off x="2598372" y="31389"/>
        <a:ext cx="2579646" cy="986674"/>
      </dsp:txXfrm>
    </dsp:sp>
    <dsp:sp modelId="{BCC08FFC-E71E-4492-9B72-2F8CC97B7424}">
      <dsp:nvSpPr>
        <dsp:cNvPr id="0" name=""/>
        <dsp:cNvSpPr/>
      </dsp:nvSpPr>
      <dsp:spPr>
        <a:xfrm rot="17799606">
          <a:off x="5237350" y="1106740"/>
          <a:ext cx="1899638" cy="53339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AD12D-DCD5-40CB-91FC-175DC0DA559A}">
      <dsp:nvSpPr>
        <dsp:cNvPr id="0" name=""/>
        <dsp:cNvSpPr/>
      </dsp:nvSpPr>
      <dsp:spPr>
        <a:xfrm>
          <a:off x="5292830" y="563"/>
          <a:ext cx="2641040" cy="1048068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Крестьянские (фермерские) хозяйства</a:t>
          </a:r>
        </a:p>
      </dsp:txBody>
      <dsp:txXfrm>
        <a:off x="5323527" y="31260"/>
        <a:ext cx="2579646" cy="986674"/>
      </dsp:txXfrm>
    </dsp:sp>
    <dsp:sp modelId="{C496F131-D692-408D-8A83-56496286C044}">
      <dsp:nvSpPr>
        <dsp:cNvPr id="0" name=""/>
        <dsp:cNvSpPr/>
      </dsp:nvSpPr>
      <dsp:spPr>
        <a:xfrm rot="19970748">
          <a:off x="6510961" y="1959891"/>
          <a:ext cx="1768663" cy="53339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20A1EE-5098-4E6C-8C7F-66EB452AB53D}">
      <dsp:nvSpPr>
        <dsp:cNvPr id="0" name=""/>
        <dsp:cNvSpPr/>
      </dsp:nvSpPr>
      <dsp:spPr>
        <a:xfrm>
          <a:off x="6861634" y="1200497"/>
          <a:ext cx="2641040" cy="104806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Предприниматели</a:t>
          </a:r>
        </a:p>
      </dsp:txBody>
      <dsp:txXfrm>
        <a:off x="6892331" y="1231194"/>
        <a:ext cx="2579646" cy="986674"/>
      </dsp:txXfrm>
    </dsp:sp>
    <dsp:sp modelId="{6D524860-CD8E-481C-A1EB-D9F7C838AE33}">
      <dsp:nvSpPr>
        <dsp:cNvPr id="0" name=""/>
        <dsp:cNvSpPr/>
      </dsp:nvSpPr>
      <dsp:spPr>
        <a:xfrm>
          <a:off x="7114447" y="2957796"/>
          <a:ext cx="2009215" cy="53339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CCFBD-0E04-4914-BB5A-019AC823659B}">
      <dsp:nvSpPr>
        <dsp:cNvPr id="0" name=""/>
        <dsp:cNvSpPr/>
      </dsp:nvSpPr>
      <dsp:spPr>
        <a:xfrm>
          <a:off x="7803142" y="2700457"/>
          <a:ext cx="2641040" cy="104806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Граждане, ведущие ЛПХ</a:t>
          </a:r>
        </a:p>
      </dsp:txBody>
      <dsp:txXfrm>
        <a:off x="7833839" y="2731154"/>
        <a:ext cx="2579646" cy="986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0DB34-24F1-48D6-A568-51B8B6A5318F}">
      <dsp:nvSpPr>
        <dsp:cNvPr id="0" name=""/>
        <dsp:cNvSpPr/>
      </dsp:nvSpPr>
      <dsp:spPr>
        <a:xfrm>
          <a:off x="0" y="1158716"/>
          <a:ext cx="4614759" cy="1845903"/>
        </a:xfrm>
        <a:prstGeom prst="leftRightRibb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C8D95CD-E464-4610-82BA-6D71CC3E5AF6}">
      <dsp:nvSpPr>
        <dsp:cNvPr id="0" name=""/>
        <dsp:cNvSpPr/>
      </dsp:nvSpPr>
      <dsp:spPr>
        <a:xfrm>
          <a:off x="553771" y="1481749"/>
          <a:ext cx="1522870" cy="904492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1. Без статуса юрлица</a:t>
          </a:r>
        </a:p>
      </dsp:txBody>
      <dsp:txXfrm>
        <a:off x="553771" y="1481749"/>
        <a:ext cx="1522870" cy="904492"/>
      </dsp:txXfrm>
    </dsp:sp>
    <dsp:sp modelId="{5FCD5D46-31E3-4C23-9DE7-913217E04A33}">
      <dsp:nvSpPr>
        <dsp:cNvPr id="0" name=""/>
        <dsp:cNvSpPr/>
      </dsp:nvSpPr>
      <dsp:spPr>
        <a:xfrm>
          <a:off x="2307379" y="1777094"/>
          <a:ext cx="1799756" cy="904492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2. В статусе юрлица</a:t>
          </a:r>
        </a:p>
      </dsp:txBody>
      <dsp:txXfrm>
        <a:off x="2307379" y="1777094"/>
        <a:ext cx="1799756" cy="9044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0915F-C3F2-42CB-9DBD-0D44AA16D987}">
      <dsp:nvSpPr>
        <dsp:cNvPr id="0" name=""/>
        <dsp:cNvSpPr/>
      </dsp:nvSpPr>
      <dsp:spPr>
        <a:xfrm>
          <a:off x="0" y="0"/>
          <a:ext cx="10515600" cy="187237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1C856-B8D5-4E33-8E1A-6EBCDB00739E}">
      <dsp:nvSpPr>
        <dsp:cNvPr id="0" name=""/>
        <dsp:cNvSpPr/>
      </dsp:nvSpPr>
      <dsp:spPr>
        <a:xfrm>
          <a:off x="315468" y="249650"/>
          <a:ext cx="3088957" cy="1373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1E09F8-5E6C-4964-BC32-4DE11FCCDD74}">
      <dsp:nvSpPr>
        <dsp:cNvPr id="0" name=""/>
        <dsp:cNvSpPr/>
      </dsp:nvSpPr>
      <dsp:spPr>
        <a:xfrm rot="10800000">
          <a:off x="315468" y="1872376"/>
          <a:ext cx="3088957" cy="228846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На этапе создания КФХ ни у кого имущества нет</a:t>
          </a:r>
        </a:p>
      </dsp:txBody>
      <dsp:txXfrm rot="10800000">
        <a:off x="385846" y="1872376"/>
        <a:ext cx="2948201" cy="2218082"/>
      </dsp:txXfrm>
    </dsp:sp>
    <dsp:sp modelId="{35099C7B-3039-4812-B68D-A6BDA3459D26}">
      <dsp:nvSpPr>
        <dsp:cNvPr id="0" name=""/>
        <dsp:cNvSpPr/>
      </dsp:nvSpPr>
      <dsp:spPr>
        <a:xfrm>
          <a:off x="3713321" y="249650"/>
          <a:ext cx="3088957" cy="1373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CB266B-4363-4222-9C11-28CE315890A5}">
      <dsp:nvSpPr>
        <dsp:cNvPr id="0" name=""/>
        <dsp:cNvSpPr/>
      </dsp:nvSpPr>
      <dsp:spPr>
        <a:xfrm rot="10800000">
          <a:off x="3713321" y="1872376"/>
          <a:ext cx="3088957" cy="228846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На этапе создания КФХ имущество есть только у главы</a:t>
          </a:r>
        </a:p>
      </dsp:txBody>
      <dsp:txXfrm rot="10800000">
        <a:off x="3783699" y="1872376"/>
        <a:ext cx="2948201" cy="2218082"/>
      </dsp:txXfrm>
    </dsp:sp>
    <dsp:sp modelId="{BFD8D681-2F72-44E0-97BE-A9E7F80FA69E}">
      <dsp:nvSpPr>
        <dsp:cNvPr id="0" name=""/>
        <dsp:cNvSpPr/>
      </dsp:nvSpPr>
      <dsp:spPr>
        <a:xfrm>
          <a:off x="7111174" y="249650"/>
          <a:ext cx="3088957" cy="1373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3DA5B0-B0BA-4142-8AB9-C1DA71601414}">
      <dsp:nvSpPr>
        <dsp:cNvPr id="0" name=""/>
        <dsp:cNvSpPr/>
      </dsp:nvSpPr>
      <dsp:spPr>
        <a:xfrm rot="10800000">
          <a:off x="7111174" y="1872376"/>
          <a:ext cx="3088957" cy="228846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На этапе создания КФХ имущество есть у части членов</a:t>
          </a:r>
        </a:p>
      </dsp:txBody>
      <dsp:txXfrm rot="10800000">
        <a:off x="7181552" y="1872376"/>
        <a:ext cx="2948201" cy="22180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A3FAE-2256-4157-BFAC-4A1667869B70}">
      <dsp:nvSpPr>
        <dsp:cNvPr id="0" name=""/>
        <dsp:cNvSpPr/>
      </dsp:nvSpPr>
      <dsp:spPr>
        <a:xfrm>
          <a:off x="0" y="0"/>
          <a:ext cx="10515600" cy="187237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27169D-D068-4ABC-9ED1-9F0EA6C22054}">
      <dsp:nvSpPr>
        <dsp:cNvPr id="0" name=""/>
        <dsp:cNvSpPr/>
      </dsp:nvSpPr>
      <dsp:spPr>
        <a:xfrm>
          <a:off x="315468" y="249650"/>
          <a:ext cx="3088957" cy="1373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97B41-7DCE-450B-A2CE-735A9B266A23}">
      <dsp:nvSpPr>
        <dsp:cNvPr id="0" name=""/>
        <dsp:cNvSpPr/>
      </dsp:nvSpPr>
      <dsp:spPr>
        <a:xfrm rot="10800000">
          <a:off x="315468" y="1872376"/>
          <a:ext cx="3088957" cy="228846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Финансовый результат по Соглашению делится между членами</a:t>
          </a:r>
        </a:p>
      </dsp:txBody>
      <dsp:txXfrm rot="10800000">
        <a:off x="385846" y="1872376"/>
        <a:ext cx="2948201" cy="2218082"/>
      </dsp:txXfrm>
    </dsp:sp>
    <dsp:sp modelId="{B06539A8-69C2-422D-BEE0-7AA82F799F67}">
      <dsp:nvSpPr>
        <dsp:cNvPr id="0" name=""/>
        <dsp:cNvSpPr/>
      </dsp:nvSpPr>
      <dsp:spPr>
        <a:xfrm>
          <a:off x="3713321" y="249650"/>
          <a:ext cx="3088957" cy="1373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95303-704C-44E2-A6D5-06BB95B3DD72}">
      <dsp:nvSpPr>
        <dsp:cNvPr id="0" name=""/>
        <dsp:cNvSpPr/>
      </dsp:nvSpPr>
      <dsp:spPr>
        <a:xfrm rot="10800000">
          <a:off x="3713321" y="1872376"/>
          <a:ext cx="3088957" cy="228846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Все доходы трактуются как доходы Главы КФХ (если и распределяются – то «в конверте» или «с карты на карту»)</a:t>
          </a:r>
        </a:p>
      </dsp:txBody>
      <dsp:txXfrm rot="10800000">
        <a:off x="3783699" y="1872376"/>
        <a:ext cx="2948201" cy="2218082"/>
      </dsp:txXfrm>
    </dsp:sp>
    <dsp:sp modelId="{F8195405-5109-47D2-898E-9CF189C7D059}">
      <dsp:nvSpPr>
        <dsp:cNvPr id="0" name=""/>
        <dsp:cNvSpPr/>
      </dsp:nvSpPr>
      <dsp:spPr>
        <a:xfrm>
          <a:off x="7111174" y="249650"/>
          <a:ext cx="3088957" cy="1373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B89C91-5D32-4BA5-9FBD-59B60ACB7E97}">
      <dsp:nvSpPr>
        <dsp:cNvPr id="0" name=""/>
        <dsp:cNvSpPr/>
      </dsp:nvSpPr>
      <dsp:spPr>
        <a:xfrm rot="10800000">
          <a:off x="7111174" y="1872376"/>
          <a:ext cx="3088957" cy="228846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Члены КФХ получают от Главы КФХ заработную плату</a:t>
          </a:r>
        </a:p>
      </dsp:txBody>
      <dsp:txXfrm rot="10800000">
        <a:off x="7181552" y="1872376"/>
        <a:ext cx="2948201" cy="22180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C3B06-445A-4889-A87C-764550782C52}">
      <dsp:nvSpPr>
        <dsp:cNvPr id="0" name=""/>
        <dsp:cNvSpPr/>
      </dsp:nvSpPr>
      <dsp:spPr>
        <a:xfrm>
          <a:off x="0" y="2215"/>
          <a:ext cx="6651253" cy="11230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BA138-F399-4444-97FA-2E82F1704092}">
      <dsp:nvSpPr>
        <dsp:cNvPr id="0" name=""/>
        <dsp:cNvSpPr/>
      </dsp:nvSpPr>
      <dsp:spPr>
        <a:xfrm>
          <a:off x="339712" y="254894"/>
          <a:ext cx="617659" cy="6176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0CE8B-7AD7-4DCF-AB4C-BF8E774DCECC}">
      <dsp:nvSpPr>
        <dsp:cNvPr id="0" name=""/>
        <dsp:cNvSpPr/>
      </dsp:nvSpPr>
      <dsp:spPr>
        <a:xfrm>
          <a:off x="1297085" y="2215"/>
          <a:ext cx="5354167" cy="1123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853" tIns="118853" rIns="118853" bIns="11885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Заявление по форме Р2100</a:t>
          </a:r>
          <a:r>
            <a:rPr lang="en-US" sz="1800" kern="1200" dirty="0"/>
            <a:t>1</a:t>
          </a:r>
          <a:r>
            <a:rPr lang="ru-RU" sz="1800" kern="1200" dirty="0"/>
            <a:t> в отношении главы КФХ,</a:t>
          </a:r>
          <a:endParaRPr lang="en-US" sz="1800" kern="1200" dirty="0"/>
        </a:p>
      </dsp:txBody>
      <dsp:txXfrm>
        <a:off x="1297085" y="2215"/>
        <a:ext cx="5354167" cy="1123017"/>
      </dsp:txXfrm>
    </dsp:sp>
    <dsp:sp modelId="{50FAC039-F7B7-42FF-90D1-C54A9BBA86C1}">
      <dsp:nvSpPr>
        <dsp:cNvPr id="0" name=""/>
        <dsp:cNvSpPr/>
      </dsp:nvSpPr>
      <dsp:spPr>
        <a:xfrm>
          <a:off x="0" y="1405987"/>
          <a:ext cx="6651253" cy="11230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B0DD9-E0E0-41DF-879B-7CD817BB77C4}">
      <dsp:nvSpPr>
        <dsp:cNvPr id="0" name=""/>
        <dsp:cNvSpPr/>
      </dsp:nvSpPr>
      <dsp:spPr>
        <a:xfrm>
          <a:off x="339712" y="1658666"/>
          <a:ext cx="617659" cy="6176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7BEE1-02CB-431A-8B29-392AD409493C}">
      <dsp:nvSpPr>
        <dsp:cNvPr id="0" name=""/>
        <dsp:cNvSpPr/>
      </dsp:nvSpPr>
      <dsp:spPr>
        <a:xfrm>
          <a:off x="1297085" y="1405987"/>
          <a:ext cx="5354167" cy="1123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853" tIns="118853" rIns="118853" bIns="11885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Копия паспорта Главы КФХ,</a:t>
          </a:r>
          <a:endParaRPr lang="en-US" sz="1800" kern="1200" dirty="0"/>
        </a:p>
      </dsp:txBody>
      <dsp:txXfrm>
        <a:off x="1297085" y="1405987"/>
        <a:ext cx="5354167" cy="1123017"/>
      </dsp:txXfrm>
    </dsp:sp>
    <dsp:sp modelId="{EA1079BD-0B48-46C6-8B79-6B64B2641916}">
      <dsp:nvSpPr>
        <dsp:cNvPr id="0" name=""/>
        <dsp:cNvSpPr/>
      </dsp:nvSpPr>
      <dsp:spPr>
        <a:xfrm>
          <a:off x="0" y="2809759"/>
          <a:ext cx="6651253" cy="11230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CDF40-9817-4DBE-AB73-26D3EAD73CB5}">
      <dsp:nvSpPr>
        <dsp:cNvPr id="0" name=""/>
        <dsp:cNvSpPr/>
      </dsp:nvSpPr>
      <dsp:spPr>
        <a:xfrm>
          <a:off x="339712" y="3062438"/>
          <a:ext cx="617659" cy="6176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1DD3BD-F5DB-47EC-BEFF-6DA56A5A7B1D}">
      <dsp:nvSpPr>
        <dsp:cNvPr id="0" name=""/>
        <dsp:cNvSpPr/>
      </dsp:nvSpPr>
      <dsp:spPr>
        <a:xfrm>
          <a:off x="1297085" y="2809759"/>
          <a:ext cx="5354167" cy="1123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853" tIns="118853" rIns="118853" bIns="11885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Квитанция об оплате государственной пошлины.</a:t>
          </a:r>
          <a:endParaRPr lang="en-US" sz="1800" kern="1200" dirty="0"/>
        </a:p>
      </dsp:txBody>
      <dsp:txXfrm>
        <a:off x="1297085" y="2809759"/>
        <a:ext cx="5354167" cy="1123017"/>
      </dsp:txXfrm>
    </dsp:sp>
    <dsp:sp modelId="{5BF377D9-D2B5-4013-9BAE-3A1C23B85CAA}">
      <dsp:nvSpPr>
        <dsp:cNvPr id="0" name=""/>
        <dsp:cNvSpPr/>
      </dsp:nvSpPr>
      <dsp:spPr>
        <a:xfrm>
          <a:off x="0" y="4213530"/>
          <a:ext cx="6651253" cy="11230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AD037-6DF6-48A2-9606-1D583D4FB94C}">
      <dsp:nvSpPr>
        <dsp:cNvPr id="0" name=""/>
        <dsp:cNvSpPr/>
      </dsp:nvSpPr>
      <dsp:spPr>
        <a:xfrm>
          <a:off x="339712" y="4466209"/>
          <a:ext cx="617659" cy="6176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2F67F9-B45D-4D6F-BF7B-C479799EAC88}">
      <dsp:nvSpPr>
        <dsp:cNvPr id="0" name=""/>
        <dsp:cNvSpPr/>
      </dsp:nvSpPr>
      <dsp:spPr>
        <a:xfrm>
          <a:off x="1297085" y="4213530"/>
          <a:ext cx="5354167" cy="1123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853" tIns="118853" rIns="118853" bIns="11885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Основной для членов КФХ документ о создании КФХ – соглашение (не является учредительным документом, т.к. не создаётся юридического лица и обычно не запрашивается регистрирующим органом).</a:t>
          </a:r>
          <a:endParaRPr lang="en-US" sz="1400" kern="1200"/>
        </a:p>
      </dsp:txBody>
      <dsp:txXfrm>
        <a:off x="1297085" y="4213530"/>
        <a:ext cx="5354167" cy="11230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82B0E-AD07-4B56-9B29-BA0D38D1AB8A}">
      <dsp:nvSpPr>
        <dsp:cNvPr id="0" name=""/>
        <dsp:cNvSpPr/>
      </dsp:nvSpPr>
      <dsp:spPr>
        <a:xfrm>
          <a:off x="2720909" y="652519"/>
          <a:ext cx="5106595" cy="2746152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35F6F-30E9-4205-9E48-819B5C340B08}">
      <dsp:nvSpPr>
        <dsp:cNvPr id="0" name=""/>
        <dsp:cNvSpPr/>
      </dsp:nvSpPr>
      <dsp:spPr>
        <a:xfrm>
          <a:off x="5274207" y="943777"/>
          <a:ext cx="680" cy="216363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95153-9CF9-4EA6-92A4-1FC30976D366}">
      <dsp:nvSpPr>
        <dsp:cNvPr id="0" name=""/>
        <dsp:cNvSpPr/>
      </dsp:nvSpPr>
      <dsp:spPr>
        <a:xfrm>
          <a:off x="2891129" y="860560"/>
          <a:ext cx="2212857" cy="23300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КФХ, создаваемые в настоящее время на основе ст. 86.1 ГК РФ</a:t>
          </a:r>
        </a:p>
      </dsp:txBody>
      <dsp:txXfrm>
        <a:off x="2891129" y="860560"/>
        <a:ext cx="2212857" cy="2330068"/>
      </dsp:txXfrm>
    </dsp:sp>
    <dsp:sp modelId="{07E29DEC-70DE-401B-AE78-75B49622EA4A}">
      <dsp:nvSpPr>
        <dsp:cNvPr id="0" name=""/>
        <dsp:cNvSpPr/>
      </dsp:nvSpPr>
      <dsp:spPr>
        <a:xfrm>
          <a:off x="5444426" y="860560"/>
          <a:ext cx="2212857" cy="23300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КФХ, созданные до 1994 г. на основе Закона РСФСР № 348-1</a:t>
          </a:r>
        </a:p>
      </dsp:txBody>
      <dsp:txXfrm>
        <a:off x="5444426" y="860560"/>
        <a:ext cx="2212857" cy="2330068"/>
      </dsp:txXfrm>
    </dsp:sp>
    <dsp:sp modelId="{98169C8C-2EA8-4540-AACA-53EAEE363BB5}">
      <dsp:nvSpPr>
        <dsp:cNvPr id="0" name=""/>
        <dsp:cNvSpPr/>
      </dsp:nvSpPr>
      <dsp:spPr>
        <a:xfrm rot="16200000">
          <a:off x="572368" y="820614"/>
          <a:ext cx="2995802" cy="1329348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Создаются в </a:t>
          </a:r>
          <a:r>
            <a:rPr lang="ru-RU" sz="1800" b="1" kern="1200" dirty="0" err="1"/>
            <a:t>н.в</a:t>
          </a:r>
          <a:r>
            <a:rPr lang="ru-RU" sz="1800" b="1" kern="1200" dirty="0"/>
            <a:t>.</a:t>
          </a:r>
        </a:p>
      </dsp:txBody>
      <dsp:txXfrm>
        <a:off x="773278" y="1354991"/>
        <a:ext cx="2593982" cy="662414"/>
      </dsp:txXfrm>
    </dsp:sp>
    <dsp:sp modelId="{0B0C55AE-1CDD-4A29-8545-F7D386D7A05A}">
      <dsp:nvSpPr>
        <dsp:cNvPr id="0" name=""/>
        <dsp:cNvSpPr/>
      </dsp:nvSpPr>
      <dsp:spPr>
        <a:xfrm rot="5400000">
          <a:off x="6814330" y="1976252"/>
          <a:ext cx="3215095" cy="1263720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Сейчас создать нельзя</a:t>
          </a:r>
        </a:p>
      </dsp:txBody>
      <dsp:txXfrm>
        <a:off x="7005322" y="2102265"/>
        <a:ext cx="2833112" cy="6297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C3B06-445A-4889-A87C-764550782C52}">
      <dsp:nvSpPr>
        <dsp:cNvPr id="0" name=""/>
        <dsp:cNvSpPr/>
      </dsp:nvSpPr>
      <dsp:spPr>
        <a:xfrm>
          <a:off x="0" y="2215"/>
          <a:ext cx="6651253" cy="11230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BA138-F399-4444-97FA-2E82F1704092}">
      <dsp:nvSpPr>
        <dsp:cNvPr id="0" name=""/>
        <dsp:cNvSpPr/>
      </dsp:nvSpPr>
      <dsp:spPr>
        <a:xfrm>
          <a:off x="339712" y="254894"/>
          <a:ext cx="617659" cy="6176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0CE8B-7AD7-4DCF-AB4C-BF8E774DCECC}">
      <dsp:nvSpPr>
        <dsp:cNvPr id="0" name=""/>
        <dsp:cNvSpPr/>
      </dsp:nvSpPr>
      <dsp:spPr>
        <a:xfrm>
          <a:off x="1297085" y="2215"/>
          <a:ext cx="5354167" cy="1123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853" tIns="118853" rIns="118853" bIns="11885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Заявление по форме Р11001 в отношении главы КФХ,</a:t>
          </a:r>
          <a:endParaRPr lang="en-US" sz="1800" kern="1200" dirty="0"/>
        </a:p>
      </dsp:txBody>
      <dsp:txXfrm>
        <a:off x="1297085" y="2215"/>
        <a:ext cx="5354167" cy="1123017"/>
      </dsp:txXfrm>
    </dsp:sp>
    <dsp:sp modelId="{50FAC039-F7B7-42FF-90D1-C54A9BBA86C1}">
      <dsp:nvSpPr>
        <dsp:cNvPr id="0" name=""/>
        <dsp:cNvSpPr/>
      </dsp:nvSpPr>
      <dsp:spPr>
        <a:xfrm>
          <a:off x="0" y="1405987"/>
          <a:ext cx="6651253" cy="11230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B0DD9-E0E0-41DF-879B-7CD817BB77C4}">
      <dsp:nvSpPr>
        <dsp:cNvPr id="0" name=""/>
        <dsp:cNvSpPr/>
      </dsp:nvSpPr>
      <dsp:spPr>
        <a:xfrm>
          <a:off x="339712" y="1658666"/>
          <a:ext cx="617659" cy="6176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7BEE1-02CB-431A-8B29-392AD409493C}">
      <dsp:nvSpPr>
        <dsp:cNvPr id="0" name=""/>
        <dsp:cNvSpPr/>
      </dsp:nvSpPr>
      <dsp:spPr>
        <a:xfrm>
          <a:off x="1297085" y="1405987"/>
          <a:ext cx="5354167" cy="1123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853" tIns="118853" rIns="118853" bIns="11885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Протокол собрания учредителей</a:t>
          </a:r>
          <a:endParaRPr lang="en-US" sz="1800" kern="1200" dirty="0"/>
        </a:p>
      </dsp:txBody>
      <dsp:txXfrm>
        <a:off x="1297085" y="1405987"/>
        <a:ext cx="5354167" cy="1123017"/>
      </dsp:txXfrm>
    </dsp:sp>
    <dsp:sp modelId="{EA1079BD-0B48-46C6-8B79-6B64B2641916}">
      <dsp:nvSpPr>
        <dsp:cNvPr id="0" name=""/>
        <dsp:cNvSpPr/>
      </dsp:nvSpPr>
      <dsp:spPr>
        <a:xfrm>
          <a:off x="0" y="2809759"/>
          <a:ext cx="6651253" cy="11230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CDF40-9817-4DBE-AB73-26D3EAD73CB5}">
      <dsp:nvSpPr>
        <dsp:cNvPr id="0" name=""/>
        <dsp:cNvSpPr/>
      </dsp:nvSpPr>
      <dsp:spPr>
        <a:xfrm>
          <a:off x="339712" y="3062438"/>
          <a:ext cx="617659" cy="6176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1DD3BD-F5DB-47EC-BEFF-6DA56A5A7B1D}">
      <dsp:nvSpPr>
        <dsp:cNvPr id="0" name=""/>
        <dsp:cNvSpPr/>
      </dsp:nvSpPr>
      <dsp:spPr>
        <a:xfrm>
          <a:off x="1297085" y="2809759"/>
          <a:ext cx="5354167" cy="1123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853" tIns="118853" rIns="118853" bIns="11885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Квитанция об оплате государственной пошлины.</a:t>
          </a:r>
          <a:endParaRPr lang="en-US" sz="1800" kern="1200" dirty="0"/>
        </a:p>
      </dsp:txBody>
      <dsp:txXfrm>
        <a:off x="1297085" y="2809759"/>
        <a:ext cx="5354167" cy="1123017"/>
      </dsp:txXfrm>
    </dsp:sp>
    <dsp:sp modelId="{5BF377D9-D2B5-4013-9BAE-3A1C23B85CAA}">
      <dsp:nvSpPr>
        <dsp:cNvPr id="0" name=""/>
        <dsp:cNvSpPr/>
      </dsp:nvSpPr>
      <dsp:spPr>
        <a:xfrm>
          <a:off x="0" y="4213530"/>
          <a:ext cx="6651253" cy="11230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AD037-6DF6-48A2-9606-1D583D4FB94C}">
      <dsp:nvSpPr>
        <dsp:cNvPr id="0" name=""/>
        <dsp:cNvSpPr/>
      </dsp:nvSpPr>
      <dsp:spPr>
        <a:xfrm>
          <a:off x="339712" y="4466209"/>
          <a:ext cx="617659" cy="6176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2F67F9-B45D-4D6F-BF7B-C479799EAC88}">
      <dsp:nvSpPr>
        <dsp:cNvPr id="0" name=""/>
        <dsp:cNvSpPr/>
      </dsp:nvSpPr>
      <dsp:spPr>
        <a:xfrm>
          <a:off x="1297085" y="4213530"/>
          <a:ext cx="5354167" cy="1123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853" tIns="118853" rIns="118853" bIns="11885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Устав - ?</a:t>
          </a:r>
          <a:endParaRPr lang="en-US" sz="2200" kern="1200" dirty="0"/>
        </a:p>
      </dsp:txBody>
      <dsp:txXfrm>
        <a:off x="1297085" y="4213530"/>
        <a:ext cx="5354167" cy="1123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52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1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03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06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5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8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09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3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7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2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7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06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03CD30-96BA-49A4-8145-0CE916E276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072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70514-E3D0-4CB5-AEE0-93FF093BB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16721"/>
            <a:ext cx="9144000" cy="1152663"/>
          </a:xfrm>
        </p:spPr>
        <p:txBody>
          <a:bodyPr>
            <a:normAutofit/>
          </a:bodyPr>
          <a:lstStyle/>
          <a:p>
            <a:pPr algn="ctr"/>
            <a:r>
              <a:rPr lang="ru-RU" sz="3700" dirty="0">
                <a:solidFill>
                  <a:schemeClr val="bg1"/>
                </a:solidFill>
              </a:rPr>
              <a:t>КФХ: правовые основы, виды, создание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B02369-E702-4A17-B35F-A1E052954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36465"/>
            <a:ext cx="9144000" cy="806538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>
                <a:solidFill>
                  <a:schemeClr val="bg1"/>
                </a:solidFill>
              </a:rPr>
              <a:t>Организационные основы создания и деятельности крестьянских (фермерских) хозяйств</a:t>
            </a:r>
          </a:p>
          <a:p>
            <a:pPr algn="ctr">
              <a:lnSpc>
                <a:spcPct val="90000"/>
              </a:lnSpc>
            </a:pPr>
            <a:r>
              <a:rPr lang="ru-RU" sz="1600">
                <a:solidFill>
                  <a:schemeClr val="bg1"/>
                </a:solidFill>
              </a:rPr>
              <a:t>2022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5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D899E-C4E7-4A4C-8CD4-41CFC5BB3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Имущество «КФХ из одного лица» - собственность его главы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7BDF15-E895-4B62-97C5-F1289D22E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Имущество КФХ – собственность физического лица – Главы и единственного члена КФХ (при необходимости государственной регистрации соответствующий объект регистрируется на данное лицо),</a:t>
            </a:r>
          </a:p>
          <a:p>
            <a:r>
              <a:rPr lang="ru-RU" dirty="0"/>
              <a:t>Произведённая продукция принадлежит Главе и единственному члену КФХ,</a:t>
            </a:r>
          </a:p>
          <a:p>
            <a:r>
              <a:rPr lang="ru-RU" dirty="0"/>
              <a:t>Денежные средства находятся на расчётном счёте Главы КФХ (обособленному от личного счёта главы).</a:t>
            </a:r>
          </a:p>
        </p:txBody>
      </p:sp>
    </p:spTree>
    <p:extLst>
      <p:ext uri="{BB962C8B-B14F-4D97-AF65-F5344CB8AC3E}">
        <p14:creationId xmlns:p14="http://schemas.microsoft.com/office/powerpoint/2010/main" val="1118824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67D58-7083-4CD0-AB1F-0C9FAF636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Финансовый результат деятельности</a:t>
            </a:r>
          </a:p>
        </p:txBody>
      </p:sp>
      <p:pic>
        <p:nvPicPr>
          <p:cNvPr id="6" name="Объект 5" descr="Изображение выглядит как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57748C70-B5ED-47FE-9766-993198DCD8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8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C8A6A9E-3114-4065-9318-9502755D65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Принадлежит</a:t>
            </a:r>
            <a:r>
              <a:rPr lang="en-US" sz="3200" dirty="0"/>
              <a:t> </a:t>
            </a:r>
            <a:r>
              <a:rPr lang="ru-RU" sz="3200" dirty="0"/>
              <a:t>единолично </a:t>
            </a:r>
            <a:r>
              <a:rPr lang="en-US" sz="3200" dirty="0" err="1"/>
              <a:t>главе</a:t>
            </a:r>
            <a:r>
              <a:rPr lang="en-US" sz="3200" dirty="0"/>
              <a:t> </a:t>
            </a:r>
            <a:r>
              <a:rPr lang="en-US" sz="3200" dirty="0" err="1"/>
              <a:t>крестьянского</a:t>
            </a:r>
            <a:r>
              <a:rPr lang="en-US" sz="3200" dirty="0"/>
              <a:t> (</a:t>
            </a:r>
            <a:r>
              <a:rPr lang="en-US" sz="3200" dirty="0" err="1"/>
              <a:t>фермерского</a:t>
            </a:r>
            <a:r>
              <a:rPr lang="en-US" sz="3200" dirty="0"/>
              <a:t>) </a:t>
            </a:r>
            <a:r>
              <a:rPr lang="en-US" sz="3200" dirty="0" err="1"/>
              <a:t>хозяйства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00855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DD47A91-B429-4630-BCB5-FB123CB05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Ответственность по обязательствам, возникшим из деятельности КФХ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DED8EBB-5053-4EA4-AFB4-818A4602E7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Норма части 3 ст. 8 Закона 74-ФЗ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51D41B-DF88-4135-8C1F-06A42E4D23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По сделкам, совершенным главой фермерского хозяйства в интересах фермерского хозяйства, отвечает фермерское хозяйство своим имуществом, определенным в статье 6 настоящего Федерального закона. Сделка, совершенная главой фермерского хозяйства, считается совершенной в интересах фермерского хозяйства, если не доказано, что эта сделка заключена главой фермерского хозяйства в его личных интересах.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55FC2F8-9B0C-4DEA-86DB-3ACAC8279D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ru-RU" dirty="0"/>
              <a:t>На практике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4036C081-A944-4E47-9FB0-C22425C3A82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anchor="ctr"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Органы принудительного взыскания используют личное имуществе / доходы гражданина для погашения обязательств крестьянского (фермерского) хозяйства (неограниченная ответственность личным имуществом гражданина по обязательствам КФХ)</a:t>
            </a:r>
          </a:p>
        </p:txBody>
      </p:sp>
    </p:spTree>
    <p:extLst>
      <p:ext uri="{BB962C8B-B14F-4D97-AF65-F5344CB8AC3E}">
        <p14:creationId xmlns:p14="http://schemas.microsoft.com/office/powerpoint/2010/main" val="972583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 descr="Изображение выглядит как человек, мужчина, лошадиные, держит&#10;&#10;Автоматически созданное описание">
            <a:extLst>
              <a:ext uri="{FF2B5EF4-FFF2-40B4-BE49-F238E27FC236}">
                <a16:creationId xmlns:a16="http://schemas.microsoft.com/office/drawing/2014/main" id="{B2212523-A0A8-4B39-98DB-03D271FDD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076" b="2"/>
          <a:stretch/>
        </p:blipFill>
        <p:spPr>
          <a:xfrm>
            <a:off x="4683044" y="768483"/>
            <a:ext cx="7208196" cy="5389123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9656ECC-2613-4C48-808F-907B300C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2" y="1164537"/>
            <a:ext cx="5687288" cy="3738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2) КФХ с </a:t>
            </a:r>
            <a:r>
              <a:rPr lang="en-US" sz="4800" dirty="0" err="1"/>
              <a:t>несколькими</a:t>
            </a:r>
            <a:r>
              <a:rPr lang="en-US" sz="4800" dirty="0"/>
              <a:t> </a:t>
            </a:r>
            <a:r>
              <a:rPr lang="en-US" sz="4800" dirty="0" err="1"/>
              <a:t>членами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59751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A4C69-70BE-4635-A96D-898EB129E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Право на объединение в составе членов КФХ имеют лица, связанные родством или свойством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49096E-5588-4B9D-9FC6-51F1130B7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Закон, ст. 3, ч. 2:</a:t>
            </a:r>
          </a:p>
          <a:p>
            <a:pPr marL="0" indent="0">
              <a:buNone/>
            </a:pPr>
            <a:r>
              <a:rPr lang="ru-RU" dirty="0"/>
              <a:t>Членами фермерского хозяйства могут быть:</a:t>
            </a:r>
          </a:p>
          <a:p>
            <a:pPr marL="0" indent="0">
              <a:buNone/>
            </a:pPr>
            <a:r>
              <a:rPr lang="ru-RU" dirty="0"/>
              <a:t>1) супруги, их родители, дети, братья, сестры, внуки, а также дедушки и бабушки каждого из супругов, но не более чем из трех семей. Дети, внуки, братья и сестры членов фермерского хозяйства могут быть приняты в члены фермерского хозяйства по достижении ими возраста шестнадцати лет;</a:t>
            </a:r>
          </a:p>
          <a:p>
            <a:pPr marL="0" indent="0">
              <a:buNone/>
            </a:pPr>
            <a:r>
              <a:rPr lang="ru-RU" dirty="0"/>
              <a:t>2) граждане, не состоящие в родстве с главой фермерского хозяйства. Максимальное количество таких граждан не может превышать пяти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1285498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51D2D-FAAD-46E6-BC50-DA1A03E90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Имущество фермерского хозяйства принадлежит его членам на праве совместной собственности, если соглашением между ними не установлено иное (ст. 6, ч. 3)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60F2910-4851-4A2E-A749-B643A381AE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398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940EF-45C4-45A3-94B8-298A7833E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Следствие нормы ст. 6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8B23BD-8945-4B5F-AC12-23B1CE38D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Корректным исполнением правовой нормы является регистрация объектов имущества КФХ на тех лиц, в той форме собственности и в тех долях (если есть), которые установлены Соглашением:</a:t>
            </a:r>
          </a:p>
          <a:p>
            <a:r>
              <a:rPr lang="ru-RU" dirty="0"/>
              <a:t>Всё имущество регистрируется как собственность Главы (или другого члена КФХ),</a:t>
            </a:r>
          </a:p>
          <a:p>
            <a:r>
              <a:rPr lang="ru-RU" dirty="0"/>
              <a:t>Объекты имущества регистрируется на отдельных членов КФХ,</a:t>
            </a:r>
          </a:p>
          <a:p>
            <a:r>
              <a:rPr lang="ru-RU" dirty="0"/>
              <a:t>Каждый объект имущества регистрируется как объект совместной собственности всех членов КФХ (общей или долевой),</a:t>
            </a:r>
          </a:p>
          <a:p>
            <a:r>
              <a:rPr lang="ru-RU" dirty="0"/>
              <a:t>Возможна комбинация вариантов.</a:t>
            </a:r>
          </a:p>
        </p:txBody>
      </p:sp>
    </p:spTree>
    <p:extLst>
      <p:ext uri="{BB962C8B-B14F-4D97-AF65-F5344CB8AC3E}">
        <p14:creationId xmlns:p14="http://schemas.microsoft.com/office/powerpoint/2010/main" val="3168925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5B0EC-E997-41BD-8F0C-531F978F4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Когда конфликтов не будет?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CC4F7A-F10D-45AD-A203-271A07FE1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Вариант 1: все члены КФХ исключительно порядочные </a:t>
            </a:r>
            <a:r>
              <a:rPr lang="ru-RU" dirty="0" err="1"/>
              <a:t>договороспособные</a:t>
            </a:r>
            <a:r>
              <a:rPr lang="ru-RU" dirty="0"/>
              <a:t> люди, исполняющие свои обещания; таковы же их наследники, супруги, кредиторы;</a:t>
            </a:r>
          </a:p>
          <a:p>
            <a:r>
              <a:rPr lang="ru-RU" dirty="0"/>
              <a:t>Вариант 2:</a:t>
            </a:r>
          </a:p>
          <a:p>
            <a:pPr marL="514350" indent="-514350">
              <a:buAutoNum type="arabicParenR"/>
            </a:pPr>
            <a:r>
              <a:rPr lang="ru-RU" dirty="0"/>
              <a:t>условия определения собственности на объекты имущества подробно отрегулированы Соглашением;</a:t>
            </a:r>
          </a:p>
          <a:p>
            <a:pPr marL="514350" indent="-514350">
              <a:buAutoNum type="arabicParenR"/>
            </a:pPr>
            <a:r>
              <a:rPr lang="ru-RU" dirty="0"/>
              <a:t>Имущество, подлежащее государственной регистрации, регистрируется как совместная собственность (в т.ч. С выделением долей).</a:t>
            </a:r>
          </a:p>
          <a:p>
            <a:pPr marL="0" indent="0" algn="ctr">
              <a:buNone/>
            </a:pPr>
            <a:r>
              <a:rPr lang="ru-RU" b="1" dirty="0"/>
              <a:t>Проблема снимается созданием КФХ в статусе юридического лица</a:t>
            </a:r>
          </a:p>
        </p:txBody>
      </p:sp>
    </p:spTree>
    <p:extLst>
      <p:ext uri="{BB962C8B-B14F-4D97-AF65-F5344CB8AC3E}">
        <p14:creationId xmlns:p14="http://schemas.microsoft.com/office/powerpoint/2010/main" val="1869501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2A3F9-9F84-49EA-81FD-BC41B2C53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Доходы от деятельности КФХ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7236A-6D11-4429-8971-A5D67D39F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Плоды, продукция и доходы, полученные в результате деятельности крестьянского (фермерского) хозяйства, являются общим имуществом членов крестьянского (фермерского) хозяйства и используются по соглашению между ними.</a:t>
            </a:r>
          </a:p>
          <a:p>
            <a:pPr marL="0" indent="0" algn="r">
              <a:buNone/>
            </a:pPr>
            <a:r>
              <a:rPr lang="ru-RU" dirty="0"/>
              <a:t>(ГК РФ, ст. 257, ч. 3)</a:t>
            </a:r>
          </a:p>
          <a:p>
            <a:pPr marL="0" indent="0">
              <a:buNone/>
            </a:pPr>
            <a:r>
              <a:rPr lang="ru-RU" dirty="0"/>
              <a:t>Каждый член фермерского хозяйства имеет право на часть доходов, полученных от деятельности фермерского хозяйства в денежной и (или) натуральной форме, плодов, продукции (личный доход каждого члена фермерского хозяйства). Размер и форма выплаты каждому члену фермерского хозяйства личного дохода определяются по соглашению между членами фермерского хозяйства.</a:t>
            </a:r>
          </a:p>
          <a:p>
            <a:pPr marL="0" indent="0" algn="r">
              <a:buNone/>
            </a:pPr>
            <a:r>
              <a:rPr lang="ru-RU" dirty="0"/>
              <a:t>(Закон № 74-ФЗ, ст. 15, ч. 2)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030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E0485-1A4B-41FA-BDAC-EF33796C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распределения доходов от ведения КФХ – предмет Соглашения о создании КФХ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75179C5-94C5-48D3-8628-C3C5BFFB6FF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800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D4932-840B-468E-B36C-3D46991CE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317" y="643468"/>
            <a:ext cx="10892040" cy="17621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dirty="0"/>
              <a:t>В </a:t>
            </a:r>
            <a:r>
              <a:rPr lang="en-US" sz="3000" dirty="0" err="1"/>
              <a:t>отличие</a:t>
            </a:r>
            <a:r>
              <a:rPr lang="en-US" sz="3000" dirty="0"/>
              <a:t> </a:t>
            </a:r>
            <a:r>
              <a:rPr lang="en-US" sz="3000" dirty="0" err="1"/>
              <a:t>от</a:t>
            </a:r>
            <a:r>
              <a:rPr lang="en-US" sz="3000" dirty="0"/>
              <a:t> </a:t>
            </a:r>
            <a:r>
              <a:rPr lang="en-US" sz="3000" dirty="0" err="1"/>
              <a:t>большинства</a:t>
            </a:r>
            <a:r>
              <a:rPr lang="en-US" sz="3000" dirty="0"/>
              <a:t> </a:t>
            </a:r>
            <a:r>
              <a:rPr lang="en-US" sz="3000" dirty="0" err="1"/>
              <a:t>стран</a:t>
            </a:r>
            <a:r>
              <a:rPr lang="en-US" sz="3000" dirty="0"/>
              <a:t> с </a:t>
            </a:r>
            <a:r>
              <a:rPr lang="en-US" sz="3000" dirty="0" err="1"/>
              <a:t>рыночной</a:t>
            </a:r>
            <a:r>
              <a:rPr lang="en-US" sz="3000" dirty="0"/>
              <a:t> </a:t>
            </a:r>
            <a:r>
              <a:rPr lang="en-US" sz="3000" dirty="0" err="1"/>
              <a:t>экономикой</a:t>
            </a:r>
            <a:r>
              <a:rPr lang="en-US" sz="3000" dirty="0"/>
              <a:t> в РФ «</a:t>
            </a:r>
            <a:r>
              <a:rPr lang="en-US" sz="3000" dirty="0" err="1"/>
              <a:t>фермер</a:t>
            </a:r>
            <a:r>
              <a:rPr lang="en-US" sz="3000" dirty="0"/>
              <a:t>» – </a:t>
            </a:r>
            <a:r>
              <a:rPr lang="en-US" sz="3000" dirty="0" err="1"/>
              <a:t>это</a:t>
            </a:r>
            <a:r>
              <a:rPr lang="en-US" sz="3000" dirty="0"/>
              <a:t> </a:t>
            </a:r>
            <a:r>
              <a:rPr lang="en-US" sz="3000" dirty="0" err="1"/>
              <a:t>не</a:t>
            </a:r>
            <a:r>
              <a:rPr lang="en-US" sz="3000" dirty="0"/>
              <a:t> </a:t>
            </a:r>
            <a:r>
              <a:rPr lang="en-US" sz="3000" dirty="0" err="1"/>
              <a:t>обобщающий</a:t>
            </a:r>
            <a:r>
              <a:rPr lang="en-US" sz="3000" dirty="0"/>
              <a:t> </a:t>
            </a:r>
            <a:r>
              <a:rPr lang="en-US" sz="3000" dirty="0" err="1"/>
              <a:t>синоним</a:t>
            </a:r>
            <a:r>
              <a:rPr lang="en-US" sz="3000" dirty="0"/>
              <a:t> </a:t>
            </a:r>
            <a:r>
              <a:rPr lang="en-US" sz="3000" dirty="0" err="1"/>
              <a:t>сельскохозяйственного</a:t>
            </a:r>
            <a:r>
              <a:rPr lang="en-US" sz="3000" dirty="0"/>
              <a:t> </a:t>
            </a:r>
            <a:r>
              <a:rPr lang="en-US" sz="3000" dirty="0" err="1"/>
              <a:t>товаропроизводителя</a:t>
            </a:r>
            <a:r>
              <a:rPr lang="en-US" sz="3000" dirty="0"/>
              <a:t>, а </a:t>
            </a:r>
            <a:r>
              <a:rPr lang="en-US" sz="3000" dirty="0" err="1"/>
              <a:t>частный</a:t>
            </a:r>
            <a:r>
              <a:rPr lang="en-US" sz="3000" dirty="0"/>
              <a:t> </a:t>
            </a:r>
            <a:r>
              <a:rPr lang="en-US" sz="3000" dirty="0" err="1"/>
              <a:t>случай</a:t>
            </a:r>
            <a:r>
              <a:rPr lang="en-US" sz="3000" dirty="0"/>
              <a:t> </a:t>
            </a:r>
            <a:r>
              <a:rPr lang="en-US" sz="3000" dirty="0" err="1"/>
              <a:t>такового</a:t>
            </a:r>
            <a:endParaRPr lang="en-US" sz="30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01F746F-64CD-4DD7-99F8-CE20A566AF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917568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Облачко с текстом: овальное 7">
            <a:extLst>
              <a:ext uri="{FF2B5EF4-FFF2-40B4-BE49-F238E27FC236}">
                <a16:creationId xmlns:a16="http://schemas.microsoft.com/office/drawing/2014/main" id="{50CEAEE4-98D9-4470-983B-23181C34C657}"/>
              </a:ext>
            </a:extLst>
          </p:cNvPr>
          <p:cNvSpPr/>
          <p:nvPr/>
        </p:nvSpPr>
        <p:spPr>
          <a:xfrm>
            <a:off x="9020346" y="2002413"/>
            <a:ext cx="2992772" cy="788108"/>
          </a:xfrm>
          <a:prstGeom prst="wedgeEllipseCallout">
            <a:avLst>
              <a:gd name="adj1" fmla="val -60318"/>
              <a:gd name="adj2" fmla="val 67855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D511E0-45D3-4D72-A3A9-89716711C1DD}"/>
              </a:ext>
            </a:extLst>
          </p:cNvPr>
          <p:cNvSpPr txBox="1"/>
          <p:nvPr/>
        </p:nvSpPr>
        <p:spPr>
          <a:xfrm>
            <a:off x="9225516" y="2144190"/>
            <a:ext cx="2582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Труд=собственность=семья</a:t>
            </a:r>
          </a:p>
        </p:txBody>
      </p:sp>
    </p:spTree>
    <p:extLst>
      <p:ext uri="{BB962C8B-B14F-4D97-AF65-F5344CB8AC3E}">
        <p14:creationId xmlns:p14="http://schemas.microsoft.com/office/powerpoint/2010/main" val="495418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7B6CF9-6929-40AC-AF79-2C78CDC07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ru-RU" sz="3100"/>
              <a:t>«Проблема доходов членов КФХ без статуса юрлица» пока не нашла решения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D47C06-8A07-4551-BC88-443AA935A2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1" r="29018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2AB3440-24FE-4B8F-956A-D6C9D8F84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Член КФХ (не Глава), как правило, не имеет официально дохода (кроме заработной платы)</a:t>
            </a:r>
          </a:p>
          <a:p>
            <a:pPr marL="0" indent="0">
              <a:buNone/>
            </a:pPr>
            <a:r>
              <a:rPr lang="ru-RU" sz="2000" b="1" dirty="0"/>
              <a:t>В КФХ – юридическом лице имеется решение, не апробированное на практике</a:t>
            </a:r>
          </a:p>
        </p:txBody>
      </p:sp>
    </p:spTree>
    <p:extLst>
      <p:ext uri="{BB962C8B-B14F-4D97-AF65-F5344CB8AC3E}">
        <p14:creationId xmlns:p14="http://schemas.microsoft.com/office/powerpoint/2010/main" val="3752022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03B34-01EA-4490-B71E-1734857A9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Ответственность членов КФХ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D30D00-3861-486C-94EC-3892A0F55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Аналогично «КФХ с одним участником» – хозяйство отвечает по обязательствам своим имуществом,</a:t>
            </a:r>
          </a:p>
          <a:p>
            <a:r>
              <a:rPr lang="ru-RU" dirty="0"/>
              <a:t>«Гражданин, вышедший из фермерского хозяйства, в течение двух лет после выхода из него несет субсидиарную ответственность в пределах стоимости своей доли в имуществе фермерского хозяйства по обязательствам, возникшим в результате деятельности фермерского хозяйства до момента выхода его из фермерского хозяйства» (Закон № 74-ФЗ, ст. 9, ч. 3).</a:t>
            </a:r>
          </a:p>
        </p:txBody>
      </p:sp>
    </p:spTree>
    <p:extLst>
      <p:ext uri="{BB962C8B-B14F-4D97-AF65-F5344CB8AC3E}">
        <p14:creationId xmlns:p14="http://schemas.microsoft.com/office/powerpoint/2010/main" val="3117739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77F423-F999-4721-AD1E-44ACD4205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Членство в КФХ</a:t>
            </a:r>
          </a:p>
        </p:txBody>
      </p:sp>
      <p:pic>
        <p:nvPicPr>
          <p:cNvPr id="6" name="Объект 5" descr="Изображение выглядит как человек, внутренний, сидит, стол&#10;&#10;Автоматически созданное описание">
            <a:extLst>
              <a:ext uri="{FF2B5EF4-FFF2-40B4-BE49-F238E27FC236}">
                <a16:creationId xmlns:a16="http://schemas.microsoft.com/office/drawing/2014/main" id="{88B4A2E0-BE02-42EF-B682-1F3EE4A0EA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3026069"/>
            <a:ext cx="4309533" cy="2962803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7E4A0A3-F595-4FCB-A61E-67AE9E96B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6156" y="2055813"/>
            <a:ext cx="5827644" cy="41211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Состав членов, фиксируется Соглашением,</a:t>
            </a:r>
          </a:p>
          <a:p>
            <a:r>
              <a:rPr lang="en-US" sz="2400"/>
              <a:t>Вывод: выход из КФХ, приём в КФХ влекут за собой изменение Соглашения,</a:t>
            </a:r>
          </a:p>
          <a:p>
            <a:r>
              <a:rPr lang="en-US" sz="2400"/>
              <a:t>Соглашение фиксирует права и обязанности членов,</a:t>
            </a:r>
          </a:p>
          <a:p>
            <a:r>
              <a:rPr lang="en-US" sz="2400"/>
              <a:t>Приём в члены КФХ «по взаимному согласию» членов КФХ.</a:t>
            </a:r>
          </a:p>
        </p:txBody>
      </p:sp>
    </p:spTree>
    <p:extLst>
      <p:ext uri="{BB962C8B-B14F-4D97-AF65-F5344CB8AC3E}">
        <p14:creationId xmlns:p14="http://schemas.microsoft.com/office/powerpoint/2010/main" val="3906431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479C1-F8B6-415D-804F-434373A8B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19" y="224448"/>
            <a:ext cx="3816095" cy="6618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Глава</a:t>
            </a:r>
            <a:r>
              <a:rPr lang="en-US" dirty="0"/>
              <a:t> КФХ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48DEFE-4F16-465C-B919-647CD18CBF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451" y="886265"/>
            <a:ext cx="3816096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 dirty="0" err="1"/>
              <a:t>Глава</a:t>
            </a:r>
            <a:r>
              <a:rPr lang="en-US" sz="1900" dirty="0"/>
              <a:t> КФХ – </a:t>
            </a:r>
            <a:r>
              <a:rPr lang="en-US" sz="1900" dirty="0" err="1"/>
              <a:t>один</a:t>
            </a:r>
            <a:r>
              <a:rPr lang="en-US" sz="1900" dirty="0"/>
              <a:t> </a:t>
            </a:r>
            <a:r>
              <a:rPr lang="en-US" sz="1900" dirty="0" err="1"/>
              <a:t>из</a:t>
            </a:r>
            <a:r>
              <a:rPr lang="en-US" sz="1900" dirty="0"/>
              <a:t> </a:t>
            </a:r>
            <a:r>
              <a:rPr lang="en-US" sz="1900" dirty="0" err="1"/>
              <a:t>членов</a:t>
            </a:r>
            <a:r>
              <a:rPr lang="en-US" sz="1900" dirty="0"/>
              <a:t>, </a:t>
            </a:r>
            <a:r>
              <a:rPr lang="en-US" sz="1900" dirty="0" err="1"/>
              <a:t>признаваемый</a:t>
            </a:r>
            <a:r>
              <a:rPr lang="en-US" sz="1900" dirty="0"/>
              <a:t> </a:t>
            </a:r>
            <a:r>
              <a:rPr lang="en-US" sz="1900" dirty="0" err="1"/>
              <a:t>таковым</a:t>
            </a:r>
            <a:r>
              <a:rPr lang="en-US" sz="1900" dirty="0"/>
              <a:t> «</a:t>
            </a:r>
            <a:r>
              <a:rPr lang="en-US" sz="1900" dirty="0" err="1"/>
              <a:t>по</a:t>
            </a:r>
            <a:r>
              <a:rPr lang="en-US" sz="1900" dirty="0"/>
              <a:t> </a:t>
            </a:r>
            <a:r>
              <a:rPr lang="en-US" sz="1900" dirty="0" err="1"/>
              <a:t>взаимному</a:t>
            </a:r>
            <a:r>
              <a:rPr lang="en-US" sz="1900" dirty="0"/>
              <a:t> </a:t>
            </a:r>
            <a:r>
              <a:rPr lang="en-US" sz="1900" dirty="0" err="1"/>
              <a:t>согласию</a:t>
            </a:r>
            <a:r>
              <a:rPr lang="en-US" sz="1900" dirty="0"/>
              <a:t>»,</a:t>
            </a:r>
          </a:p>
          <a:p>
            <a:r>
              <a:rPr lang="en-US" sz="1900" dirty="0" err="1"/>
              <a:t>Права</a:t>
            </a:r>
            <a:r>
              <a:rPr lang="en-US" sz="1900" dirty="0"/>
              <a:t> и </a:t>
            </a:r>
            <a:r>
              <a:rPr lang="en-US" sz="1900" dirty="0" err="1"/>
              <a:t>обязанности</a:t>
            </a:r>
            <a:r>
              <a:rPr lang="en-US" sz="1900" dirty="0"/>
              <a:t> </a:t>
            </a:r>
            <a:r>
              <a:rPr lang="en-US" sz="1900" dirty="0" err="1"/>
              <a:t>установлены</a:t>
            </a:r>
            <a:r>
              <a:rPr lang="en-US" sz="1900" dirty="0"/>
              <a:t> </a:t>
            </a:r>
            <a:r>
              <a:rPr lang="en-US" sz="1900" dirty="0" err="1"/>
              <a:t>Законом</a:t>
            </a:r>
            <a:r>
              <a:rPr lang="en-US" sz="1900" dirty="0"/>
              <a:t> (</a:t>
            </a:r>
            <a:r>
              <a:rPr lang="en-US" sz="1900" dirty="0" err="1"/>
              <a:t>ст</a:t>
            </a:r>
            <a:r>
              <a:rPr lang="en-US" sz="1900" dirty="0"/>
              <a:t>. 17),</a:t>
            </a:r>
          </a:p>
          <a:p>
            <a:r>
              <a:rPr lang="en-US" sz="1900" dirty="0" err="1"/>
              <a:t>Смена</a:t>
            </a:r>
            <a:r>
              <a:rPr lang="en-US" sz="1900" dirty="0"/>
              <a:t> </a:t>
            </a:r>
            <a:r>
              <a:rPr lang="en-US" sz="1900" dirty="0" err="1"/>
              <a:t>главы</a:t>
            </a:r>
            <a:r>
              <a:rPr lang="en-US" sz="1900" dirty="0"/>
              <a:t> КФХ </a:t>
            </a:r>
            <a:r>
              <a:rPr lang="en-US" sz="1900" dirty="0" err="1"/>
              <a:t>не</a:t>
            </a:r>
            <a:r>
              <a:rPr lang="en-US" sz="1900" dirty="0"/>
              <a:t> </a:t>
            </a:r>
            <a:r>
              <a:rPr lang="en-US" sz="1900" dirty="0" err="1"/>
              <a:t>влечёт</a:t>
            </a:r>
            <a:r>
              <a:rPr lang="en-US" sz="1900" dirty="0"/>
              <a:t> </a:t>
            </a:r>
            <a:r>
              <a:rPr lang="en-US" sz="1900" dirty="0" err="1"/>
              <a:t>за</a:t>
            </a:r>
            <a:r>
              <a:rPr lang="en-US" sz="1900" dirty="0"/>
              <a:t> </a:t>
            </a:r>
            <a:r>
              <a:rPr lang="en-US" sz="1900" dirty="0" err="1"/>
              <a:t>собой</a:t>
            </a:r>
            <a:r>
              <a:rPr lang="en-US" sz="1900" dirty="0"/>
              <a:t>:</a:t>
            </a:r>
          </a:p>
          <a:p>
            <a:pPr marL="0" indent="0">
              <a:buNone/>
            </a:pPr>
            <a:r>
              <a:rPr lang="en-US" sz="1900" dirty="0"/>
              <a:t>1) </a:t>
            </a:r>
            <a:r>
              <a:rPr lang="en-US" sz="1900" dirty="0" err="1"/>
              <a:t>прекращения</a:t>
            </a:r>
            <a:r>
              <a:rPr lang="en-US" sz="1900" dirty="0"/>
              <a:t> КФХ,</a:t>
            </a:r>
          </a:p>
          <a:p>
            <a:pPr marL="0" indent="0">
              <a:buNone/>
            </a:pPr>
            <a:r>
              <a:rPr lang="en-US" sz="1900" dirty="0"/>
              <a:t>2) </a:t>
            </a:r>
            <a:r>
              <a:rPr lang="en-US" sz="1900" dirty="0" err="1"/>
              <a:t>прекращения</a:t>
            </a:r>
            <a:r>
              <a:rPr lang="en-US" sz="1900" dirty="0"/>
              <a:t> </a:t>
            </a:r>
            <a:r>
              <a:rPr lang="en-US" sz="1900" dirty="0" err="1"/>
              <a:t>членства</a:t>
            </a:r>
            <a:r>
              <a:rPr lang="en-US" sz="1900" dirty="0"/>
              <a:t> в КФХ </a:t>
            </a:r>
            <a:r>
              <a:rPr lang="en-US" sz="1900" dirty="0" err="1"/>
              <a:t>его</a:t>
            </a:r>
            <a:r>
              <a:rPr lang="en-US" sz="1900" dirty="0"/>
              <a:t> </a:t>
            </a:r>
            <a:r>
              <a:rPr lang="en-US" sz="1900" dirty="0" err="1"/>
              <a:t>бывшего</a:t>
            </a:r>
            <a:r>
              <a:rPr lang="en-US" sz="1900" dirty="0"/>
              <a:t> </a:t>
            </a:r>
            <a:r>
              <a:rPr lang="en-US" sz="1900" dirty="0" err="1"/>
              <a:t>главы</a:t>
            </a:r>
            <a:endParaRPr lang="en-US" sz="1900" dirty="0"/>
          </a:p>
        </p:txBody>
      </p:sp>
      <p:pic>
        <p:nvPicPr>
          <p:cNvPr id="6" name="Объект 5" descr="Изображение выглядит как человек, внешний, мужчина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D99F4A7F-5411-4F9E-A53C-FE2C9B6C2F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" r="35475" b="-1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AF2D64-5513-40FB-9152-724B80A687EC}"/>
              </a:ext>
            </a:extLst>
          </p:cNvPr>
          <p:cNvSpPr txBox="1"/>
          <p:nvPr/>
        </p:nvSpPr>
        <p:spPr>
          <a:xfrm>
            <a:off x="177019" y="4762477"/>
            <a:ext cx="49858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0070C0"/>
                </a:solidFill>
              </a:rPr>
              <a:t>С точки зрения ст. 23 ГК РФ – </a:t>
            </a:r>
            <a:r>
              <a:rPr lang="ru-RU" sz="2200" i="1" u="sng" dirty="0">
                <a:solidFill>
                  <a:srgbClr val="0070C0"/>
                </a:solidFill>
              </a:rPr>
              <a:t>может</a:t>
            </a:r>
            <a:r>
              <a:rPr lang="ru-RU" sz="2200" dirty="0">
                <a:solidFill>
                  <a:srgbClr val="0070C0"/>
                </a:solidFill>
              </a:rPr>
              <a:t> быть индивидуальным предпринимателем,</a:t>
            </a:r>
          </a:p>
          <a:p>
            <a:r>
              <a:rPr lang="ru-RU" sz="2200" dirty="0">
                <a:solidFill>
                  <a:srgbClr val="0070C0"/>
                </a:solidFill>
              </a:rPr>
              <a:t>С точки зрения ФНС – </a:t>
            </a:r>
            <a:r>
              <a:rPr lang="ru-RU" sz="2200" i="1" u="sng" dirty="0">
                <a:solidFill>
                  <a:srgbClr val="0070C0"/>
                </a:solidFill>
              </a:rPr>
              <a:t>обязан</a:t>
            </a:r>
            <a:r>
              <a:rPr lang="ru-RU" sz="2200" dirty="0">
                <a:solidFill>
                  <a:srgbClr val="0070C0"/>
                </a:solidFill>
              </a:rPr>
              <a:t> быть индивидуальным предпринимателем</a:t>
            </a:r>
          </a:p>
        </p:txBody>
      </p:sp>
    </p:spTree>
    <p:extLst>
      <p:ext uri="{BB962C8B-B14F-4D97-AF65-F5344CB8AC3E}">
        <p14:creationId xmlns:p14="http://schemas.microsoft.com/office/powerpoint/2010/main" val="3894366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D3CBC-A14E-470D-A1B8-4E68BCCF8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Вопросы, связанные со сменой главы КФХ:</a:t>
            </a:r>
          </a:p>
        </p:txBody>
      </p:sp>
      <p:pic>
        <p:nvPicPr>
          <p:cNvPr id="6" name="Объект 5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16408F2-2E1B-42B7-A8CB-AC7A42868C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" r="3163" b="-1"/>
          <a:stretch/>
        </p:blipFill>
        <p:spPr>
          <a:xfrm>
            <a:off x="1129323" y="2013626"/>
            <a:ext cx="4488714" cy="3576825"/>
          </a:xfrm>
          <a:custGeom>
            <a:avLst/>
            <a:gdLst/>
            <a:ahLst/>
            <a:cxnLst/>
            <a:rect l="l" t="t" r="r" b="b"/>
            <a:pathLst>
              <a:path w="4488714" h="3576825">
                <a:moveTo>
                  <a:pt x="713492" y="15"/>
                </a:moveTo>
                <a:cubicBezTo>
                  <a:pt x="723739" y="278"/>
                  <a:pt x="734339" y="3967"/>
                  <a:pt x="743942" y="5139"/>
                </a:cubicBezTo>
                <a:cubicBezTo>
                  <a:pt x="955929" y="31374"/>
                  <a:pt x="1167914" y="59717"/>
                  <a:pt x="1380134" y="84780"/>
                </a:cubicBezTo>
                <a:cubicBezTo>
                  <a:pt x="1578535" y="108204"/>
                  <a:pt x="1778340" y="113591"/>
                  <a:pt x="1977677" y="125771"/>
                </a:cubicBezTo>
                <a:cubicBezTo>
                  <a:pt x="2218942" y="140529"/>
                  <a:pt x="2459740" y="161377"/>
                  <a:pt x="2699600" y="194169"/>
                </a:cubicBezTo>
                <a:cubicBezTo>
                  <a:pt x="2866144" y="217126"/>
                  <a:pt x="3034328" y="233053"/>
                  <a:pt x="3203214" y="214783"/>
                </a:cubicBezTo>
                <a:cubicBezTo>
                  <a:pt x="3211646" y="213845"/>
                  <a:pt x="3221250" y="210801"/>
                  <a:pt x="3228277" y="213845"/>
                </a:cubicBezTo>
                <a:cubicBezTo>
                  <a:pt x="3310262" y="248045"/>
                  <a:pt x="3399740" y="223449"/>
                  <a:pt x="3484768" y="244999"/>
                </a:cubicBezTo>
                <a:cubicBezTo>
                  <a:pt x="3462984" y="328154"/>
                  <a:pt x="3369523" y="321361"/>
                  <a:pt x="3316820" y="378984"/>
                </a:cubicBezTo>
                <a:cubicBezTo>
                  <a:pt x="3402785" y="401939"/>
                  <a:pt x="3480084" y="425129"/>
                  <a:pt x="3558554" y="442462"/>
                </a:cubicBezTo>
                <a:cubicBezTo>
                  <a:pt x="3641709" y="460733"/>
                  <a:pt x="3712214" y="510158"/>
                  <a:pt x="3793494" y="532176"/>
                </a:cubicBezTo>
                <a:cubicBezTo>
                  <a:pt x="3810829" y="536861"/>
                  <a:pt x="3831676" y="553257"/>
                  <a:pt x="3837766" y="569186"/>
                </a:cubicBezTo>
                <a:cubicBezTo>
                  <a:pt x="3857442" y="620719"/>
                  <a:pt x="4250260" y="765244"/>
                  <a:pt x="4203881" y="811154"/>
                </a:cubicBezTo>
                <a:cubicBezTo>
                  <a:pt x="4184673" y="830128"/>
                  <a:pt x="4159844" y="843714"/>
                  <a:pt x="4133843" y="862453"/>
                </a:cubicBezTo>
                <a:cubicBezTo>
                  <a:pt x="4172962" y="897823"/>
                  <a:pt x="4216998" y="913283"/>
                  <a:pt x="4263846" y="923823"/>
                </a:cubicBezTo>
                <a:cubicBezTo>
                  <a:pt x="4277901" y="927103"/>
                  <a:pt x="4291721" y="933661"/>
                  <a:pt x="4293126" y="949590"/>
                </a:cubicBezTo>
                <a:cubicBezTo>
                  <a:pt x="4294531" y="966220"/>
                  <a:pt x="4280242" y="972778"/>
                  <a:pt x="4268297" y="980509"/>
                </a:cubicBezTo>
                <a:cubicBezTo>
                  <a:pt x="4251666" y="991283"/>
                  <a:pt x="4235503" y="1000654"/>
                  <a:pt x="4214422" y="1002059"/>
                </a:cubicBezTo>
                <a:cubicBezTo>
                  <a:pt x="4179754" y="1004167"/>
                  <a:pt x="4163124" y="1034149"/>
                  <a:pt x="4142980" y="1056636"/>
                </a:cubicBezTo>
                <a:cubicBezTo>
                  <a:pt x="4131736" y="1069286"/>
                  <a:pt x="4126114" y="1094817"/>
                  <a:pt x="4145790" y="1099268"/>
                </a:cubicBezTo>
                <a:cubicBezTo>
                  <a:pt x="4193106" y="1110043"/>
                  <a:pt x="4189358" y="1141197"/>
                  <a:pt x="4188188" y="1176567"/>
                </a:cubicBezTo>
                <a:cubicBezTo>
                  <a:pt x="4186548" y="1220370"/>
                  <a:pt x="4158673" y="1240514"/>
                  <a:pt x="4124474" y="1257380"/>
                </a:cubicBezTo>
                <a:cubicBezTo>
                  <a:pt x="4112762" y="1263235"/>
                  <a:pt x="4096132" y="1263000"/>
                  <a:pt x="4091680" y="1281271"/>
                </a:cubicBezTo>
                <a:cubicBezTo>
                  <a:pt x="4110888" y="1298606"/>
                  <a:pt x="4134312" y="1284551"/>
                  <a:pt x="4154926" y="1289469"/>
                </a:cubicBezTo>
                <a:cubicBezTo>
                  <a:pt x="4172025" y="1293452"/>
                  <a:pt x="4200368" y="1291344"/>
                  <a:pt x="4176944" y="1323200"/>
                </a:cubicBezTo>
                <a:cubicBezTo>
                  <a:pt x="4170150" y="1332335"/>
                  <a:pt x="4178114" y="1339363"/>
                  <a:pt x="4186782" y="1340066"/>
                </a:cubicBezTo>
                <a:cubicBezTo>
                  <a:pt x="4256117" y="1347327"/>
                  <a:pt x="4224260" y="1411743"/>
                  <a:pt x="4246513" y="1445708"/>
                </a:cubicBezTo>
                <a:cubicBezTo>
                  <a:pt x="4252602" y="1455076"/>
                  <a:pt x="4246044" y="1471239"/>
                  <a:pt x="4236440" y="1475221"/>
                </a:cubicBezTo>
                <a:cubicBezTo>
                  <a:pt x="4175069" y="1501456"/>
                  <a:pt x="4166637" y="1563998"/>
                  <a:pt x="4136888" y="1617873"/>
                </a:cubicBezTo>
                <a:cubicBezTo>
                  <a:pt x="4169214" y="1639188"/>
                  <a:pt x="4207863" y="1643873"/>
                  <a:pt x="4242764" y="1657693"/>
                </a:cubicBezTo>
                <a:cubicBezTo>
                  <a:pt x="4279072" y="1672216"/>
                  <a:pt x="4279072" y="1682991"/>
                  <a:pt x="4249089" y="1725153"/>
                </a:cubicBezTo>
                <a:cubicBezTo>
                  <a:pt x="4327090" y="1734290"/>
                  <a:pt x="4327090" y="1734290"/>
                  <a:pt x="4302964" y="1800579"/>
                </a:cubicBezTo>
                <a:cubicBezTo>
                  <a:pt x="4368318" y="1806669"/>
                  <a:pt x="4411417" y="1838057"/>
                  <a:pt x="4421488" y="1906689"/>
                </a:cubicBezTo>
                <a:cubicBezTo>
                  <a:pt x="4426408" y="1939951"/>
                  <a:pt x="4455922" y="1955644"/>
                  <a:pt x="4488714" y="1977897"/>
                </a:cubicBezTo>
                <a:cubicBezTo>
                  <a:pt x="4447958" y="1999448"/>
                  <a:pt x="4420318" y="2044421"/>
                  <a:pt x="4372767" y="1996870"/>
                </a:cubicBezTo>
                <a:cubicBezTo>
                  <a:pt x="4355434" y="1979537"/>
                  <a:pt x="4357072" y="2001555"/>
                  <a:pt x="4354731" y="2007880"/>
                </a:cubicBezTo>
                <a:cubicBezTo>
                  <a:pt x="4349110" y="2023339"/>
                  <a:pt x="4360820" y="2033646"/>
                  <a:pt x="4368551" y="2045357"/>
                </a:cubicBezTo>
                <a:cubicBezTo>
                  <a:pt x="4376046" y="2057070"/>
                  <a:pt x="4384948" y="2069484"/>
                  <a:pt x="4387056" y="2082603"/>
                </a:cubicBezTo>
                <a:cubicBezTo>
                  <a:pt x="4388460" y="2091738"/>
                  <a:pt x="4381668" y="2105088"/>
                  <a:pt x="4374173" y="2111882"/>
                </a:cubicBezTo>
                <a:cubicBezTo>
                  <a:pt x="4334820" y="2147720"/>
                  <a:pt x="4358244" y="2228299"/>
                  <a:pt x="4283756" y="2238606"/>
                </a:cubicBezTo>
                <a:cubicBezTo>
                  <a:pt x="4250260" y="2243289"/>
                  <a:pt x="4234098" y="2272804"/>
                  <a:pt x="4209503" y="2288966"/>
                </a:cubicBezTo>
                <a:cubicBezTo>
                  <a:pt x="4124006" y="2345418"/>
                  <a:pt x="4066851" y="2418032"/>
                  <a:pt x="4040383" y="2517817"/>
                </a:cubicBezTo>
                <a:cubicBezTo>
                  <a:pt x="4033122" y="2545457"/>
                  <a:pt x="4005246" y="2567711"/>
                  <a:pt x="3987210" y="2592071"/>
                </a:cubicBezTo>
                <a:cubicBezTo>
                  <a:pt x="3995878" y="2609873"/>
                  <a:pt x="4043193" y="2571458"/>
                  <a:pt x="4026563" y="2618305"/>
                </a:cubicBezTo>
                <a:cubicBezTo>
                  <a:pt x="4013914" y="2653442"/>
                  <a:pt x="3981588" y="2675226"/>
                  <a:pt x="3951137" y="2696074"/>
                </a:cubicBezTo>
                <a:cubicBezTo>
                  <a:pt x="3916470" y="2719731"/>
                  <a:pt x="3878055" y="2738704"/>
                  <a:pt x="3862360" y="2782506"/>
                </a:cubicBezTo>
                <a:cubicBezTo>
                  <a:pt x="3859081" y="2791877"/>
                  <a:pt x="3848540" y="2801714"/>
                  <a:pt x="3839172" y="2805463"/>
                </a:cubicBezTo>
                <a:cubicBezTo>
                  <a:pt x="3350549" y="3576343"/>
                  <a:pt x="2147734" y="3581495"/>
                  <a:pt x="2009066" y="3576107"/>
                </a:cubicBezTo>
                <a:cubicBezTo>
                  <a:pt x="1841116" y="3569315"/>
                  <a:pt x="1682302" y="3521764"/>
                  <a:pt x="1526534" y="3462502"/>
                </a:cubicBezTo>
                <a:cubicBezTo>
                  <a:pt x="1460712" y="3437439"/>
                  <a:pt x="1399577" y="3401835"/>
                  <a:pt x="1335628" y="3374195"/>
                </a:cubicBezTo>
                <a:cubicBezTo>
                  <a:pt x="1247321" y="3336013"/>
                  <a:pt x="1179158" y="3263165"/>
                  <a:pt x="1091084" y="3232479"/>
                </a:cubicBezTo>
                <a:cubicBezTo>
                  <a:pt x="1000434" y="3200857"/>
                  <a:pt x="922901" y="3143000"/>
                  <a:pt x="829673" y="3118405"/>
                </a:cubicBezTo>
                <a:cubicBezTo>
                  <a:pt x="780484" y="3105288"/>
                  <a:pt x="732933" y="3081631"/>
                  <a:pt x="740662" y="3013935"/>
                </a:cubicBezTo>
                <a:cubicBezTo>
                  <a:pt x="742771" y="2994727"/>
                  <a:pt x="729888" y="2979034"/>
                  <a:pt x="709509" y="2984656"/>
                </a:cubicBezTo>
                <a:cubicBezTo>
                  <a:pt x="670626" y="2995196"/>
                  <a:pt x="653058" y="2967321"/>
                  <a:pt x="631507" y="2946474"/>
                </a:cubicBezTo>
                <a:cubicBezTo>
                  <a:pt x="593093" y="2909465"/>
                  <a:pt x="556552" y="2870113"/>
                  <a:pt x="495415" y="2864022"/>
                </a:cubicBezTo>
                <a:cubicBezTo>
                  <a:pt x="507126" y="2834976"/>
                  <a:pt x="527037" y="2839193"/>
                  <a:pt x="545308" y="2845283"/>
                </a:cubicBezTo>
                <a:cubicBezTo>
                  <a:pt x="593327" y="2861212"/>
                  <a:pt x="640877" y="2879248"/>
                  <a:pt x="688896" y="2895176"/>
                </a:cubicBezTo>
                <a:cubicBezTo>
                  <a:pt x="720284" y="2905483"/>
                  <a:pt x="751438" y="2920006"/>
                  <a:pt x="793367" y="2908527"/>
                </a:cubicBezTo>
                <a:cubicBezTo>
                  <a:pt x="757294" y="2849968"/>
                  <a:pt x="695923" y="2839427"/>
                  <a:pt x="646265" y="2821391"/>
                </a:cubicBezTo>
                <a:cubicBezTo>
                  <a:pt x="584192" y="2798670"/>
                  <a:pt x="547651" y="2755803"/>
                  <a:pt x="503847" y="2708019"/>
                </a:cubicBezTo>
                <a:cubicBezTo>
                  <a:pt x="549524" y="2696541"/>
                  <a:pt x="577867" y="2731678"/>
                  <a:pt x="613705" y="2729803"/>
                </a:cubicBezTo>
                <a:cubicBezTo>
                  <a:pt x="615580" y="2723714"/>
                  <a:pt x="618859" y="2714813"/>
                  <a:pt x="618390" y="2714577"/>
                </a:cubicBezTo>
                <a:cubicBezTo>
                  <a:pt x="559831" y="2688343"/>
                  <a:pt x="532425" y="2639153"/>
                  <a:pt x="523289" y="2579656"/>
                </a:cubicBezTo>
                <a:cubicBezTo>
                  <a:pt x="518605" y="2548972"/>
                  <a:pt x="497289" y="2539368"/>
                  <a:pt x="476207" y="2525313"/>
                </a:cubicBezTo>
                <a:cubicBezTo>
                  <a:pt x="402656" y="2475421"/>
                  <a:pt x="324889" y="2430213"/>
                  <a:pt x="264455" y="2361581"/>
                </a:cubicBezTo>
                <a:cubicBezTo>
                  <a:pt x="334259" y="2370716"/>
                  <a:pt x="390242" y="2415455"/>
                  <a:pt x="465433" y="2434663"/>
                </a:cubicBezTo>
                <a:cubicBezTo>
                  <a:pt x="405702" y="2359238"/>
                  <a:pt x="328402" y="2321058"/>
                  <a:pt x="257897" y="2275380"/>
                </a:cubicBezTo>
                <a:cubicBezTo>
                  <a:pt x="225806" y="2254533"/>
                  <a:pt x="196059" y="2227830"/>
                  <a:pt x="157174" y="2216586"/>
                </a:cubicBezTo>
                <a:cubicBezTo>
                  <a:pt x="143354" y="2212604"/>
                  <a:pt x="120633" y="2204172"/>
                  <a:pt x="131643" y="2181919"/>
                </a:cubicBezTo>
                <a:cubicBezTo>
                  <a:pt x="141011" y="2163415"/>
                  <a:pt x="159516" y="2169035"/>
                  <a:pt x="176382" y="2174423"/>
                </a:cubicBezTo>
                <a:cubicBezTo>
                  <a:pt x="216905" y="2187776"/>
                  <a:pt x="258834" y="2188009"/>
                  <a:pt x="313646" y="2187776"/>
                </a:cubicBezTo>
                <a:cubicBezTo>
                  <a:pt x="267735" y="2126639"/>
                  <a:pt x="183643" y="2144910"/>
                  <a:pt x="144292" y="2080728"/>
                </a:cubicBezTo>
                <a:cubicBezTo>
                  <a:pt x="193481" y="2069484"/>
                  <a:pt x="231428" y="2092674"/>
                  <a:pt x="271249" y="2097124"/>
                </a:cubicBezTo>
                <a:cubicBezTo>
                  <a:pt x="307321" y="2101106"/>
                  <a:pt x="316222" y="2090332"/>
                  <a:pt x="307790" y="2054961"/>
                </a:cubicBezTo>
                <a:cubicBezTo>
                  <a:pt x="294673" y="1999915"/>
                  <a:pt x="314349" y="1971806"/>
                  <a:pt x="366818" y="1986798"/>
                </a:cubicBezTo>
                <a:cubicBezTo>
                  <a:pt x="415539" y="2000852"/>
                  <a:pt x="420692" y="1980240"/>
                  <a:pt x="407575" y="1948852"/>
                </a:cubicBezTo>
                <a:cubicBezTo>
                  <a:pt x="388836" y="1903176"/>
                  <a:pt x="410151" y="1867805"/>
                  <a:pt x="424674" y="1829390"/>
                </a:cubicBezTo>
                <a:cubicBezTo>
                  <a:pt x="446928" y="1770831"/>
                  <a:pt x="437558" y="1742253"/>
                  <a:pt x="389539" y="1698685"/>
                </a:cubicBezTo>
                <a:cubicBezTo>
                  <a:pt x="362602" y="1674323"/>
                  <a:pt x="333557" y="1653711"/>
                  <a:pt x="294438" y="1632630"/>
                </a:cubicBezTo>
                <a:cubicBezTo>
                  <a:pt x="384620" y="1621152"/>
                  <a:pt x="289988" y="1582503"/>
                  <a:pt x="321844" y="1558376"/>
                </a:cubicBezTo>
                <a:cubicBezTo>
                  <a:pt x="385557" y="1548538"/>
                  <a:pt x="437558" y="1625368"/>
                  <a:pt x="524227" y="1603350"/>
                </a:cubicBezTo>
                <a:cubicBezTo>
                  <a:pt x="417179" y="1536825"/>
                  <a:pt x="298889" y="1515041"/>
                  <a:pt x="221356" y="1426500"/>
                </a:cubicBezTo>
                <a:cubicBezTo>
                  <a:pt x="239158" y="1406355"/>
                  <a:pt x="256960" y="1425094"/>
                  <a:pt x="272186" y="1417599"/>
                </a:cubicBezTo>
                <a:cubicBezTo>
                  <a:pt x="271717" y="1412914"/>
                  <a:pt x="272889" y="1405886"/>
                  <a:pt x="270077" y="1403779"/>
                </a:cubicBezTo>
                <a:cubicBezTo>
                  <a:pt x="212221" y="1355525"/>
                  <a:pt x="211283" y="1354355"/>
                  <a:pt x="273356" y="1318749"/>
                </a:cubicBezTo>
                <a:cubicBezTo>
                  <a:pt x="295141" y="1306335"/>
                  <a:pt x="293267" y="1295325"/>
                  <a:pt x="281790" y="1279632"/>
                </a:cubicBezTo>
                <a:cubicBezTo>
                  <a:pt x="273590" y="1268622"/>
                  <a:pt x="263753" y="1258784"/>
                  <a:pt x="268438" y="1234657"/>
                </a:cubicBezTo>
                <a:cubicBezTo>
                  <a:pt x="302402" y="1265578"/>
                  <a:pt x="466603" y="1255505"/>
                  <a:pt x="495649" y="1252226"/>
                </a:cubicBezTo>
                <a:cubicBezTo>
                  <a:pt x="528208" y="1248713"/>
                  <a:pt x="560299" y="1233721"/>
                  <a:pt x="594497" y="1241919"/>
                </a:cubicBezTo>
                <a:cubicBezTo>
                  <a:pt x="621903" y="1248479"/>
                  <a:pt x="748860" y="1311957"/>
                  <a:pt x="766898" y="1239109"/>
                </a:cubicBezTo>
                <a:cubicBezTo>
                  <a:pt x="767835" y="1235595"/>
                  <a:pt x="819132" y="1243794"/>
                  <a:pt x="846773" y="1247776"/>
                </a:cubicBezTo>
                <a:cubicBezTo>
                  <a:pt x="871134" y="1251055"/>
                  <a:pt x="898540" y="1265578"/>
                  <a:pt x="914936" y="1236532"/>
                </a:cubicBezTo>
                <a:cubicBezTo>
                  <a:pt x="924540" y="1219433"/>
                  <a:pt x="884954" y="1186405"/>
                  <a:pt x="849584" y="1183594"/>
                </a:cubicBezTo>
                <a:cubicBezTo>
                  <a:pt x="818898" y="1181017"/>
                  <a:pt x="786807" y="1177269"/>
                  <a:pt x="757528" y="1184296"/>
                </a:cubicBezTo>
                <a:cubicBezTo>
                  <a:pt x="721456" y="1192730"/>
                  <a:pt x="702014" y="1179144"/>
                  <a:pt x="691941" y="1149864"/>
                </a:cubicBezTo>
                <a:cubicBezTo>
                  <a:pt x="680698" y="1117539"/>
                  <a:pt x="659147" y="1102547"/>
                  <a:pt x="629400" y="1087555"/>
                </a:cubicBezTo>
                <a:cubicBezTo>
                  <a:pt x="557253" y="1051250"/>
                  <a:pt x="487920" y="1009321"/>
                  <a:pt x="408747" y="988239"/>
                </a:cubicBezTo>
                <a:cubicBezTo>
                  <a:pt x="393052" y="984022"/>
                  <a:pt x="375719" y="978400"/>
                  <a:pt x="368458" y="950527"/>
                </a:cubicBezTo>
                <a:cubicBezTo>
                  <a:pt x="582786" y="992220"/>
                  <a:pt x="778141" y="1100908"/>
                  <a:pt x="999262" y="1094583"/>
                </a:cubicBezTo>
                <a:cubicBezTo>
                  <a:pt x="938829" y="1060149"/>
                  <a:pt x="868792" y="1058276"/>
                  <a:pt x="804376" y="1034149"/>
                </a:cubicBezTo>
                <a:cubicBezTo>
                  <a:pt x="850053" y="1016113"/>
                  <a:pt x="892918" y="1034852"/>
                  <a:pt x="936252" y="1045159"/>
                </a:cubicBezTo>
                <a:cubicBezTo>
                  <a:pt x="972559" y="1053591"/>
                  <a:pt x="1005353" y="1054997"/>
                  <a:pt x="1009335" y="1004636"/>
                </a:cubicBezTo>
                <a:cubicBezTo>
                  <a:pt x="1007929" y="1001356"/>
                  <a:pt x="1008163" y="997141"/>
                  <a:pt x="1008398" y="993158"/>
                </a:cubicBezTo>
                <a:cubicBezTo>
                  <a:pt x="996216" y="972311"/>
                  <a:pt x="977244" y="961536"/>
                  <a:pt x="954757" y="955445"/>
                </a:cubicBezTo>
                <a:cubicBezTo>
                  <a:pt x="941171" y="951697"/>
                  <a:pt x="923135" y="946075"/>
                  <a:pt x="923368" y="931085"/>
                </a:cubicBezTo>
                <a:cubicBezTo>
                  <a:pt x="924071" y="875570"/>
                  <a:pt x="880738" y="859407"/>
                  <a:pt x="837403" y="843245"/>
                </a:cubicBezTo>
                <a:cubicBezTo>
                  <a:pt x="861530" y="815605"/>
                  <a:pt x="880503" y="835983"/>
                  <a:pt x="898774" y="833876"/>
                </a:cubicBezTo>
                <a:cubicBezTo>
                  <a:pt x="910720" y="832470"/>
                  <a:pt x="921495" y="829894"/>
                  <a:pt x="921495" y="815605"/>
                </a:cubicBezTo>
                <a:cubicBezTo>
                  <a:pt x="921729" y="803658"/>
                  <a:pt x="916107" y="790072"/>
                  <a:pt x="904396" y="789839"/>
                </a:cubicBezTo>
                <a:cubicBezTo>
                  <a:pt x="831079" y="787730"/>
                  <a:pt x="790556" y="710900"/>
                  <a:pt x="714428" y="710666"/>
                </a:cubicBezTo>
                <a:cubicBezTo>
                  <a:pt x="668986" y="710666"/>
                  <a:pt x="738086" y="667332"/>
                  <a:pt x="699672" y="649295"/>
                </a:cubicBezTo>
                <a:cubicBezTo>
                  <a:pt x="691238" y="645313"/>
                  <a:pt x="721690" y="639224"/>
                  <a:pt x="735276" y="640160"/>
                </a:cubicBezTo>
                <a:cubicBezTo>
                  <a:pt x="748627" y="641097"/>
                  <a:pt x="760573" y="652574"/>
                  <a:pt x="776736" y="644376"/>
                </a:cubicBezTo>
                <a:cubicBezTo>
                  <a:pt x="785637" y="615097"/>
                  <a:pt x="762682" y="604322"/>
                  <a:pt x="743708" y="596123"/>
                </a:cubicBezTo>
                <a:cubicBezTo>
                  <a:pt x="699905" y="577150"/>
                  <a:pt x="657274" y="554195"/>
                  <a:pt x="609255" y="547401"/>
                </a:cubicBezTo>
                <a:cubicBezTo>
                  <a:pt x="592156" y="545059"/>
                  <a:pt x="633850" y="513671"/>
                  <a:pt x="642048" y="502662"/>
                </a:cubicBezTo>
                <a:cubicBezTo>
                  <a:pt x="448801" y="386949"/>
                  <a:pt x="216437" y="392804"/>
                  <a:pt x="0" y="299342"/>
                </a:cubicBezTo>
                <a:cubicBezTo>
                  <a:pt x="47785" y="281073"/>
                  <a:pt x="82921" y="294424"/>
                  <a:pt x="115480" y="297235"/>
                </a:cubicBezTo>
                <a:cubicBezTo>
                  <a:pt x="196760" y="304261"/>
                  <a:pt x="277105" y="318784"/>
                  <a:pt x="358151" y="327451"/>
                </a:cubicBezTo>
                <a:cubicBezTo>
                  <a:pt x="397971" y="331667"/>
                  <a:pt x="434981" y="347596"/>
                  <a:pt x="479486" y="322299"/>
                </a:cubicBezTo>
                <a:cubicBezTo>
                  <a:pt x="509235" y="305433"/>
                  <a:pt x="556786" y="323703"/>
                  <a:pt x="593327" y="338695"/>
                </a:cubicBezTo>
                <a:cubicBezTo>
                  <a:pt x="623543" y="351109"/>
                  <a:pt x="652355" y="354388"/>
                  <a:pt x="692410" y="338695"/>
                </a:cubicBezTo>
                <a:cubicBezTo>
                  <a:pt x="656103" y="329091"/>
                  <a:pt x="628228" y="320659"/>
                  <a:pt x="599651" y="314802"/>
                </a:cubicBezTo>
                <a:cubicBezTo>
                  <a:pt x="576930" y="310118"/>
                  <a:pt x="631040" y="291144"/>
                  <a:pt x="658679" y="293487"/>
                </a:cubicBezTo>
                <a:cubicBezTo>
                  <a:pt x="697329" y="296766"/>
                  <a:pt x="675545" y="284586"/>
                  <a:pt x="668986" y="267720"/>
                </a:cubicBezTo>
                <a:cubicBezTo>
                  <a:pt x="661959" y="249684"/>
                  <a:pt x="682806" y="244063"/>
                  <a:pt x="695923" y="247810"/>
                </a:cubicBezTo>
                <a:cubicBezTo>
                  <a:pt x="746284" y="262568"/>
                  <a:pt x="796411" y="236567"/>
                  <a:pt x="848413" y="257649"/>
                </a:cubicBezTo>
                <a:cubicBezTo>
                  <a:pt x="835295" y="205647"/>
                  <a:pt x="806952" y="182926"/>
                  <a:pt x="747690" y="175664"/>
                </a:cubicBezTo>
                <a:cubicBezTo>
                  <a:pt x="725437" y="172854"/>
                  <a:pt x="702248" y="177070"/>
                  <a:pt x="683040" y="162078"/>
                </a:cubicBezTo>
                <a:cubicBezTo>
                  <a:pt x="672030" y="153413"/>
                  <a:pt x="659616" y="143106"/>
                  <a:pt x="668283" y="127177"/>
                </a:cubicBezTo>
                <a:cubicBezTo>
                  <a:pt x="674373" y="115933"/>
                  <a:pt x="687491" y="115933"/>
                  <a:pt x="698266" y="119682"/>
                </a:cubicBezTo>
                <a:cubicBezTo>
                  <a:pt x="746519" y="136313"/>
                  <a:pt x="796880" y="142403"/>
                  <a:pt x="847241" y="148494"/>
                </a:cubicBezTo>
                <a:cubicBezTo>
                  <a:pt x="854972" y="149430"/>
                  <a:pt x="863637" y="152476"/>
                  <a:pt x="872305" y="137015"/>
                </a:cubicBezTo>
                <a:cubicBezTo>
                  <a:pt x="778141" y="111951"/>
                  <a:pt x="688662" y="76347"/>
                  <a:pt x="591921" y="62527"/>
                </a:cubicBezTo>
                <a:cubicBezTo>
                  <a:pt x="593327" y="55969"/>
                  <a:pt x="594732" y="49410"/>
                  <a:pt x="596138" y="42852"/>
                </a:cubicBezTo>
                <a:cubicBezTo>
                  <a:pt x="671796" y="52220"/>
                  <a:pt x="747456" y="61590"/>
                  <a:pt x="843025" y="73303"/>
                </a:cubicBezTo>
                <a:cubicBezTo>
                  <a:pt x="784231" y="36058"/>
                  <a:pt x="728717" y="48473"/>
                  <a:pt x="685149" y="15446"/>
                </a:cubicBezTo>
                <a:cubicBezTo>
                  <a:pt x="693347" y="2914"/>
                  <a:pt x="703244" y="-249"/>
                  <a:pt x="713492" y="15"/>
                </a:cubicBez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68C5BA0-A757-4B72-B623-B7ECE02CA2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9528" y="2013625"/>
            <a:ext cx="5234271" cy="416333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Смена</a:t>
            </a:r>
            <a:r>
              <a:rPr lang="en-US" dirty="0"/>
              <a:t> ИНН, ОГРНИП;</a:t>
            </a:r>
          </a:p>
          <a:p>
            <a:r>
              <a:rPr lang="en-US" dirty="0" err="1"/>
              <a:t>Смена</a:t>
            </a:r>
            <a:r>
              <a:rPr lang="en-US" dirty="0"/>
              <a:t> </a:t>
            </a:r>
            <a:r>
              <a:rPr lang="en-US" dirty="0" err="1"/>
              <a:t>расчётного</a:t>
            </a:r>
            <a:r>
              <a:rPr lang="en-US" dirty="0"/>
              <a:t> </a:t>
            </a:r>
            <a:r>
              <a:rPr lang="en-US" dirty="0" err="1"/>
              <a:t>счёта</a:t>
            </a:r>
            <a:r>
              <a:rPr lang="en-US" dirty="0"/>
              <a:t>;</a:t>
            </a:r>
          </a:p>
          <a:p>
            <a:r>
              <a:rPr lang="en-US" dirty="0" err="1"/>
              <a:t>Проблема</a:t>
            </a:r>
            <a:r>
              <a:rPr lang="en-US" dirty="0"/>
              <a:t> </a:t>
            </a:r>
            <a:r>
              <a:rPr lang="en-US" dirty="0" err="1"/>
              <a:t>регистрации</a:t>
            </a:r>
            <a:r>
              <a:rPr lang="en-US" dirty="0"/>
              <a:t> </a:t>
            </a:r>
            <a:r>
              <a:rPr lang="en-US" dirty="0" err="1"/>
              <a:t>имущества</a:t>
            </a:r>
            <a:r>
              <a:rPr lang="en-US" dirty="0"/>
              <a:t> </a:t>
            </a:r>
            <a:r>
              <a:rPr lang="en-US" dirty="0" err="1"/>
              <a:t>хозяйства</a:t>
            </a:r>
            <a:endParaRPr lang="en-US" dirty="0"/>
          </a:p>
          <a:p>
            <a:pPr marL="0" indent="0">
              <a:buNone/>
            </a:pPr>
            <a:r>
              <a:rPr lang="en-US" b="1" dirty="0" err="1"/>
              <a:t>Проблема</a:t>
            </a:r>
            <a:r>
              <a:rPr lang="en-US" b="1" dirty="0"/>
              <a:t> </a:t>
            </a:r>
            <a:r>
              <a:rPr lang="en-US" b="1" dirty="0" err="1"/>
              <a:t>снимается</a:t>
            </a:r>
            <a:r>
              <a:rPr lang="en-US" b="1" dirty="0"/>
              <a:t> </a:t>
            </a:r>
            <a:r>
              <a:rPr lang="en-US" b="1" dirty="0" err="1"/>
              <a:t>созданием</a:t>
            </a:r>
            <a:r>
              <a:rPr lang="en-US" b="1" dirty="0"/>
              <a:t> КФХ в </a:t>
            </a:r>
            <a:r>
              <a:rPr lang="en-US" b="1" dirty="0" err="1"/>
              <a:t>статусе</a:t>
            </a:r>
            <a:r>
              <a:rPr lang="en-US" b="1" dirty="0"/>
              <a:t> </a:t>
            </a:r>
            <a:r>
              <a:rPr lang="en-US" b="1" dirty="0" err="1"/>
              <a:t>юрлица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6415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E2EAA-788A-46AA-9C0A-547858482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 err="1"/>
              <a:t>Соглашение</a:t>
            </a:r>
            <a:r>
              <a:rPr lang="en-US" sz="3100" dirty="0"/>
              <a:t> – </a:t>
            </a:r>
            <a:r>
              <a:rPr lang="en-US" sz="3100" dirty="0" err="1"/>
              <a:t>аналог</a:t>
            </a:r>
            <a:r>
              <a:rPr lang="en-US" sz="3100" dirty="0"/>
              <a:t> </a:t>
            </a:r>
            <a:r>
              <a:rPr lang="en-US" sz="3100" dirty="0" err="1"/>
              <a:t>устава</a:t>
            </a:r>
            <a:r>
              <a:rPr lang="en-US" sz="3100" dirty="0"/>
              <a:t> </a:t>
            </a:r>
            <a:r>
              <a:rPr lang="en-US" sz="3100" dirty="0" err="1"/>
              <a:t>для</a:t>
            </a:r>
            <a:r>
              <a:rPr lang="en-US" sz="3100" dirty="0"/>
              <a:t> КФХ </a:t>
            </a:r>
            <a:r>
              <a:rPr lang="en-US" sz="3100" dirty="0" err="1"/>
              <a:t>без</a:t>
            </a:r>
            <a:r>
              <a:rPr lang="en-US" sz="3100" dirty="0"/>
              <a:t> </a:t>
            </a:r>
            <a:r>
              <a:rPr lang="en-US" sz="3100" dirty="0" err="1"/>
              <a:t>статуса</a:t>
            </a:r>
            <a:r>
              <a:rPr lang="en-US" sz="3100" dirty="0"/>
              <a:t> </a:t>
            </a:r>
            <a:r>
              <a:rPr lang="en-US" sz="3100" dirty="0" err="1"/>
              <a:t>юридического</a:t>
            </a:r>
            <a:r>
              <a:rPr lang="en-US" sz="3100" dirty="0"/>
              <a:t> </a:t>
            </a:r>
            <a:r>
              <a:rPr lang="en-US" sz="3100" dirty="0" err="1"/>
              <a:t>лица</a:t>
            </a:r>
            <a:endParaRPr lang="en-US" sz="31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3041B68-0A4F-4E1B-80DA-45E97AB3B0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5" r="1" b="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DD978A8-4AE2-4A28-A151-FE99A691B3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/>
              <a:t>Структура соглашения:</a:t>
            </a:r>
          </a:p>
          <a:p>
            <a:r>
              <a:rPr lang="en-US" sz="2000"/>
              <a:t>Состав членов,</a:t>
            </a:r>
          </a:p>
          <a:p>
            <a:r>
              <a:rPr lang="en-US" sz="2000"/>
              <a:t>Глава,</a:t>
            </a:r>
          </a:p>
          <a:p>
            <a:r>
              <a:rPr lang="en-US" sz="2000"/>
              <a:t>Права и обязанности членов,</a:t>
            </a:r>
          </a:p>
          <a:p>
            <a:r>
              <a:rPr lang="en-US" sz="2000"/>
              <a:t>Состав имущества и права на него,</a:t>
            </a:r>
          </a:p>
          <a:p>
            <a:r>
              <a:rPr lang="en-US" sz="2000"/>
              <a:t>Принятие и выход из КФХ,</a:t>
            </a:r>
          </a:p>
          <a:p>
            <a:r>
              <a:rPr lang="en-US" sz="2000"/>
              <a:t>Распределение доходов от КФХ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941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59124-35E8-4C8D-8A35-A2A5DA33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5426"/>
            <a:ext cx="3220880" cy="4024310"/>
          </a:xfrm>
        </p:spPr>
        <p:txBody>
          <a:bodyPr>
            <a:normAutofit/>
          </a:bodyPr>
          <a:lstStyle/>
          <a:p>
            <a:r>
              <a:rPr lang="ru-RU" sz="2800" dirty="0"/>
              <a:t>Государственная регистрация с 25.11.2020 г. осуществляется через регистрацию Главы как ИП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0D8B25E-F219-498D-A27C-1E4C65F79A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156927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1572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24B870-BDFB-49C4-8061-DEB68CB27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215476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 err="1"/>
              <a:t>Сельскохозяйственный</a:t>
            </a:r>
            <a:r>
              <a:rPr lang="en-US" sz="2400" dirty="0"/>
              <a:t> </a:t>
            </a:r>
            <a:r>
              <a:rPr lang="en-US" sz="2400" dirty="0" err="1"/>
              <a:t>товаропроизводитель</a:t>
            </a:r>
            <a:r>
              <a:rPr lang="en-US" sz="2400" dirty="0"/>
              <a:t> – в </a:t>
            </a:r>
            <a:r>
              <a:rPr lang="en-US" sz="2400" dirty="0" err="1"/>
              <a:t>силу</a:t>
            </a:r>
            <a:r>
              <a:rPr lang="en-US" sz="2400" dirty="0"/>
              <a:t> </a:t>
            </a:r>
            <a:r>
              <a:rPr lang="en-US" sz="2400" dirty="0" err="1"/>
              <a:t>наименования</a:t>
            </a:r>
            <a:r>
              <a:rPr lang="en-US" sz="2400" dirty="0"/>
              <a:t> (</a:t>
            </a:r>
            <a:r>
              <a:rPr lang="en-US" sz="2400" dirty="0" err="1"/>
              <a:t>Федеральный</a:t>
            </a:r>
            <a:r>
              <a:rPr lang="en-US" sz="2400" dirty="0"/>
              <a:t> </a:t>
            </a:r>
            <a:r>
              <a:rPr lang="en-US" sz="2400" dirty="0" err="1"/>
              <a:t>закон</a:t>
            </a:r>
            <a:r>
              <a:rPr lang="en-US" sz="2400" dirty="0"/>
              <a:t> </a:t>
            </a:r>
            <a:r>
              <a:rPr lang="en-US" sz="2400" dirty="0" err="1"/>
              <a:t>от</a:t>
            </a:r>
            <a:r>
              <a:rPr lang="en-US" sz="2400" dirty="0"/>
              <a:t> 29.12.2006 г. № 264-ФЗ «О </a:t>
            </a:r>
            <a:r>
              <a:rPr lang="en-US" sz="2400" dirty="0" err="1"/>
              <a:t>развитии</a:t>
            </a:r>
            <a:r>
              <a:rPr lang="en-US" sz="2400" dirty="0"/>
              <a:t> </a:t>
            </a:r>
            <a:r>
              <a:rPr lang="en-US" sz="2400" dirty="0" err="1"/>
              <a:t>сельского</a:t>
            </a:r>
            <a:r>
              <a:rPr lang="en-US" sz="2400" dirty="0"/>
              <a:t> </a:t>
            </a:r>
            <a:r>
              <a:rPr lang="en-US" sz="2400" dirty="0" err="1"/>
              <a:t>хозяйства</a:t>
            </a:r>
            <a:r>
              <a:rPr lang="en-US" sz="2400" dirty="0"/>
              <a:t>», </a:t>
            </a:r>
            <a:r>
              <a:rPr lang="en-US" sz="2400" dirty="0" err="1"/>
              <a:t>ст</a:t>
            </a:r>
            <a:r>
              <a:rPr lang="en-US" sz="2400" dirty="0"/>
              <a:t>. 3)</a:t>
            </a:r>
          </a:p>
        </p:txBody>
      </p:sp>
      <p:pic>
        <p:nvPicPr>
          <p:cNvPr id="6" name="Объект 5" descr="Изображение выглядит как трава, животное, млекопитающее, корова&#10;&#10;Автоматически созданное описание">
            <a:extLst>
              <a:ext uri="{FF2B5EF4-FFF2-40B4-BE49-F238E27FC236}">
                <a16:creationId xmlns:a16="http://schemas.microsoft.com/office/drawing/2014/main" id="{A2761DD3-0EA0-4349-92DF-9E08680E4F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4" y="365125"/>
            <a:ext cx="4309533" cy="2154766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E4BB5B9-4197-42C6-81DB-3FE788AB0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572" y="2519891"/>
            <a:ext cx="10819228" cy="3657071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3400" dirty="0"/>
              <a:t>1. В целях настоящего Федерального закона сельскохозяйственными товаропроизводителями признаются организация, индивидуальный предприниматель …, осуществляющие производство сельскохозяйственной продукции (в том числе органической продукции), ее первичную и последующую (промышленную) переработку (в том числе на арендованных основных средствах) в соответствии с перечнем, утверждаемым Правительством Российской Федерации, и реализацию этой продукции при условии, что в доходе сельскохозяйственных товаропроизводителей от реализации товаров (работ, услуг) доля дохода от реализации этой продукции составляет не менее чем семьдесят процентов за календарный год.</a:t>
            </a:r>
          </a:p>
          <a:p>
            <a:pPr marL="0" indent="0">
              <a:buNone/>
            </a:pPr>
            <a:r>
              <a:rPr lang="en-US" sz="3400" dirty="0"/>
              <a:t>2. </a:t>
            </a:r>
            <a:r>
              <a:rPr lang="en-US" sz="3400" dirty="0" err="1"/>
              <a:t>Сельскохозяйственными</a:t>
            </a:r>
            <a:r>
              <a:rPr lang="en-US" sz="3400" dirty="0"/>
              <a:t> </a:t>
            </a:r>
            <a:r>
              <a:rPr lang="en-US" sz="3400" dirty="0" err="1"/>
              <a:t>товаропроизводителями</a:t>
            </a:r>
            <a:r>
              <a:rPr lang="en-US" sz="3400" dirty="0"/>
              <a:t> </a:t>
            </a:r>
            <a:r>
              <a:rPr lang="en-US" sz="3400" dirty="0" err="1"/>
              <a:t>признаются</a:t>
            </a:r>
            <a:r>
              <a:rPr lang="en-US" sz="3400" dirty="0"/>
              <a:t> </a:t>
            </a:r>
            <a:r>
              <a:rPr lang="en-US" sz="3400" dirty="0" err="1"/>
              <a:t>также</a:t>
            </a:r>
            <a:r>
              <a:rPr lang="en-US" sz="3400" dirty="0"/>
              <a:t>: …</a:t>
            </a:r>
          </a:p>
          <a:p>
            <a:pPr marL="0" indent="0">
              <a:buNone/>
            </a:pPr>
            <a:r>
              <a:rPr lang="en-US" sz="3400" dirty="0"/>
              <a:t>3) </a:t>
            </a:r>
            <a:r>
              <a:rPr lang="en-US" sz="3400" dirty="0" err="1"/>
              <a:t>крестьянские</a:t>
            </a:r>
            <a:r>
              <a:rPr lang="en-US" sz="3400" dirty="0"/>
              <a:t> (</a:t>
            </a:r>
            <a:r>
              <a:rPr lang="en-US" sz="3400" dirty="0" err="1"/>
              <a:t>фермерские</a:t>
            </a:r>
            <a:r>
              <a:rPr lang="en-US" sz="3400" dirty="0"/>
              <a:t>) </a:t>
            </a:r>
            <a:r>
              <a:rPr lang="en-US" sz="3400" dirty="0" err="1"/>
              <a:t>хозяйства</a:t>
            </a:r>
            <a:r>
              <a:rPr lang="en-US" sz="3400" dirty="0"/>
              <a:t> в </a:t>
            </a:r>
            <a:r>
              <a:rPr lang="en-US" sz="3400" dirty="0" err="1"/>
              <a:t>соответствии</a:t>
            </a:r>
            <a:r>
              <a:rPr lang="en-US" sz="3400" dirty="0"/>
              <a:t> с </a:t>
            </a:r>
            <a:r>
              <a:rPr lang="en-US" sz="3400" dirty="0" err="1"/>
              <a:t>Федеральным</a:t>
            </a:r>
            <a:r>
              <a:rPr lang="en-US" sz="3400" dirty="0"/>
              <a:t> </a:t>
            </a:r>
            <a:r>
              <a:rPr lang="en-US" sz="3400" dirty="0" err="1"/>
              <a:t>законом</a:t>
            </a:r>
            <a:r>
              <a:rPr lang="en-US" sz="3400" dirty="0"/>
              <a:t> </a:t>
            </a:r>
            <a:r>
              <a:rPr lang="en-US" sz="3400" dirty="0" err="1"/>
              <a:t>от</a:t>
            </a:r>
            <a:r>
              <a:rPr lang="en-US" sz="3400" dirty="0"/>
              <a:t> 11 </a:t>
            </a:r>
            <a:r>
              <a:rPr lang="en-US" sz="3400" dirty="0" err="1"/>
              <a:t>июня</a:t>
            </a:r>
            <a:r>
              <a:rPr lang="en-US" sz="3400" dirty="0"/>
              <a:t> 2003 </a:t>
            </a:r>
            <a:r>
              <a:rPr lang="en-US" sz="3400" dirty="0" err="1"/>
              <a:t>года</a:t>
            </a:r>
            <a:r>
              <a:rPr lang="en-US" sz="3400" dirty="0"/>
              <a:t> № 74-ФЗ "О </a:t>
            </a:r>
            <a:r>
              <a:rPr lang="en-US" sz="3400" dirty="0" err="1"/>
              <a:t>крестьянском</a:t>
            </a:r>
            <a:r>
              <a:rPr lang="en-US" sz="3400" dirty="0"/>
              <a:t> (</a:t>
            </a:r>
            <a:r>
              <a:rPr lang="en-US" sz="3400" dirty="0" err="1"/>
              <a:t>фермерском</a:t>
            </a:r>
            <a:r>
              <a:rPr lang="en-US" sz="3400" dirty="0"/>
              <a:t>) </a:t>
            </a:r>
            <a:r>
              <a:rPr lang="en-US" sz="3400" dirty="0" err="1"/>
              <a:t>хозяйстве</a:t>
            </a:r>
            <a:r>
              <a:rPr lang="en-US" sz="3400" dirty="0"/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4117057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EC0CCC4-C142-4821-A295-8637F008E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2. КФХ в статусе юридического лица</a:t>
            </a:r>
          </a:p>
        </p:txBody>
      </p:sp>
      <p:pic>
        <p:nvPicPr>
          <p:cNvPr id="3" name="Объект 2" descr="Изображение выглядит как текст, стол&#10;&#10;Автоматически созданное описание">
            <a:extLst>
              <a:ext uri="{FF2B5EF4-FFF2-40B4-BE49-F238E27FC236}">
                <a16:creationId xmlns:a16="http://schemas.microsoft.com/office/drawing/2014/main" id="{ADA5F8A8-0A53-4F44-8B4F-626073F1A9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253" y="1501511"/>
            <a:ext cx="4942280" cy="385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59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224060B-E371-4A04-B566-E22003237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Правовые</a:t>
            </a:r>
            <a:r>
              <a:rPr lang="en-US" dirty="0"/>
              <a:t> </a:t>
            </a:r>
            <a:r>
              <a:rPr lang="en-US" dirty="0" err="1"/>
              <a:t>основы</a:t>
            </a:r>
            <a:r>
              <a:rPr lang="en-US" dirty="0"/>
              <a:t>: </a:t>
            </a:r>
            <a:r>
              <a:rPr lang="en-US" dirty="0" err="1"/>
              <a:t>Гражданский</a:t>
            </a:r>
            <a:r>
              <a:rPr lang="en-US" dirty="0"/>
              <a:t> </a:t>
            </a:r>
            <a:r>
              <a:rPr lang="en-US" dirty="0" err="1"/>
              <a:t>Кодекс</a:t>
            </a:r>
            <a:r>
              <a:rPr lang="en-US" dirty="0"/>
              <a:t> РФ, </a:t>
            </a:r>
            <a:r>
              <a:rPr lang="en-US" dirty="0" err="1"/>
              <a:t>ст</a:t>
            </a:r>
            <a:r>
              <a:rPr lang="en-US" dirty="0"/>
              <a:t>. 86.1</a:t>
            </a:r>
          </a:p>
        </p:txBody>
      </p:sp>
      <p:pic>
        <p:nvPicPr>
          <p:cNvPr id="3" name="Объект 2" descr="Изображение выглядит как текст, знак, трава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565D38F3-149A-4D5C-A942-10C8EB5E53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" r="477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205FE281-AEE4-4A96-AB64-3505367E6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Корпоративные</a:t>
            </a:r>
            <a:r>
              <a:rPr lang="en-US" sz="2400" dirty="0"/>
              <a:t> </a:t>
            </a:r>
            <a:r>
              <a:rPr lang="en-US" sz="2400" dirty="0" err="1"/>
              <a:t>коммерческие</a:t>
            </a:r>
            <a:r>
              <a:rPr lang="en-US" sz="2400" dirty="0"/>
              <a:t> </a:t>
            </a:r>
            <a:r>
              <a:rPr lang="en-US" sz="2400" dirty="0" err="1"/>
              <a:t>организации</a:t>
            </a:r>
            <a:r>
              <a:rPr lang="en-US" sz="2400" dirty="0"/>
              <a:t>,</a:t>
            </a:r>
          </a:p>
          <a:p>
            <a:r>
              <a:rPr lang="en-US" sz="2400" dirty="0" err="1"/>
              <a:t>Создаются</a:t>
            </a:r>
            <a:r>
              <a:rPr lang="en-US" sz="2400" dirty="0"/>
              <a:t> </a:t>
            </a:r>
            <a:r>
              <a:rPr lang="en-US" sz="2400" dirty="0" err="1"/>
              <a:t>несколькими</a:t>
            </a:r>
            <a:r>
              <a:rPr lang="en-US" sz="2400" dirty="0"/>
              <a:t> </a:t>
            </a:r>
            <a:r>
              <a:rPr lang="en-US" sz="2400" dirty="0" err="1"/>
              <a:t>лицами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основе</a:t>
            </a:r>
            <a:r>
              <a:rPr lang="en-US" sz="2400" dirty="0"/>
              <a:t> </a:t>
            </a:r>
            <a:r>
              <a:rPr lang="en-US" sz="2400" dirty="0" err="1"/>
              <a:t>соглашения</a:t>
            </a:r>
            <a:r>
              <a:rPr lang="en-US" sz="2400" dirty="0"/>
              <a:t>,</a:t>
            </a:r>
          </a:p>
          <a:p>
            <a:r>
              <a:rPr lang="en-US" sz="2400" dirty="0" err="1"/>
              <a:t>Обладают</a:t>
            </a:r>
            <a:r>
              <a:rPr lang="en-US" sz="2400" dirty="0"/>
              <a:t> </a:t>
            </a:r>
            <a:r>
              <a:rPr lang="en-US" sz="2400" dirty="0" err="1"/>
              <a:t>обособленным</a:t>
            </a:r>
            <a:r>
              <a:rPr lang="en-US" sz="2400" dirty="0"/>
              <a:t> </a:t>
            </a:r>
            <a:r>
              <a:rPr lang="en-US" sz="2400" dirty="0" err="1"/>
              <a:t>имуществом</a:t>
            </a:r>
            <a:r>
              <a:rPr lang="en-US" sz="2400" dirty="0"/>
              <a:t> (</a:t>
            </a:r>
            <a:r>
              <a:rPr lang="en-US" sz="2400" dirty="0" err="1"/>
              <a:t>собственностью</a:t>
            </a:r>
            <a:r>
              <a:rPr lang="en-US" sz="2400" dirty="0"/>
              <a:t>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3033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BD14AB-00F3-4066-A554-F4F080B6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Законодательные акты, регулирующие деятельность КФХ в прошлом и в настоящее время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4CA0834A-1B7E-43E1-A76C-5AC998BBF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254734"/>
              </p:ext>
            </p:extLst>
          </p:nvPr>
        </p:nvGraphicFramePr>
        <p:xfrm>
          <a:off x="838199" y="2011363"/>
          <a:ext cx="10275277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8866">
                  <a:extLst>
                    <a:ext uri="{9D8B030D-6E8A-4147-A177-3AD203B41FA5}">
                      <a16:colId xmlns:a16="http://schemas.microsoft.com/office/drawing/2014/main" val="2208685243"/>
                    </a:ext>
                  </a:extLst>
                </a:gridCol>
                <a:gridCol w="3826411">
                  <a:extLst>
                    <a:ext uri="{9D8B030D-6E8A-4147-A177-3AD203B41FA5}">
                      <a16:colId xmlns:a16="http://schemas.microsoft.com/office/drawing/2014/main" val="2777288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Нормативный акт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Категория КФХ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859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Закон РСФСР от 22.11.1990 г. № 348-1 «О крестьянском (фермерском) хозяйстве»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0. КФХ – юрлица, созданные в 1990-94 гг.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6415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Федеральный закон от 30.12.2012 N 302-ФЗ "О внесении изменений в главы 1, 2, 3 и 4 части первой Гражданского кодекса Российской Федерации"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292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Гражданский Кодекс РФ, ст. 23, ч. 5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dirty="0"/>
                        <a:t>1. КФХ без образования юридического лица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7116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Гражданский Кодекс РФ, </a:t>
                      </a:r>
                      <a:r>
                        <a:rPr lang="ru-RU" dirty="0" err="1"/>
                        <a:t>ст.ст</a:t>
                      </a:r>
                      <a:r>
                        <a:rPr lang="ru-RU" dirty="0"/>
                        <a:t>. 257-259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977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Федеральный закон от 11.06.2003 г. № 74-ФЗ «О крестьянском (фермерском) хозяйстве»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663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Гражданский Кодекс РФ, ст. 86.1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2. КФХ – юридические лица после 2012 г.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8036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571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3054A-074F-4B65-8457-902C944BE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Понятие «КФХ – юридическое лицо» относится к двум различным видам хозяйств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2AFCDFB-C38C-400A-8D7F-F65EA1413EB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008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9D76A-A71B-4621-B266-7D089E4D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Нормативная база создания и деятельности КФХ – юридических лиц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96B819-8AF2-4606-A35C-39A5B25D99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Входит в состав нормативной базы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B861B7-D3D6-4592-9889-076DBC4F6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7"/>
            <a:ext cx="4937760" cy="3365627"/>
          </a:xfrm>
          <a:solidFill>
            <a:srgbClr val="92D050"/>
          </a:solidFill>
        </p:spPr>
        <p:txBody>
          <a:bodyPr anchor="ctr"/>
          <a:lstStyle/>
          <a:p>
            <a:pPr marL="0" indent="0">
              <a:buNone/>
            </a:pPr>
            <a:r>
              <a:rPr lang="ru-RU" dirty="0"/>
              <a:t>Статья 86.1 Гражданского Кодекса Российской Федерации «Крестьянское (фермерское) хозяйство»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E63DA09-2520-44A6-A0C5-FB72ED720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Не входит в состав нормативной базы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6B5F79F-794B-44FD-80E2-DE95442112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2235166"/>
          </a:xfrm>
          <a:blipFill>
            <a:blip r:embed="rId2"/>
            <a:stretch>
              <a:fillRect/>
            </a:stretch>
          </a:blipFill>
        </p:spPr>
        <p:txBody>
          <a:bodyPr anchor="ctr"/>
          <a:lstStyle/>
          <a:p>
            <a:pPr marL="0" indent="0">
              <a:buNone/>
            </a:pPr>
            <a:r>
              <a:rPr lang="ru-RU" dirty="0"/>
              <a:t>Федеральный закон от 11.06.2003 г. № 74-ФЗ «О крестьянском (фермерском) хозяйстве»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8804AA-C81D-49FD-8470-53C1D045B20B}"/>
              </a:ext>
            </a:extLst>
          </p:cNvPr>
          <p:cNvSpPr txBox="1"/>
          <p:nvPr/>
        </p:nvSpPr>
        <p:spPr>
          <a:xfrm>
            <a:off x="6419088" y="5442378"/>
            <a:ext cx="5772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«Фермерское хозяйство осуществляет предпринимательскую деятельность без образования юридического лица». (74-ФЗ, ст. 1, ч. 3)</a:t>
            </a:r>
          </a:p>
        </p:txBody>
      </p:sp>
    </p:spTree>
    <p:extLst>
      <p:ext uri="{BB962C8B-B14F-4D97-AF65-F5344CB8AC3E}">
        <p14:creationId xmlns:p14="http://schemas.microsoft.com/office/powerpoint/2010/main" val="24314657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6AEC3C2-8C75-4CD1-B554-50D04F7C2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КФХ – юридическое лицо – корпоративная коммерческая организация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AC599582-011A-4A5E-9734-38AE7850E3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«Крестьянским (фермерским) хозяйством, создаваемым … в качестве юридического лица, признается добровольное объединение граждан на основе членства для совместной производственной или иной хозяйственной деятельности в области сельского хозяйства, основанной на их личном участии и объединении членами крестьянского (фермерского) хозяйства имущественных вкладов».</a:t>
            </a:r>
          </a:p>
          <a:p>
            <a:pPr marL="0" indent="0" algn="r">
              <a:buNone/>
            </a:pPr>
            <a:r>
              <a:rPr lang="ru-RU" sz="2000" dirty="0"/>
              <a:t>(ГК РФ, ст. 86.1, ч. 1)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DD4B30A9-F868-405C-BA50-582A38EDCA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Юридическое лицо (ИНН – 10 символов),</a:t>
            </a:r>
          </a:p>
          <a:p>
            <a:r>
              <a:rPr lang="ru-RU" dirty="0"/>
              <a:t>Создаётся с целью получения прибыли,</a:t>
            </a:r>
          </a:p>
          <a:p>
            <a:r>
              <a:rPr lang="ru-RU" dirty="0"/>
              <a:t>Создаётся исключительно физическими лицами,</a:t>
            </a:r>
          </a:p>
          <a:p>
            <a:r>
              <a:rPr lang="ru-RU" dirty="0"/>
              <a:t>Обладает обособленным от членов имуществом,</a:t>
            </a:r>
          </a:p>
          <a:p>
            <a:r>
              <a:rPr lang="ru-RU" dirty="0"/>
              <a:t>Имеет прочие признаки юрлица (филиалы, выдача доверенностей и т.д.)</a:t>
            </a:r>
          </a:p>
        </p:txBody>
      </p:sp>
    </p:spTree>
    <p:extLst>
      <p:ext uri="{BB962C8B-B14F-4D97-AF65-F5344CB8AC3E}">
        <p14:creationId xmlns:p14="http://schemas.microsoft.com/office/powerpoint/2010/main" val="274290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547D6-F3DA-4D7C-BEF3-4D2F596F5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Создание КФХ – юридического лица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E32CA49B-7977-4E2A-941C-82965FF21A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93" y="2011681"/>
            <a:ext cx="4202219" cy="3151664"/>
          </a:xfr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212C28A1-743B-4B28-82E7-7DAA42293D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/>
              <a:t>Есть ли у КФХ – ЮЛ устав?</a:t>
            </a:r>
            <a:endParaRPr lang="ru-RU" sz="2200" b="1" dirty="0"/>
          </a:p>
          <a:p>
            <a:pPr marL="0" indent="0">
              <a:buNone/>
            </a:pPr>
            <a:r>
              <a:rPr lang="ru-RU" sz="2200" dirty="0"/>
              <a:t>«Юридические лица, за исключением хозяйственных товариществ и государственных корпораций, действуют на основании </a:t>
            </a:r>
            <a:r>
              <a:rPr lang="ru-RU" sz="2200" b="1" dirty="0"/>
              <a:t>уставов</a:t>
            </a:r>
            <a:r>
              <a:rPr lang="ru-RU" sz="2200" dirty="0"/>
              <a:t>, которые утверждаются их учредителями (участниками)…»</a:t>
            </a:r>
          </a:p>
          <a:p>
            <a:pPr marL="0" indent="0" algn="r">
              <a:buNone/>
            </a:pPr>
            <a:r>
              <a:rPr lang="ru-RU" sz="2200" dirty="0"/>
              <a:t>ГК РФ, ст. 52, часть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E0F191-5D1D-4041-B8B4-2FDA254E1FC0}"/>
              </a:ext>
            </a:extLst>
          </p:cNvPr>
          <p:cNvSpPr txBox="1"/>
          <p:nvPr/>
        </p:nvSpPr>
        <p:spPr>
          <a:xfrm>
            <a:off x="3896393" y="5710535"/>
            <a:ext cx="5950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Ст. 12 Федерального закона «О государственной регистрации юридических лиц и индивидуальных предпринимателей»</a:t>
            </a:r>
          </a:p>
        </p:txBody>
      </p:sp>
    </p:spTree>
    <p:extLst>
      <p:ext uri="{BB962C8B-B14F-4D97-AF65-F5344CB8AC3E}">
        <p14:creationId xmlns:p14="http://schemas.microsoft.com/office/powerpoint/2010/main" val="24110989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AB30458-8A88-40FC-8E30-648B6F0C1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Процедуры создания КФХ в статусе юридического лица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907027-63C9-4863-8104-4C71DDE759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dirty="0"/>
              <a:t>С точки зрения буквального прочтения ст. 86.1 ГК РФ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F40B46D-3C9E-4211-970F-C2E427511D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Первоначально группа граждан ведёт КФХ без статуса юридического лица,</a:t>
            </a:r>
          </a:p>
          <a:p>
            <a:r>
              <a:rPr lang="ru-RU" dirty="0"/>
              <a:t>Та же группа граждан создаёт КФХ - ЮЛ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E9AD570-6188-4A8B-981F-3AF96B084D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dirty="0"/>
              <a:t>С точки зрения сложившейся практики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4B8E6808-04F3-4E32-926C-A7ABC337225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anchor="ctr"/>
          <a:lstStyle/>
          <a:p>
            <a:r>
              <a:rPr lang="ru-RU" dirty="0"/>
              <a:t>КФХ в статусе юридического лица создаётся «с нуля» двумя или более гражданами</a:t>
            </a:r>
          </a:p>
        </p:txBody>
      </p:sp>
    </p:spTree>
    <p:extLst>
      <p:ext uri="{BB962C8B-B14F-4D97-AF65-F5344CB8AC3E}">
        <p14:creationId xmlns:p14="http://schemas.microsoft.com/office/powerpoint/2010/main" val="11877866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9AEEDED-934B-4C5F-AE06-0D4DADC98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Содержание протокола о создании КФХ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1EB94EC-E242-4D88-B67F-F381A8F34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 решении об учреждении юридического лица указываются сведения:</a:t>
            </a:r>
          </a:p>
          <a:p>
            <a:r>
              <a:rPr lang="ru-RU" dirty="0"/>
              <a:t>об учреждении юридического лица,</a:t>
            </a:r>
          </a:p>
          <a:p>
            <a:r>
              <a:rPr lang="ru-RU" dirty="0"/>
              <a:t>утверждении его устава…</a:t>
            </a:r>
          </a:p>
          <a:p>
            <a:r>
              <a:rPr lang="ru-RU" dirty="0"/>
              <a:t>о порядке, размере, способах и сроках образования имущества юридического лица,</a:t>
            </a:r>
          </a:p>
          <a:p>
            <a:r>
              <a:rPr lang="ru-RU" dirty="0"/>
              <a:t>об избрании (назначении) органов юридического лица.</a:t>
            </a:r>
          </a:p>
          <a:p>
            <a:r>
              <a:rPr lang="ru-RU" dirty="0"/>
              <a:t>результаты голосования по вопросу создания КФХ,</a:t>
            </a:r>
          </a:p>
          <a:p>
            <a:r>
              <a:rPr lang="ru-RU" dirty="0"/>
              <a:t>иные сведения.</a:t>
            </a:r>
          </a:p>
          <a:p>
            <a:pPr marL="0" indent="0" algn="r">
              <a:buNone/>
            </a:pPr>
            <a:r>
              <a:rPr lang="ru-RU" dirty="0"/>
              <a:t>ГК РФ, ст. 50.1, ч. 3</a:t>
            </a:r>
          </a:p>
        </p:txBody>
      </p:sp>
    </p:spTree>
    <p:extLst>
      <p:ext uri="{BB962C8B-B14F-4D97-AF65-F5344CB8AC3E}">
        <p14:creationId xmlns:p14="http://schemas.microsoft.com/office/powerpoint/2010/main" val="26493184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09B1742-40A0-464E-B509-4C7D74ABF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Членство в КФХ – юридическом лице</a:t>
            </a:r>
          </a:p>
        </p:txBody>
      </p:sp>
      <p:pic>
        <p:nvPicPr>
          <p:cNvPr id="11" name="Объект 10" descr="Изображение выглядит как человек, внутренний, мужчина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386665BE-B558-43A0-9672-9ADF3C36D2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3128420"/>
            <a:ext cx="4309533" cy="2758101"/>
          </a:xfrm>
          <a:prstGeom prst="rect">
            <a:avLst/>
          </a:prstGeo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AFF401A2-8B72-4BC4-BEAF-2CF2DE7FB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6156" y="2055813"/>
            <a:ext cx="5827644" cy="412114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/>
              <a:t>Только физические лица,</a:t>
            </a:r>
          </a:p>
          <a:p>
            <a:pPr>
              <a:lnSpc>
                <a:spcPct val="90000"/>
              </a:lnSpc>
            </a:pPr>
            <a:r>
              <a:rPr lang="en-US" sz="2400"/>
              <a:t>Одно лицо – член только одного КФХ – юрлица,</a:t>
            </a:r>
          </a:p>
          <a:p>
            <a:pPr>
              <a:lnSpc>
                <a:spcPct val="90000"/>
              </a:lnSpc>
            </a:pPr>
            <a:r>
              <a:rPr lang="en-US" sz="2400"/>
              <a:t>Личное участие в деятельности,</a:t>
            </a:r>
          </a:p>
          <a:p>
            <a:pPr>
              <a:lnSpc>
                <a:spcPct val="90000"/>
              </a:lnSpc>
            </a:pPr>
            <a:r>
              <a:rPr lang="en-US" sz="2400"/>
              <a:t>Участие в создании имущества,</a:t>
            </a:r>
          </a:p>
          <a:p>
            <a:pPr>
              <a:lnSpc>
                <a:spcPct val="90000"/>
              </a:lnSpc>
            </a:pPr>
            <a:r>
              <a:rPr lang="en-US" sz="2400"/>
              <a:t>Несение субсидиарной ответственности по обязательствам КФХ,</a:t>
            </a:r>
          </a:p>
          <a:p>
            <a:pPr>
              <a:lnSpc>
                <a:spcPct val="90000"/>
              </a:lnSpc>
            </a:pPr>
            <a:r>
              <a:rPr lang="en-US" sz="2400"/>
              <a:t>Не установлено требований к родству членов такого КФХ.</a:t>
            </a:r>
          </a:p>
        </p:txBody>
      </p:sp>
    </p:spTree>
    <p:extLst>
      <p:ext uri="{BB962C8B-B14F-4D97-AF65-F5344CB8AC3E}">
        <p14:creationId xmlns:p14="http://schemas.microsoft.com/office/powerpoint/2010/main" val="19629894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D602D-25F8-4A18-9E26-7783EC986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Управление КФХ – юридическим лицом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6E1D69-2CD6-4D35-8287-96E1AED2D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333297"/>
            <a:ext cx="3816096" cy="384366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/>
              <a:t>В соответствии со ст. 53 ГК РФ должны быть созданы руководящие органы (в соответствии с учредительным документом),</a:t>
            </a:r>
          </a:p>
          <a:p>
            <a:pPr>
              <a:lnSpc>
                <a:spcPct val="90000"/>
              </a:lnSpc>
            </a:pPr>
            <a:r>
              <a:rPr lang="en-US" sz="1700"/>
              <a:t>Законодателем не установлено конкретных требований к органам управления (состав, источник избрания, наименование),</a:t>
            </a:r>
          </a:p>
          <a:p>
            <a:pPr>
              <a:lnSpc>
                <a:spcPct val="90000"/>
              </a:lnSpc>
            </a:pPr>
            <a:r>
              <a:rPr lang="en-US" sz="1700"/>
              <a:t>Документы по грантовой поддержке КФХ оперируют понятием «Глава КФХ».</a:t>
            </a:r>
          </a:p>
        </p:txBody>
      </p:sp>
      <p:pic>
        <p:nvPicPr>
          <p:cNvPr id="6" name="Объект 5" descr="Изображение выглядит как человек, мужчина, стоит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B6C3D8D6-70F5-425B-8C43-FFC22A103F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0" r="4021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772274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02920E-7DFD-4335-809D-58F3D6D8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Что известно про имущество КФХ – юрлица?</a:t>
            </a:r>
          </a:p>
        </p:txBody>
      </p:sp>
      <p:pic>
        <p:nvPicPr>
          <p:cNvPr id="6" name="Объект 5" descr="Изображение выглядит как внешний, грузовик, здание, грязь&#10;&#10;Автоматически созданное описание">
            <a:extLst>
              <a:ext uri="{FF2B5EF4-FFF2-40B4-BE49-F238E27FC236}">
                <a16:creationId xmlns:a16="http://schemas.microsoft.com/office/drawing/2014/main" id="{0676459C-2978-436D-8460-705A558399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3031456"/>
            <a:ext cx="4309533" cy="295203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E5EFA26-4340-4198-896C-89479C467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6156" y="2055813"/>
            <a:ext cx="5827644" cy="412114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/>
              <a:t>Первоначально формируется за счёт имущественных вкладов членов,</a:t>
            </a:r>
          </a:p>
          <a:p>
            <a:pPr>
              <a:lnSpc>
                <a:spcPct val="90000"/>
              </a:lnSpc>
            </a:pPr>
            <a:r>
              <a:rPr lang="en-US" sz="2400"/>
              <a:t>Принадлежит КФХ на праве собственности,</a:t>
            </a:r>
          </a:p>
          <a:p>
            <a:pPr marL="0">
              <a:lnSpc>
                <a:spcPct val="90000"/>
              </a:lnSpc>
            </a:pPr>
            <a:r>
              <a:rPr lang="en-US" sz="2400"/>
              <a:t>Законодателем не установлено конкретных положений о делимости/неделимости имущества КФХ – необходимо регулировать данные вопросы учредительными документами.</a:t>
            </a:r>
          </a:p>
        </p:txBody>
      </p:sp>
    </p:spTree>
    <p:extLst>
      <p:ext uri="{BB962C8B-B14F-4D97-AF65-F5344CB8AC3E}">
        <p14:creationId xmlns:p14="http://schemas.microsoft.com/office/powerpoint/2010/main" val="42711852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FE5E63-B290-404E-B322-22B59FFAA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Доходы членов КФХ – юридических лиц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DF4B1C-BB2A-47BC-9B33-DBD33A504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 err="1"/>
              <a:t>Принципы</a:t>
            </a:r>
            <a:r>
              <a:rPr lang="en-US" sz="1800" dirty="0"/>
              <a:t> </a:t>
            </a:r>
            <a:r>
              <a:rPr lang="en-US" sz="1800" dirty="0" err="1"/>
              <a:t>распределения</a:t>
            </a:r>
            <a:r>
              <a:rPr lang="en-US" sz="1800" dirty="0"/>
              <a:t> </a:t>
            </a:r>
            <a:r>
              <a:rPr lang="en-US" sz="1800" dirty="0" err="1"/>
              <a:t>доходов</a:t>
            </a:r>
            <a:r>
              <a:rPr lang="en-US" sz="1800" dirty="0"/>
              <a:t> (</a:t>
            </a:r>
            <a:r>
              <a:rPr lang="en-US" sz="1800" dirty="0" err="1"/>
              <a:t>кроме</a:t>
            </a:r>
            <a:r>
              <a:rPr lang="en-US" sz="1800" dirty="0"/>
              <a:t> </a:t>
            </a:r>
            <a:r>
              <a:rPr lang="en-US" sz="1800" dirty="0" err="1"/>
              <a:t>заработной</a:t>
            </a:r>
            <a:r>
              <a:rPr lang="en-US" sz="1800" dirty="0"/>
              <a:t> </a:t>
            </a:r>
            <a:r>
              <a:rPr lang="en-US" sz="1800" dirty="0" err="1"/>
              <a:t>платы</a:t>
            </a:r>
            <a:r>
              <a:rPr lang="en-US" sz="1800" dirty="0"/>
              <a:t>) </a:t>
            </a:r>
            <a:r>
              <a:rPr lang="en-US" sz="1800" dirty="0" err="1"/>
              <a:t>должны</a:t>
            </a:r>
            <a:r>
              <a:rPr lang="en-US" sz="1800" dirty="0"/>
              <a:t> </a:t>
            </a:r>
            <a:r>
              <a:rPr lang="en-US" sz="1800" dirty="0" err="1"/>
              <a:t>быть</a:t>
            </a:r>
            <a:r>
              <a:rPr lang="en-US" sz="1800" dirty="0"/>
              <a:t> </a:t>
            </a:r>
            <a:r>
              <a:rPr lang="en-US" sz="1800" dirty="0" err="1"/>
              <a:t>определены</a:t>
            </a:r>
            <a:r>
              <a:rPr lang="en-US" sz="1800" dirty="0"/>
              <a:t> в </a:t>
            </a:r>
            <a:r>
              <a:rPr lang="en-US" sz="1800" dirty="0" err="1"/>
              <a:t>учредительных</a:t>
            </a:r>
            <a:r>
              <a:rPr lang="en-US" sz="1800" dirty="0"/>
              <a:t> </a:t>
            </a:r>
            <a:r>
              <a:rPr lang="en-US" sz="1800" dirty="0" err="1"/>
              <a:t>документах</a:t>
            </a:r>
            <a:r>
              <a:rPr lang="en-US" sz="1800" dirty="0"/>
              <a:t>;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В </a:t>
            </a:r>
            <a:r>
              <a:rPr lang="en-US" sz="1800" dirty="0" err="1"/>
              <a:t>терминах</a:t>
            </a:r>
            <a:r>
              <a:rPr lang="en-US" sz="1800" dirty="0"/>
              <a:t> </a:t>
            </a:r>
            <a:r>
              <a:rPr lang="en-US" sz="1800" dirty="0" err="1"/>
              <a:t>Налогового</a:t>
            </a:r>
            <a:r>
              <a:rPr lang="en-US" sz="1800" dirty="0"/>
              <a:t> </a:t>
            </a:r>
            <a:r>
              <a:rPr lang="en-US" sz="1800" dirty="0" err="1"/>
              <a:t>Кодекса</a:t>
            </a:r>
            <a:r>
              <a:rPr lang="en-US" sz="1800" dirty="0"/>
              <a:t> </a:t>
            </a:r>
            <a:r>
              <a:rPr lang="en-US" sz="1800" dirty="0" err="1"/>
              <a:t>могут</a:t>
            </a:r>
            <a:r>
              <a:rPr lang="en-US" sz="1800" dirty="0"/>
              <a:t> </a:t>
            </a:r>
            <a:r>
              <a:rPr lang="en-US" sz="1800" dirty="0" err="1"/>
              <a:t>охарактеризованы</a:t>
            </a:r>
            <a:r>
              <a:rPr lang="en-US" sz="1800" dirty="0"/>
              <a:t> </a:t>
            </a:r>
            <a:r>
              <a:rPr lang="en-US" sz="1800" dirty="0" err="1"/>
              <a:t>как</a:t>
            </a:r>
            <a:r>
              <a:rPr lang="en-US" sz="1800" dirty="0"/>
              <a:t> «</a:t>
            </a:r>
            <a:r>
              <a:rPr lang="en-US" sz="1800" dirty="0" err="1"/>
              <a:t>дивиденды</a:t>
            </a:r>
            <a:r>
              <a:rPr lang="en-US" sz="1800" dirty="0"/>
              <a:t>» (</a:t>
            </a:r>
            <a:r>
              <a:rPr lang="en-US" sz="1800" dirty="0" err="1"/>
              <a:t>важно</a:t>
            </a:r>
            <a:r>
              <a:rPr lang="en-US" sz="1800" dirty="0"/>
              <a:t> </a:t>
            </a:r>
            <a:r>
              <a:rPr lang="en-US" sz="1800" dirty="0" err="1"/>
              <a:t>не</a:t>
            </a:r>
            <a:r>
              <a:rPr lang="en-US" sz="1800" dirty="0"/>
              <a:t> </a:t>
            </a:r>
            <a:r>
              <a:rPr lang="en-US" sz="1800" dirty="0" err="1"/>
              <a:t>дать</a:t>
            </a:r>
            <a:r>
              <a:rPr lang="en-US" sz="1800" dirty="0"/>
              <a:t> ИФНС </a:t>
            </a:r>
            <a:r>
              <a:rPr lang="en-US" sz="1800" dirty="0" err="1"/>
              <a:t>повода</a:t>
            </a:r>
            <a:r>
              <a:rPr lang="en-US" sz="1800" dirty="0"/>
              <a:t> </a:t>
            </a:r>
            <a:r>
              <a:rPr lang="en-US" sz="1800" dirty="0" err="1"/>
              <a:t>смешать</a:t>
            </a:r>
            <a:r>
              <a:rPr lang="en-US" sz="1800" dirty="0"/>
              <a:t> </a:t>
            </a:r>
            <a:r>
              <a:rPr lang="en-US" sz="1800" dirty="0" err="1"/>
              <a:t>их</a:t>
            </a:r>
            <a:r>
              <a:rPr lang="en-US" sz="1800" dirty="0"/>
              <a:t> с </a:t>
            </a:r>
            <a:r>
              <a:rPr lang="en-US" sz="1800" dirty="0" err="1"/>
              <a:t>оплатой</a:t>
            </a:r>
            <a:r>
              <a:rPr lang="en-US" sz="1800" dirty="0"/>
              <a:t> </a:t>
            </a:r>
            <a:r>
              <a:rPr lang="en-US" sz="1800" dirty="0" err="1"/>
              <a:t>труда</a:t>
            </a:r>
            <a:r>
              <a:rPr lang="en-US" sz="1800" dirty="0"/>
              <a:t>);</a:t>
            </a:r>
          </a:p>
          <a:p>
            <a:pPr>
              <a:lnSpc>
                <a:spcPct val="90000"/>
              </a:lnSpc>
            </a:pPr>
            <a:r>
              <a:rPr lang="en-US" sz="1800" dirty="0" err="1"/>
              <a:t>Первые</a:t>
            </a:r>
            <a:r>
              <a:rPr lang="en-US" sz="1800" dirty="0"/>
              <a:t> 5 </a:t>
            </a:r>
            <a:r>
              <a:rPr lang="en-US" sz="1800" dirty="0" err="1"/>
              <a:t>лет</a:t>
            </a:r>
            <a:r>
              <a:rPr lang="en-US" sz="1800" dirty="0"/>
              <a:t> </a:t>
            </a:r>
            <a:r>
              <a:rPr lang="en-US" sz="1800" dirty="0" err="1"/>
              <a:t>деятельности</a:t>
            </a:r>
            <a:r>
              <a:rPr lang="en-US" sz="1800" dirty="0"/>
              <a:t> КФХ </a:t>
            </a:r>
            <a:r>
              <a:rPr lang="en-US" sz="1800" dirty="0" err="1"/>
              <a:t>доходы</a:t>
            </a:r>
            <a:r>
              <a:rPr lang="en-US" sz="1800" dirty="0"/>
              <a:t> </a:t>
            </a:r>
            <a:r>
              <a:rPr lang="en-US" sz="1800" dirty="0" err="1"/>
              <a:t>его</a:t>
            </a:r>
            <a:r>
              <a:rPr lang="en-US" sz="1800" dirty="0"/>
              <a:t> </a:t>
            </a:r>
            <a:r>
              <a:rPr lang="en-US" sz="1800" dirty="0" err="1"/>
              <a:t>членов</a:t>
            </a:r>
            <a:r>
              <a:rPr lang="en-US" sz="1800" dirty="0"/>
              <a:t> </a:t>
            </a:r>
            <a:r>
              <a:rPr lang="en-US" sz="1800" dirty="0" err="1"/>
              <a:t>не</a:t>
            </a:r>
            <a:r>
              <a:rPr lang="en-US" sz="1800" dirty="0"/>
              <a:t> </a:t>
            </a:r>
            <a:r>
              <a:rPr lang="en-US" sz="1800" dirty="0" err="1"/>
              <a:t>облагаются</a:t>
            </a:r>
            <a:r>
              <a:rPr lang="en-US" sz="1800" dirty="0"/>
              <a:t> НДФЛ</a:t>
            </a:r>
          </a:p>
        </p:txBody>
      </p:sp>
      <p:pic>
        <p:nvPicPr>
          <p:cNvPr id="6" name="Объект 5" descr="Изображение выглядит как кот, смотрит, маленький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FDD9F473-A66C-4AE5-87FD-93B946813E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986" y="2022617"/>
            <a:ext cx="4747547" cy="284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02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077357-674C-4066-BAC4-4D91197E7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dirty="0"/>
              <a:t>0. КФХ, </a:t>
            </a:r>
            <a:r>
              <a:rPr lang="en-US" sz="2200" dirty="0" err="1"/>
              <a:t>созданные</a:t>
            </a:r>
            <a:r>
              <a:rPr lang="en-US" sz="2200" dirty="0"/>
              <a:t> в 1990-1994 </a:t>
            </a:r>
            <a:r>
              <a:rPr lang="en-US" sz="2200" dirty="0" err="1"/>
              <a:t>гг</a:t>
            </a:r>
            <a:r>
              <a:rPr lang="en-US" sz="2200" dirty="0"/>
              <a:t>. (</a:t>
            </a:r>
            <a:r>
              <a:rPr lang="en-US" sz="2200" dirty="0" err="1"/>
              <a:t>образовано</a:t>
            </a:r>
            <a:r>
              <a:rPr lang="en-US" sz="2200" dirty="0"/>
              <a:t> </a:t>
            </a:r>
            <a:r>
              <a:rPr lang="en-US" sz="2200" dirty="0" err="1"/>
              <a:t>около</a:t>
            </a:r>
            <a:r>
              <a:rPr lang="en-US" sz="2200" dirty="0"/>
              <a:t> 285 </a:t>
            </a:r>
            <a:r>
              <a:rPr lang="en-US" sz="2200" dirty="0" err="1"/>
              <a:t>тыс</a:t>
            </a:r>
            <a:r>
              <a:rPr lang="en-US" sz="2200" dirty="0"/>
              <a:t>., в </a:t>
            </a:r>
            <a:r>
              <a:rPr lang="en-US" sz="2200" dirty="0" err="1"/>
              <a:t>настоящее</a:t>
            </a:r>
            <a:r>
              <a:rPr lang="en-US" sz="2200" dirty="0"/>
              <a:t> </a:t>
            </a:r>
            <a:r>
              <a:rPr lang="en-US" sz="2200" dirty="0" err="1"/>
              <a:t>время</a:t>
            </a:r>
            <a:r>
              <a:rPr lang="en-US" sz="2200" dirty="0"/>
              <a:t> </a:t>
            </a:r>
            <a:r>
              <a:rPr lang="en-US" sz="2200" dirty="0" err="1"/>
              <a:t>действует</a:t>
            </a:r>
            <a:r>
              <a:rPr lang="en-US" sz="2200" dirty="0"/>
              <a:t> </a:t>
            </a:r>
            <a:r>
              <a:rPr lang="en-US" sz="2200" dirty="0" err="1"/>
              <a:t>около</a:t>
            </a:r>
            <a:r>
              <a:rPr lang="en-US" sz="2200" dirty="0"/>
              <a:t> </a:t>
            </a:r>
            <a:r>
              <a:rPr lang="ru-RU" sz="2200" dirty="0"/>
              <a:t>3</a:t>
            </a:r>
            <a:r>
              <a:rPr lang="en-US" sz="2200" dirty="0"/>
              <a:t> </a:t>
            </a:r>
            <a:r>
              <a:rPr lang="en-US" sz="2200" dirty="0" err="1"/>
              <a:t>тыс</a:t>
            </a:r>
            <a:r>
              <a:rPr lang="en-US" sz="2200" dirty="0"/>
              <a:t>.)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68A721-5570-499B-8F97-A3DE99411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333297"/>
            <a:ext cx="3816096" cy="384366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err="1"/>
              <a:t>Корпоративные</a:t>
            </a:r>
            <a:r>
              <a:rPr lang="en-US" sz="2000" dirty="0"/>
              <a:t> </a:t>
            </a:r>
            <a:r>
              <a:rPr lang="en-US" sz="2000" dirty="0" err="1"/>
              <a:t>коммерческие</a:t>
            </a:r>
            <a:r>
              <a:rPr lang="en-US" sz="2000" dirty="0"/>
              <a:t> </a:t>
            </a:r>
            <a:r>
              <a:rPr lang="en-US" sz="2000" dirty="0" err="1"/>
              <a:t>организации</a:t>
            </a:r>
            <a:r>
              <a:rPr lang="en-US" sz="2000" dirty="0"/>
              <a:t> (</a:t>
            </a:r>
            <a:r>
              <a:rPr lang="en-US" sz="2000" dirty="0" err="1"/>
              <a:t>юридические</a:t>
            </a:r>
            <a:r>
              <a:rPr lang="en-US" sz="2000" dirty="0"/>
              <a:t> </a:t>
            </a:r>
            <a:r>
              <a:rPr lang="en-US" sz="2000" dirty="0" err="1"/>
              <a:t>лица</a:t>
            </a:r>
            <a:r>
              <a:rPr lang="en-US" sz="2000" dirty="0"/>
              <a:t>),</a:t>
            </a:r>
          </a:p>
          <a:p>
            <a:pPr>
              <a:lnSpc>
                <a:spcPct val="90000"/>
              </a:lnSpc>
            </a:pPr>
            <a:r>
              <a:rPr lang="en-US" sz="2000" dirty="0" err="1"/>
              <a:t>Основаны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членстве</a:t>
            </a:r>
            <a:r>
              <a:rPr lang="en-US" sz="2000" dirty="0"/>
              <a:t> (</a:t>
            </a:r>
            <a:r>
              <a:rPr lang="en-US" sz="2000" dirty="0" err="1"/>
              <a:t>члены</a:t>
            </a:r>
            <a:r>
              <a:rPr lang="en-US" sz="2000" dirty="0"/>
              <a:t> </a:t>
            </a:r>
            <a:r>
              <a:rPr lang="en-US" sz="2000" dirty="0" err="1"/>
              <a:t>отражаются</a:t>
            </a:r>
            <a:r>
              <a:rPr lang="en-US" sz="2000" dirty="0"/>
              <a:t> в ЕГРЮЛ),</a:t>
            </a:r>
          </a:p>
          <a:p>
            <a:pPr>
              <a:lnSpc>
                <a:spcPct val="90000"/>
              </a:lnSpc>
            </a:pPr>
            <a:r>
              <a:rPr lang="en-US" sz="2000" dirty="0" err="1"/>
              <a:t>Действуют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основании</a:t>
            </a:r>
            <a:r>
              <a:rPr lang="en-US" sz="2000" dirty="0"/>
              <a:t> </a:t>
            </a:r>
            <a:r>
              <a:rPr lang="en-US" sz="2000" dirty="0" err="1"/>
              <a:t>Устава</a:t>
            </a:r>
            <a:r>
              <a:rPr lang="en-US" sz="2000" dirty="0"/>
              <a:t>,</a:t>
            </a:r>
          </a:p>
          <a:p>
            <a:pPr>
              <a:lnSpc>
                <a:spcPct val="90000"/>
              </a:lnSpc>
            </a:pPr>
            <a:r>
              <a:rPr lang="en-US" sz="2000" dirty="0" err="1"/>
              <a:t>Обладают</a:t>
            </a:r>
            <a:r>
              <a:rPr lang="en-US" sz="2000" dirty="0"/>
              <a:t> </a:t>
            </a:r>
            <a:r>
              <a:rPr lang="en-US" sz="2000" dirty="0" err="1"/>
              <a:t>обособленным</a:t>
            </a:r>
            <a:r>
              <a:rPr lang="en-US" sz="2000" dirty="0"/>
              <a:t> </a:t>
            </a:r>
            <a:r>
              <a:rPr lang="en-US" sz="2000" dirty="0" err="1"/>
              <a:t>имуществом</a:t>
            </a:r>
            <a:r>
              <a:rPr lang="en-US" sz="2000" dirty="0"/>
              <a:t>.</a:t>
            </a:r>
          </a:p>
        </p:txBody>
      </p:sp>
      <p:pic>
        <p:nvPicPr>
          <p:cNvPr id="6" name="Объект 5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36C81DB5-2EE8-4928-9108-B676EDD896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4" r="29427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161009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59124-35E8-4C8D-8A35-A2A5DA33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5426"/>
            <a:ext cx="3220880" cy="4024310"/>
          </a:xfrm>
        </p:spPr>
        <p:txBody>
          <a:bodyPr>
            <a:normAutofit/>
          </a:bodyPr>
          <a:lstStyle/>
          <a:p>
            <a:r>
              <a:rPr lang="ru-RU" sz="2800" dirty="0"/>
              <a:t>Государственная регистрация осуществляется аналогично регистрации иных юридических лиц (</a:t>
            </a:r>
            <a:r>
              <a:rPr lang="ru-RU" sz="2800"/>
              <a:t>коммерческих организаций)</a:t>
            </a:r>
            <a:endParaRPr lang="ru-RU" sz="2800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0D8B25E-F219-498D-A27C-1E4C65F79A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991361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76750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AA6FEC7-D25D-4FCC-8322-53D956EA4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Примерная структура учредительного документа КФХ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C9DA4B-9B8E-4222-89A2-B80FF671A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Общие положения (наименование, адрес и т.д.);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Предмет деятельности в области сельского хозяйства;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Требования к членству, права и обязанности членов, порядок вступления в КФХ, выхода из КФХ;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Условия о форме и величине объединяемых членами имущественных вкладов;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Состав имущества КФХ, права по распоряжению имуществом, права членов на имущество КФХ;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Порядок ведения учёта, утверждения отчётности, распределения прибыли и убытков;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Состав и компетенция органов управления;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Характер и размер личного участия членов в деятельности КФХ; условия привлечения в КФХ на работу лиц, не являющихся членами.</a:t>
            </a:r>
          </a:p>
        </p:txBody>
      </p:sp>
    </p:spTree>
    <p:extLst>
      <p:ext uri="{BB962C8B-B14F-4D97-AF65-F5344CB8AC3E}">
        <p14:creationId xmlns:p14="http://schemas.microsoft.com/office/powerpoint/2010/main" val="5494218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24B870-BDFB-49C4-8061-DEB68CB27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/>
              <a:t>Статус сельскохозяйственного товаропроизводителя необходимо подтверждать (Федеральный закон от 29.12.2006 г. № 264-ФЗ «О развитии сельского хозяйства», ст. 3)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4BB5B9-4197-42C6-81DB-3FE788AB0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13625"/>
            <a:ext cx="5004044" cy="416333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dirty="0"/>
              <a:t>В </a:t>
            </a:r>
            <a:r>
              <a:rPr lang="en-US" sz="1600" dirty="0" err="1"/>
              <a:t>целях</a:t>
            </a:r>
            <a:r>
              <a:rPr lang="en-US" sz="1600" dirty="0"/>
              <a:t> </a:t>
            </a:r>
            <a:r>
              <a:rPr lang="en-US" sz="1600" dirty="0" err="1"/>
              <a:t>настоящего</a:t>
            </a:r>
            <a:r>
              <a:rPr lang="en-US" sz="1600" dirty="0"/>
              <a:t> </a:t>
            </a:r>
            <a:r>
              <a:rPr lang="en-US" sz="1600" dirty="0" err="1"/>
              <a:t>Федерального</a:t>
            </a:r>
            <a:r>
              <a:rPr lang="en-US" sz="1600" dirty="0"/>
              <a:t> </a:t>
            </a:r>
            <a:r>
              <a:rPr lang="en-US" sz="1600" dirty="0" err="1"/>
              <a:t>закона</a:t>
            </a:r>
            <a:r>
              <a:rPr lang="en-US" sz="1600" dirty="0"/>
              <a:t> </a:t>
            </a:r>
            <a:r>
              <a:rPr lang="en-US" sz="1600" dirty="0" err="1"/>
              <a:t>сельскохозяйственными</a:t>
            </a:r>
            <a:r>
              <a:rPr lang="en-US" sz="1600" dirty="0"/>
              <a:t> </a:t>
            </a:r>
            <a:r>
              <a:rPr lang="en-US" sz="1600" dirty="0" err="1"/>
              <a:t>товаропроизводителями</a:t>
            </a:r>
            <a:r>
              <a:rPr lang="en-US" sz="1600" dirty="0"/>
              <a:t> </a:t>
            </a:r>
            <a:r>
              <a:rPr lang="en-US" sz="1600" dirty="0" err="1"/>
              <a:t>признаются</a:t>
            </a:r>
            <a:r>
              <a:rPr lang="en-US" sz="1600" dirty="0"/>
              <a:t> </a:t>
            </a:r>
            <a:r>
              <a:rPr lang="en-US" sz="1600" dirty="0" err="1"/>
              <a:t>организация</a:t>
            </a:r>
            <a:r>
              <a:rPr lang="en-US" sz="1600" dirty="0"/>
              <a:t>, </a:t>
            </a:r>
            <a:r>
              <a:rPr lang="en-US" sz="1600" dirty="0" err="1"/>
              <a:t>индивидуальный</a:t>
            </a:r>
            <a:r>
              <a:rPr lang="en-US" sz="1600" dirty="0"/>
              <a:t> </a:t>
            </a:r>
            <a:r>
              <a:rPr lang="en-US" sz="1600" dirty="0" err="1"/>
              <a:t>предприниматель</a:t>
            </a:r>
            <a:r>
              <a:rPr lang="en-US" sz="1600" dirty="0"/>
              <a:t> (</a:t>
            </a:r>
            <a:r>
              <a:rPr lang="en-US" sz="1600" dirty="0" err="1"/>
              <a:t>далее</a:t>
            </a:r>
            <a:r>
              <a:rPr lang="en-US" sz="1600" dirty="0"/>
              <a:t> - </a:t>
            </a:r>
            <a:r>
              <a:rPr lang="en-US" sz="1600" dirty="0" err="1"/>
              <a:t>сельскохозяйственный</a:t>
            </a:r>
            <a:r>
              <a:rPr lang="en-US" sz="1600" dirty="0"/>
              <a:t> </a:t>
            </a:r>
            <a:r>
              <a:rPr lang="en-US" sz="1600" dirty="0" err="1"/>
              <a:t>товаропроизводитель</a:t>
            </a:r>
            <a:r>
              <a:rPr lang="en-US" sz="1600" dirty="0"/>
              <a:t>), </a:t>
            </a:r>
            <a:r>
              <a:rPr lang="en-US" sz="1600" dirty="0" err="1"/>
              <a:t>осуществляющие</a:t>
            </a:r>
            <a:r>
              <a:rPr lang="en-US" sz="1600" dirty="0"/>
              <a:t> </a:t>
            </a:r>
            <a:r>
              <a:rPr lang="en-US" sz="1600" dirty="0" err="1"/>
              <a:t>производство</a:t>
            </a:r>
            <a:r>
              <a:rPr lang="en-US" sz="1600" dirty="0"/>
              <a:t> </a:t>
            </a:r>
            <a:r>
              <a:rPr lang="en-US" sz="1600" dirty="0" err="1"/>
              <a:t>сельскохозяйственной</a:t>
            </a:r>
            <a:r>
              <a:rPr lang="en-US" sz="1600" dirty="0"/>
              <a:t> </a:t>
            </a:r>
            <a:r>
              <a:rPr lang="en-US" sz="1600" dirty="0" err="1"/>
              <a:t>продукции</a:t>
            </a:r>
            <a:r>
              <a:rPr lang="en-US" sz="1600" dirty="0"/>
              <a:t> (в </a:t>
            </a:r>
            <a:r>
              <a:rPr lang="en-US" sz="1600" dirty="0" err="1"/>
              <a:t>том</a:t>
            </a:r>
            <a:r>
              <a:rPr lang="en-US" sz="1600" dirty="0"/>
              <a:t> </a:t>
            </a:r>
            <a:r>
              <a:rPr lang="en-US" sz="1600" dirty="0" err="1"/>
              <a:t>числе</a:t>
            </a:r>
            <a:r>
              <a:rPr lang="en-US" sz="1600" dirty="0"/>
              <a:t> </a:t>
            </a:r>
            <a:r>
              <a:rPr lang="en-US" sz="1600" dirty="0" err="1"/>
              <a:t>органической</a:t>
            </a:r>
            <a:r>
              <a:rPr lang="en-US" sz="1600" dirty="0"/>
              <a:t> </a:t>
            </a:r>
            <a:r>
              <a:rPr lang="en-US" sz="1600" dirty="0" err="1"/>
              <a:t>продукции</a:t>
            </a:r>
            <a:r>
              <a:rPr lang="en-US" sz="1600" dirty="0"/>
              <a:t>), </a:t>
            </a:r>
            <a:r>
              <a:rPr lang="en-US" sz="1600" dirty="0" err="1"/>
              <a:t>ее</a:t>
            </a:r>
            <a:r>
              <a:rPr lang="en-US" sz="1600" dirty="0"/>
              <a:t> </a:t>
            </a:r>
            <a:r>
              <a:rPr lang="en-US" sz="1600" dirty="0" err="1"/>
              <a:t>первичную</a:t>
            </a:r>
            <a:r>
              <a:rPr lang="en-US" sz="1600" dirty="0"/>
              <a:t> и </a:t>
            </a:r>
            <a:r>
              <a:rPr lang="en-US" sz="1600" dirty="0" err="1"/>
              <a:t>последующую</a:t>
            </a:r>
            <a:r>
              <a:rPr lang="en-US" sz="1600" dirty="0"/>
              <a:t> (</a:t>
            </a:r>
            <a:r>
              <a:rPr lang="en-US" sz="1600" dirty="0" err="1"/>
              <a:t>промышленную</a:t>
            </a:r>
            <a:r>
              <a:rPr lang="en-US" sz="1600" dirty="0"/>
              <a:t>) </a:t>
            </a:r>
            <a:r>
              <a:rPr lang="en-US" sz="1600" dirty="0" err="1"/>
              <a:t>переработку</a:t>
            </a:r>
            <a:r>
              <a:rPr lang="en-US" sz="1600" dirty="0"/>
              <a:t> (в </a:t>
            </a:r>
            <a:r>
              <a:rPr lang="en-US" sz="1600" dirty="0" err="1"/>
              <a:t>том</a:t>
            </a:r>
            <a:r>
              <a:rPr lang="en-US" sz="1600" dirty="0"/>
              <a:t> </a:t>
            </a:r>
            <a:r>
              <a:rPr lang="en-US" sz="1600" dirty="0" err="1"/>
              <a:t>числе</a:t>
            </a:r>
            <a:r>
              <a:rPr lang="en-US" sz="1600" dirty="0"/>
              <a:t> </a:t>
            </a:r>
            <a:r>
              <a:rPr lang="en-US" sz="1600" dirty="0" err="1"/>
              <a:t>на</a:t>
            </a:r>
            <a:r>
              <a:rPr lang="en-US" sz="1600" dirty="0"/>
              <a:t> </a:t>
            </a:r>
            <a:r>
              <a:rPr lang="en-US" sz="1600" dirty="0" err="1"/>
              <a:t>арендованных</a:t>
            </a:r>
            <a:r>
              <a:rPr lang="en-US" sz="1600" dirty="0"/>
              <a:t> </a:t>
            </a:r>
            <a:r>
              <a:rPr lang="en-US" sz="1600" dirty="0" err="1"/>
              <a:t>основных</a:t>
            </a:r>
            <a:r>
              <a:rPr lang="en-US" sz="1600" dirty="0"/>
              <a:t> </a:t>
            </a:r>
            <a:r>
              <a:rPr lang="en-US" sz="1600" dirty="0" err="1"/>
              <a:t>средствах</a:t>
            </a:r>
            <a:r>
              <a:rPr lang="en-US" sz="1600" dirty="0"/>
              <a:t>) в </a:t>
            </a:r>
            <a:r>
              <a:rPr lang="en-US" sz="1600" dirty="0" err="1"/>
              <a:t>соответствии</a:t>
            </a:r>
            <a:r>
              <a:rPr lang="en-US" sz="1600" dirty="0"/>
              <a:t> с </a:t>
            </a:r>
            <a:r>
              <a:rPr lang="en-US" sz="1600" dirty="0" err="1"/>
              <a:t>перечнем</a:t>
            </a:r>
            <a:r>
              <a:rPr lang="en-US" sz="1600" dirty="0"/>
              <a:t>, </a:t>
            </a:r>
            <a:r>
              <a:rPr lang="en-US" sz="1600" dirty="0" err="1"/>
              <a:t>утверждаемым</a:t>
            </a:r>
            <a:r>
              <a:rPr lang="en-US" sz="1600" dirty="0"/>
              <a:t> </a:t>
            </a:r>
            <a:r>
              <a:rPr lang="en-US" sz="1600" dirty="0" err="1"/>
              <a:t>Правительством</a:t>
            </a:r>
            <a:r>
              <a:rPr lang="en-US" sz="1600" dirty="0"/>
              <a:t> </a:t>
            </a:r>
            <a:r>
              <a:rPr lang="en-US" sz="1600" dirty="0" err="1"/>
              <a:t>Российской</a:t>
            </a:r>
            <a:r>
              <a:rPr lang="en-US" sz="1600" dirty="0"/>
              <a:t> </a:t>
            </a:r>
            <a:r>
              <a:rPr lang="en-US" sz="1600" dirty="0" err="1"/>
              <a:t>Федерации</a:t>
            </a:r>
            <a:r>
              <a:rPr lang="en-US" sz="1600" dirty="0"/>
              <a:t>, и </a:t>
            </a:r>
            <a:r>
              <a:rPr lang="en-US" sz="1600" dirty="0" err="1"/>
              <a:t>реализацию</a:t>
            </a:r>
            <a:r>
              <a:rPr lang="en-US" sz="1600" dirty="0"/>
              <a:t> </a:t>
            </a:r>
            <a:r>
              <a:rPr lang="en-US" sz="1600" dirty="0" err="1"/>
              <a:t>этой</a:t>
            </a:r>
            <a:r>
              <a:rPr lang="en-US" sz="1600" dirty="0"/>
              <a:t> </a:t>
            </a:r>
            <a:r>
              <a:rPr lang="en-US" sz="1600" dirty="0" err="1"/>
              <a:t>продукции</a:t>
            </a:r>
            <a:r>
              <a:rPr lang="en-US" sz="1600" dirty="0"/>
              <a:t> </a:t>
            </a:r>
            <a:r>
              <a:rPr lang="en-US" sz="1600" dirty="0" err="1"/>
              <a:t>при</a:t>
            </a:r>
            <a:r>
              <a:rPr lang="en-US" sz="1600" dirty="0"/>
              <a:t> </a:t>
            </a:r>
            <a:r>
              <a:rPr lang="en-US" sz="1600" dirty="0" err="1"/>
              <a:t>условии</a:t>
            </a:r>
            <a:r>
              <a:rPr lang="en-US" sz="1600" dirty="0"/>
              <a:t>, </a:t>
            </a:r>
            <a:r>
              <a:rPr lang="en-US" sz="1600" dirty="0" err="1"/>
              <a:t>что</a:t>
            </a:r>
            <a:r>
              <a:rPr lang="en-US" sz="1600" dirty="0"/>
              <a:t> в </a:t>
            </a:r>
            <a:r>
              <a:rPr lang="en-US" sz="1600" dirty="0" err="1"/>
              <a:t>доходе</a:t>
            </a:r>
            <a:r>
              <a:rPr lang="en-US" sz="1600" dirty="0"/>
              <a:t> </a:t>
            </a:r>
            <a:r>
              <a:rPr lang="en-US" sz="1600" dirty="0" err="1"/>
              <a:t>сельскохозяйственных</a:t>
            </a:r>
            <a:r>
              <a:rPr lang="en-US" sz="1600" dirty="0"/>
              <a:t> </a:t>
            </a:r>
            <a:r>
              <a:rPr lang="en-US" sz="1600" dirty="0" err="1"/>
              <a:t>товаропроизводителей</a:t>
            </a:r>
            <a:r>
              <a:rPr lang="en-US" sz="1600" dirty="0"/>
              <a:t> </a:t>
            </a:r>
            <a:r>
              <a:rPr lang="en-US" sz="1600" dirty="0" err="1"/>
              <a:t>от</a:t>
            </a:r>
            <a:r>
              <a:rPr lang="en-US" sz="1600" dirty="0"/>
              <a:t> </a:t>
            </a:r>
            <a:r>
              <a:rPr lang="en-US" sz="1600" dirty="0" err="1"/>
              <a:t>реализации</a:t>
            </a:r>
            <a:r>
              <a:rPr lang="en-US" sz="1600" dirty="0"/>
              <a:t> </a:t>
            </a:r>
            <a:r>
              <a:rPr lang="en-US" sz="1600" dirty="0" err="1"/>
              <a:t>товаров</a:t>
            </a:r>
            <a:r>
              <a:rPr lang="en-US" sz="1600" dirty="0"/>
              <a:t> (</a:t>
            </a:r>
            <a:r>
              <a:rPr lang="en-US" sz="1600" dirty="0" err="1"/>
              <a:t>работ</a:t>
            </a:r>
            <a:r>
              <a:rPr lang="en-US" sz="1600" dirty="0"/>
              <a:t>, </a:t>
            </a:r>
            <a:r>
              <a:rPr lang="en-US" sz="1600" dirty="0" err="1"/>
              <a:t>услуг</a:t>
            </a:r>
            <a:r>
              <a:rPr lang="en-US" sz="1600" dirty="0"/>
              <a:t>) </a:t>
            </a:r>
            <a:r>
              <a:rPr lang="en-US" sz="1600" dirty="0" err="1"/>
              <a:t>доля</a:t>
            </a:r>
            <a:r>
              <a:rPr lang="en-US" sz="1600" dirty="0"/>
              <a:t> </a:t>
            </a:r>
            <a:r>
              <a:rPr lang="en-US" sz="1600" dirty="0" err="1"/>
              <a:t>дохода</a:t>
            </a:r>
            <a:r>
              <a:rPr lang="en-US" sz="1600" dirty="0"/>
              <a:t> </a:t>
            </a:r>
            <a:r>
              <a:rPr lang="en-US" sz="1600" dirty="0" err="1"/>
              <a:t>от</a:t>
            </a:r>
            <a:r>
              <a:rPr lang="en-US" sz="1600" dirty="0"/>
              <a:t> </a:t>
            </a:r>
            <a:r>
              <a:rPr lang="en-US" sz="1600" dirty="0" err="1"/>
              <a:t>реализации</a:t>
            </a:r>
            <a:r>
              <a:rPr lang="en-US" sz="1600" dirty="0"/>
              <a:t> </a:t>
            </a:r>
            <a:r>
              <a:rPr lang="en-US" sz="1600" dirty="0" err="1"/>
              <a:t>этой</a:t>
            </a:r>
            <a:r>
              <a:rPr lang="en-US" sz="1600" dirty="0"/>
              <a:t> </a:t>
            </a:r>
            <a:r>
              <a:rPr lang="en-US" sz="1600" dirty="0" err="1"/>
              <a:t>продукции</a:t>
            </a:r>
            <a:r>
              <a:rPr lang="en-US" sz="1600" dirty="0"/>
              <a:t> </a:t>
            </a:r>
            <a:r>
              <a:rPr lang="en-US" sz="1600" dirty="0" err="1"/>
              <a:t>составляет</a:t>
            </a:r>
            <a:r>
              <a:rPr lang="en-US" sz="1600" dirty="0"/>
              <a:t> </a:t>
            </a:r>
            <a:r>
              <a:rPr lang="en-US" sz="1600" dirty="0" err="1"/>
              <a:t>не</a:t>
            </a:r>
            <a:r>
              <a:rPr lang="en-US" sz="1600" dirty="0"/>
              <a:t> </a:t>
            </a:r>
            <a:r>
              <a:rPr lang="en-US" sz="1600" dirty="0" err="1"/>
              <a:t>менее</a:t>
            </a:r>
            <a:r>
              <a:rPr lang="en-US" sz="1600" dirty="0"/>
              <a:t> </a:t>
            </a:r>
            <a:r>
              <a:rPr lang="en-US" sz="1600" dirty="0" err="1"/>
              <a:t>чем</a:t>
            </a:r>
            <a:r>
              <a:rPr lang="en-US" sz="1600" dirty="0"/>
              <a:t> </a:t>
            </a:r>
            <a:r>
              <a:rPr lang="en-US" sz="1600" dirty="0" err="1"/>
              <a:t>семьдесят</a:t>
            </a:r>
            <a:r>
              <a:rPr lang="en-US" sz="1600" dirty="0"/>
              <a:t> </a:t>
            </a:r>
            <a:r>
              <a:rPr lang="en-US" sz="1600" dirty="0" err="1"/>
              <a:t>процентов</a:t>
            </a:r>
            <a:r>
              <a:rPr lang="en-US" sz="1600" dirty="0"/>
              <a:t> </a:t>
            </a:r>
            <a:r>
              <a:rPr lang="en-US" sz="1600" dirty="0" err="1"/>
              <a:t>за</a:t>
            </a:r>
            <a:r>
              <a:rPr lang="en-US" sz="1600" dirty="0"/>
              <a:t> </a:t>
            </a:r>
            <a:r>
              <a:rPr lang="en-US" sz="1600" dirty="0" err="1"/>
              <a:t>календарный</a:t>
            </a:r>
            <a:r>
              <a:rPr lang="en-US" sz="1600" dirty="0"/>
              <a:t> </a:t>
            </a:r>
            <a:r>
              <a:rPr lang="en-US" sz="1600" dirty="0" err="1"/>
              <a:t>год</a:t>
            </a:r>
            <a:r>
              <a:rPr lang="en-US" sz="1600" dirty="0"/>
              <a:t>.</a:t>
            </a:r>
          </a:p>
        </p:txBody>
      </p:sp>
      <p:pic>
        <p:nvPicPr>
          <p:cNvPr id="6" name="Объект 5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1E8FDF75-EB72-4A94-B957-83D61E5E38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925" y="3139017"/>
            <a:ext cx="1554227" cy="233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33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97CA188-69D2-4F10-B136-082F87FD0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3C6157D-0DB8-4A38-BBFA-708530E5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3400" dirty="0"/>
              <a:t>В настоящее время (по законодательству РФ)</a:t>
            </a:r>
            <a:r>
              <a:rPr lang="en-US" sz="3400" dirty="0"/>
              <a:t> </a:t>
            </a:r>
            <a:r>
              <a:rPr lang="en-US" sz="3400" dirty="0" err="1"/>
              <a:t>могут</a:t>
            </a:r>
            <a:r>
              <a:rPr lang="en-US" sz="3400" dirty="0"/>
              <a:t> </a:t>
            </a:r>
            <a:r>
              <a:rPr lang="ru-RU" sz="3400" dirty="0"/>
              <a:t>создав</a:t>
            </a:r>
            <a:r>
              <a:rPr lang="en-US" sz="3400" dirty="0" err="1"/>
              <a:t>аться</a:t>
            </a:r>
            <a:r>
              <a:rPr lang="en-US" sz="3400" dirty="0"/>
              <a:t> </a:t>
            </a:r>
            <a:r>
              <a:rPr lang="ru-RU" sz="3400" dirty="0"/>
              <a:t>крестьянские хозяйства</a:t>
            </a:r>
            <a:r>
              <a:rPr lang="en-US" sz="3400" dirty="0"/>
              <a:t> в </a:t>
            </a:r>
            <a:r>
              <a:rPr lang="en-US" sz="3400" dirty="0" err="1"/>
              <a:t>статусе</a:t>
            </a:r>
            <a:r>
              <a:rPr lang="en-US" sz="3400" dirty="0"/>
              <a:t> и </a:t>
            </a:r>
            <a:r>
              <a:rPr lang="en-US" sz="3400" dirty="0" err="1"/>
              <a:t>без</a:t>
            </a:r>
            <a:r>
              <a:rPr lang="en-US" sz="3400" dirty="0"/>
              <a:t> </a:t>
            </a:r>
            <a:r>
              <a:rPr lang="en-US" sz="3400" dirty="0" err="1"/>
              <a:t>статуса</a:t>
            </a:r>
            <a:r>
              <a:rPr lang="en-US" sz="3400" dirty="0"/>
              <a:t> </a:t>
            </a:r>
            <a:r>
              <a:rPr lang="en-US" sz="3400" dirty="0" err="1"/>
              <a:t>юридического</a:t>
            </a:r>
            <a:r>
              <a:rPr lang="en-US" sz="3400" dirty="0"/>
              <a:t> </a:t>
            </a:r>
            <a:r>
              <a:rPr lang="en-US" sz="3400" dirty="0" err="1"/>
              <a:t>лица</a:t>
            </a:r>
            <a:endParaRPr lang="en-US" sz="3400" dirty="0"/>
          </a:p>
        </p:txBody>
      </p:sp>
      <p:pic>
        <p:nvPicPr>
          <p:cNvPr id="14" name="Объект 13" descr="Изображение выглядит как млекопитающее, животное, тигр, кот&#10;&#10;Автоматически созданное описание">
            <a:extLst>
              <a:ext uri="{FF2B5EF4-FFF2-40B4-BE49-F238E27FC236}">
                <a16:creationId xmlns:a16="http://schemas.microsoft.com/office/drawing/2014/main" id="{90C9E5D0-EB2B-4E66-B7F4-6608CF40CE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924"/>
          <a:stretch/>
        </p:blipFill>
        <p:spPr>
          <a:xfrm>
            <a:off x="6045247" y="1844619"/>
            <a:ext cx="5004044" cy="4257439"/>
          </a:xfrm>
          <a:custGeom>
            <a:avLst/>
            <a:gdLst/>
            <a:ahLst/>
            <a:cxnLst/>
            <a:rect l="l" t="t" r="r" b="b"/>
            <a:pathLst>
              <a:path w="5004044" h="4257439">
                <a:moveTo>
                  <a:pt x="4996703" y="1884419"/>
                </a:moveTo>
                <a:lnTo>
                  <a:pt x="4999558" y="1895448"/>
                </a:lnTo>
                <a:cubicBezTo>
                  <a:pt x="5005407" y="1925309"/>
                  <a:pt x="5005885" y="1948588"/>
                  <a:pt x="4998919" y="1955002"/>
                </a:cubicBezTo>
                <a:lnTo>
                  <a:pt x="4997257" y="1954563"/>
                </a:lnTo>
                <a:lnTo>
                  <a:pt x="4997288" y="1935420"/>
                </a:lnTo>
                <a:cubicBezTo>
                  <a:pt x="4997241" y="1921584"/>
                  <a:pt x="4997129" y="1908567"/>
                  <a:pt x="4996971" y="1897199"/>
                </a:cubicBezTo>
                <a:close/>
                <a:moveTo>
                  <a:pt x="4995619" y="1855413"/>
                </a:moveTo>
                <a:cubicBezTo>
                  <a:pt x="4995887" y="1856868"/>
                  <a:pt x="4996145" y="1861630"/>
                  <a:pt x="4996377" y="1868871"/>
                </a:cubicBezTo>
                <a:lnTo>
                  <a:pt x="4996703" y="1884419"/>
                </a:lnTo>
                <a:lnTo>
                  <a:pt x="4993479" y="1871969"/>
                </a:lnTo>
                <a:lnTo>
                  <a:pt x="4994448" y="1857988"/>
                </a:lnTo>
                <a:cubicBezTo>
                  <a:pt x="4994836" y="1854434"/>
                  <a:pt x="4995221" y="1853309"/>
                  <a:pt x="4995619" y="1855413"/>
                </a:cubicBezTo>
                <a:close/>
                <a:moveTo>
                  <a:pt x="561880" y="1402651"/>
                </a:moveTo>
                <a:cubicBezTo>
                  <a:pt x="561124" y="1404050"/>
                  <a:pt x="560098" y="1405494"/>
                  <a:pt x="559343" y="1406893"/>
                </a:cubicBezTo>
                <a:cubicBezTo>
                  <a:pt x="564992" y="1411590"/>
                  <a:pt x="570885" y="1415610"/>
                  <a:pt x="576521" y="1419992"/>
                </a:cubicBezTo>
                <a:cubicBezTo>
                  <a:pt x="583100" y="1421044"/>
                  <a:pt x="589950" y="1422050"/>
                  <a:pt x="596259" y="1423150"/>
                </a:cubicBezTo>
                <a:cubicBezTo>
                  <a:pt x="584800" y="1416317"/>
                  <a:pt x="573340" y="1409483"/>
                  <a:pt x="561880" y="1402651"/>
                </a:cubicBezTo>
                <a:close/>
                <a:moveTo>
                  <a:pt x="741490" y="927208"/>
                </a:moveTo>
                <a:cubicBezTo>
                  <a:pt x="799034" y="985684"/>
                  <a:pt x="870087" y="1023113"/>
                  <a:pt x="944973" y="1054807"/>
                </a:cubicBezTo>
                <a:cubicBezTo>
                  <a:pt x="945998" y="1053361"/>
                  <a:pt x="946754" y="1051963"/>
                  <a:pt x="947781" y="1050516"/>
                </a:cubicBezTo>
                <a:cubicBezTo>
                  <a:pt x="879021" y="1009518"/>
                  <a:pt x="810249" y="968207"/>
                  <a:pt x="741490" y="927208"/>
                </a:cubicBezTo>
                <a:close/>
                <a:moveTo>
                  <a:pt x="4437179" y="969"/>
                </a:moveTo>
                <a:cubicBezTo>
                  <a:pt x="4443841" y="3904"/>
                  <a:pt x="4445992" y="9534"/>
                  <a:pt x="4444201" y="18389"/>
                </a:cubicBezTo>
                <a:cubicBezTo>
                  <a:pt x="4441695" y="29585"/>
                  <a:pt x="4436433" y="40002"/>
                  <a:pt x="4430319" y="49621"/>
                </a:cubicBezTo>
                <a:cubicBezTo>
                  <a:pt x="4401802" y="94822"/>
                  <a:pt x="4415372" y="106342"/>
                  <a:pt x="4455614" y="105249"/>
                </a:cubicBezTo>
                <a:cubicBezTo>
                  <a:pt x="4491507" y="104290"/>
                  <a:pt x="4527369" y="96378"/>
                  <a:pt x="4563529" y="89046"/>
                </a:cubicBezTo>
                <a:cubicBezTo>
                  <a:pt x="4581331" y="85271"/>
                  <a:pt x="4582237" y="87326"/>
                  <a:pt x="4575967" y="105828"/>
                </a:cubicBezTo>
                <a:cubicBezTo>
                  <a:pt x="4565867" y="136392"/>
                  <a:pt x="4565181" y="164346"/>
                  <a:pt x="4581177" y="187773"/>
                </a:cubicBezTo>
                <a:cubicBezTo>
                  <a:pt x="4584949" y="193117"/>
                  <a:pt x="4587668" y="199279"/>
                  <a:pt x="4586660" y="207364"/>
                </a:cubicBezTo>
                <a:cubicBezTo>
                  <a:pt x="4582114" y="240426"/>
                  <a:pt x="4591735" y="267509"/>
                  <a:pt x="4601641" y="294858"/>
                </a:cubicBezTo>
                <a:cubicBezTo>
                  <a:pt x="4618339" y="340618"/>
                  <a:pt x="4639505" y="382741"/>
                  <a:pt x="4662523" y="423590"/>
                </a:cubicBezTo>
                <a:cubicBezTo>
                  <a:pt x="4678751" y="452354"/>
                  <a:pt x="4689013" y="487863"/>
                  <a:pt x="4724560" y="497719"/>
                </a:cubicBezTo>
                <a:cubicBezTo>
                  <a:pt x="4733099" y="500006"/>
                  <a:pt x="4735915" y="508366"/>
                  <a:pt x="4732841" y="519029"/>
                </a:cubicBezTo>
                <a:cubicBezTo>
                  <a:pt x="4722677" y="554348"/>
                  <a:pt x="4730947" y="581670"/>
                  <a:pt x="4749643" y="604622"/>
                </a:cubicBezTo>
                <a:cubicBezTo>
                  <a:pt x="4756255" y="612626"/>
                  <a:pt x="4753773" y="618125"/>
                  <a:pt x="4744753" y="623512"/>
                </a:cubicBezTo>
                <a:cubicBezTo>
                  <a:pt x="4734394" y="629453"/>
                  <a:pt x="4726335" y="638149"/>
                  <a:pt x="4720006" y="649070"/>
                </a:cubicBezTo>
                <a:cubicBezTo>
                  <a:pt x="4709614" y="666719"/>
                  <a:pt x="4704721" y="685611"/>
                  <a:pt x="4700653" y="704672"/>
                </a:cubicBezTo>
                <a:cubicBezTo>
                  <a:pt x="4694336" y="734569"/>
                  <a:pt x="4686883" y="763401"/>
                  <a:pt x="4662297" y="786401"/>
                </a:cubicBezTo>
                <a:cubicBezTo>
                  <a:pt x="4654979" y="793386"/>
                  <a:pt x="4649109" y="802330"/>
                  <a:pt x="4642954" y="811006"/>
                </a:cubicBezTo>
                <a:cubicBezTo>
                  <a:pt x="4644917" y="818566"/>
                  <a:pt x="4649771" y="823719"/>
                  <a:pt x="4658781" y="824342"/>
                </a:cubicBezTo>
                <a:cubicBezTo>
                  <a:pt x="4716129" y="828453"/>
                  <a:pt x="4713587" y="870017"/>
                  <a:pt x="4713981" y="916441"/>
                </a:cubicBezTo>
                <a:cubicBezTo>
                  <a:pt x="4714583" y="973897"/>
                  <a:pt x="4682235" y="1006173"/>
                  <a:pt x="4642145" y="1035706"/>
                </a:cubicBezTo>
                <a:cubicBezTo>
                  <a:pt x="4628425" y="1045718"/>
                  <a:pt x="4608421" y="1048933"/>
                  <a:pt x="4604059" y="1073741"/>
                </a:cubicBezTo>
                <a:cubicBezTo>
                  <a:pt x="4628007" y="1092285"/>
                  <a:pt x="4655309" y="1069123"/>
                  <a:pt x="4680437" y="1071013"/>
                </a:cubicBezTo>
                <a:cubicBezTo>
                  <a:pt x="4701201" y="1072723"/>
                  <a:pt x="4734847" y="1063938"/>
                  <a:pt x="4708843" y="1110593"/>
                </a:cubicBezTo>
                <a:cubicBezTo>
                  <a:pt x="4701273" y="1124265"/>
                  <a:pt x="4711111" y="1131384"/>
                  <a:pt x="4721433" y="1130828"/>
                </a:cubicBezTo>
                <a:cubicBezTo>
                  <a:pt x="4805036" y="1125241"/>
                  <a:pt x="4770374" y="1216755"/>
                  <a:pt x="4799050" y="1256288"/>
                </a:cubicBezTo>
                <a:cubicBezTo>
                  <a:pt x="4807135" y="1266880"/>
                  <a:pt x="4800233" y="1289605"/>
                  <a:pt x="4788849" y="1296992"/>
                </a:cubicBezTo>
                <a:cubicBezTo>
                  <a:pt x="4716605" y="1344534"/>
                  <a:pt x="4710171" y="1427902"/>
                  <a:pt x="4677593" y="1504814"/>
                </a:cubicBezTo>
                <a:cubicBezTo>
                  <a:pt x="4717444" y="1525929"/>
                  <a:pt x="4764171" y="1523690"/>
                  <a:pt x="4806838" y="1534504"/>
                </a:cubicBezTo>
                <a:cubicBezTo>
                  <a:pt x="4851155" y="1545658"/>
                  <a:pt x="4851771" y="1559782"/>
                  <a:pt x="4818253" y="1621364"/>
                </a:cubicBezTo>
                <a:cubicBezTo>
                  <a:pt x="4912245" y="1616790"/>
                  <a:pt x="4912245" y="1616790"/>
                  <a:pt x="4887405" y="1708784"/>
                </a:cubicBezTo>
                <a:cubicBezTo>
                  <a:pt x="4926883" y="1705769"/>
                  <a:pt x="4965617" y="1779266"/>
                  <a:pt x="4987017" y="1847008"/>
                </a:cubicBezTo>
                <a:lnTo>
                  <a:pt x="4993479" y="1871969"/>
                </a:lnTo>
                <a:lnTo>
                  <a:pt x="4993260" y="1875137"/>
                </a:lnTo>
                <a:cubicBezTo>
                  <a:pt x="4992440" y="1890359"/>
                  <a:pt x="4991543" y="1912093"/>
                  <a:pt x="4990437" y="1933934"/>
                </a:cubicBezTo>
                <a:lnTo>
                  <a:pt x="4989378" y="1952477"/>
                </a:lnTo>
                <a:lnTo>
                  <a:pt x="4982628" y="1950690"/>
                </a:lnTo>
                <a:cubicBezTo>
                  <a:pt x="4977177" y="1945881"/>
                  <a:pt x="4973287" y="1944057"/>
                  <a:pt x="4970479" y="1944168"/>
                </a:cubicBezTo>
                <a:cubicBezTo>
                  <a:pt x="4962059" y="1944498"/>
                  <a:pt x="4963394" y="1962230"/>
                  <a:pt x="4961645" y="1968944"/>
                </a:cubicBezTo>
                <a:cubicBezTo>
                  <a:pt x="4955769" y="1990222"/>
                  <a:pt x="4970405" y="2001239"/>
                  <a:pt x="4980262" y="2014997"/>
                </a:cubicBezTo>
                <a:cubicBezTo>
                  <a:pt x="4983953" y="2020039"/>
                  <a:pt x="4986587" y="1996490"/>
                  <a:pt x="4988607" y="1965973"/>
                </a:cubicBezTo>
                <a:lnTo>
                  <a:pt x="4989378" y="1952477"/>
                </a:lnTo>
                <a:lnTo>
                  <a:pt x="4997257" y="1954563"/>
                </a:lnTo>
                <a:lnTo>
                  <a:pt x="4997217" y="1978557"/>
                </a:lnTo>
                <a:cubicBezTo>
                  <a:pt x="4996813" y="2037141"/>
                  <a:pt x="4995076" y="2095563"/>
                  <a:pt x="4990810" y="2100744"/>
                </a:cubicBezTo>
                <a:cubicBezTo>
                  <a:pt x="4945575" y="2155854"/>
                  <a:pt x="4978545" y="2256304"/>
                  <a:pt x="4889713" y="2285583"/>
                </a:cubicBezTo>
                <a:cubicBezTo>
                  <a:pt x="4849735" y="2298967"/>
                  <a:pt x="4831955" y="2340690"/>
                  <a:pt x="4803440" y="2367231"/>
                </a:cubicBezTo>
                <a:cubicBezTo>
                  <a:pt x="4704002" y="2459108"/>
                  <a:pt x="4639535" y="2566320"/>
                  <a:pt x="4613356" y="2702512"/>
                </a:cubicBezTo>
                <a:cubicBezTo>
                  <a:pt x="4606017" y="2740180"/>
                  <a:pt x="4573792" y="2775282"/>
                  <a:pt x="4553563" y="2810797"/>
                </a:cubicBezTo>
                <a:cubicBezTo>
                  <a:pt x="4565127" y="2832476"/>
                  <a:pt x="4619667" y="2772245"/>
                  <a:pt x="4602347" y="2836976"/>
                </a:cubicBezTo>
                <a:cubicBezTo>
                  <a:pt x="4589232" y="2885784"/>
                  <a:pt x="4551577" y="2921212"/>
                  <a:pt x="4516285" y="2954642"/>
                </a:cubicBezTo>
                <a:cubicBezTo>
                  <a:pt x="4475753" y="2992790"/>
                  <a:pt x="4430641" y="3025740"/>
                  <a:pt x="4414507" y="3086467"/>
                </a:cubicBezTo>
                <a:cubicBezTo>
                  <a:pt x="4410989" y="3099423"/>
                  <a:pt x="3564181" y="4149656"/>
                  <a:pt x="2327617" y="4253752"/>
                </a:cubicBezTo>
                <a:cubicBezTo>
                  <a:pt x="2125545" y="4270760"/>
                  <a:pt x="1322624" y="4224619"/>
                  <a:pt x="1214971" y="4203137"/>
                </a:cubicBezTo>
                <a:cubicBezTo>
                  <a:pt x="1104292" y="4180925"/>
                  <a:pt x="1007789" y="4121736"/>
                  <a:pt x="894535" y="4109150"/>
                </a:cubicBezTo>
                <a:cubicBezTo>
                  <a:pt x="834632" y="4102646"/>
                  <a:pt x="776274" y="4081635"/>
                  <a:pt x="781596" y="3991505"/>
                </a:cubicBezTo>
                <a:cubicBezTo>
                  <a:pt x="783201" y="3965920"/>
                  <a:pt x="766642" y="3948284"/>
                  <a:pt x="742373" y="3959843"/>
                </a:cubicBezTo>
                <a:cubicBezTo>
                  <a:pt x="696510" y="3981854"/>
                  <a:pt x="673849" y="3949166"/>
                  <a:pt x="646723" y="3926438"/>
                </a:cubicBezTo>
                <a:cubicBezTo>
                  <a:pt x="598687" y="3886210"/>
                  <a:pt x="552406" y="3842509"/>
                  <a:pt x="478839" y="3847272"/>
                </a:cubicBezTo>
                <a:cubicBezTo>
                  <a:pt x="491215" y="3806501"/>
                  <a:pt x="515519" y="3808222"/>
                  <a:pt x="537744" y="3812205"/>
                </a:cubicBezTo>
                <a:cubicBezTo>
                  <a:pt x="596474" y="3823029"/>
                  <a:pt x="654233" y="3836554"/>
                  <a:pt x="712950" y="3847065"/>
                </a:cubicBezTo>
                <a:cubicBezTo>
                  <a:pt x="751090" y="3853931"/>
                  <a:pt x="789463" y="3866135"/>
                  <a:pt x="839053" y="3842201"/>
                </a:cubicBezTo>
                <a:cubicBezTo>
                  <a:pt x="792472" y="3772935"/>
                  <a:pt x="718132" y="3772458"/>
                  <a:pt x="657388" y="3759142"/>
                </a:cubicBezTo>
                <a:cubicBezTo>
                  <a:pt x="581525" y="3742486"/>
                  <a:pt x="535038" y="3694078"/>
                  <a:pt x="479902" y="3640872"/>
                </a:cubicBezTo>
                <a:cubicBezTo>
                  <a:pt x="534356" y="3616078"/>
                  <a:pt x="570138" y="3656255"/>
                  <a:pt x="612982" y="3646162"/>
                </a:cubicBezTo>
                <a:cubicBezTo>
                  <a:pt x="615057" y="3637572"/>
                  <a:pt x="618333" y="3625291"/>
                  <a:pt x="617779" y="3625073"/>
                </a:cubicBezTo>
                <a:cubicBezTo>
                  <a:pt x="545776" y="3603308"/>
                  <a:pt x="510266" y="3544423"/>
                  <a:pt x="495792" y="3468542"/>
                </a:cubicBezTo>
                <a:cubicBezTo>
                  <a:pt x="488366" y="3429369"/>
                  <a:pt x="462153" y="3421345"/>
                  <a:pt x="436221" y="3407261"/>
                </a:cubicBezTo>
                <a:cubicBezTo>
                  <a:pt x="345019" y="3357258"/>
                  <a:pt x="249255" y="3315018"/>
                  <a:pt x="172652" y="3237768"/>
                </a:cubicBezTo>
                <a:cubicBezTo>
                  <a:pt x="256919" y="3234912"/>
                  <a:pt x="326749" y="3281731"/>
                  <a:pt x="417805" y="3290959"/>
                </a:cubicBezTo>
                <a:cubicBezTo>
                  <a:pt x="341913" y="3205043"/>
                  <a:pt x="246803" y="3171544"/>
                  <a:pt x="159629" y="3126522"/>
                </a:cubicBezTo>
                <a:cubicBezTo>
                  <a:pt x="119806" y="3106035"/>
                  <a:pt x="82625" y="3077492"/>
                  <a:pt x="35515" y="3070942"/>
                </a:cubicBezTo>
                <a:cubicBezTo>
                  <a:pt x="18803" y="3068516"/>
                  <a:pt x="-9231" y="3062395"/>
                  <a:pt x="3001" y="3030820"/>
                </a:cubicBezTo>
                <a:cubicBezTo>
                  <a:pt x="13293" y="3004651"/>
                  <a:pt x="35761" y="3007959"/>
                  <a:pt x="56337" y="3011602"/>
                </a:cubicBezTo>
                <a:cubicBezTo>
                  <a:pt x="105732" y="3020594"/>
                  <a:pt x="155993" y="3012038"/>
                  <a:pt x="221626" y="3000137"/>
                </a:cubicBezTo>
                <a:cubicBezTo>
                  <a:pt x="163022" y="2929831"/>
                  <a:pt x="63027" y="2971519"/>
                  <a:pt x="12079" y="2895750"/>
                </a:cubicBezTo>
                <a:cubicBezTo>
                  <a:pt x="70612" y="2870868"/>
                  <a:pt x="117312" y="2892988"/>
                  <a:pt x="165389" y="2890511"/>
                </a:cubicBezTo>
                <a:cubicBezTo>
                  <a:pt x="208846" y="2888217"/>
                  <a:pt x="219022" y="2871872"/>
                  <a:pt x="206743" y="2827546"/>
                </a:cubicBezTo>
                <a:cubicBezTo>
                  <a:pt x="187666" y="2758486"/>
                  <a:pt x="209823" y="2717255"/>
                  <a:pt x="273631" y="2725917"/>
                </a:cubicBezTo>
                <a:cubicBezTo>
                  <a:pt x="332792" y="2734135"/>
                  <a:pt x="337558" y="2706094"/>
                  <a:pt x="320364" y="2667696"/>
                </a:cubicBezTo>
                <a:cubicBezTo>
                  <a:pt x="295325" y="2611707"/>
                  <a:pt x="318706" y="2561087"/>
                  <a:pt x="334074" y="2507770"/>
                </a:cubicBezTo>
                <a:cubicBezTo>
                  <a:pt x="357219" y="2426828"/>
                  <a:pt x="344229" y="2391168"/>
                  <a:pt x="284207" y="2344516"/>
                </a:cubicBezTo>
                <a:cubicBezTo>
                  <a:pt x="250406" y="2318539"/>
                  <a:pt x="214378" y="2297698"/>
                  <a:pt x="166166" y="2278376"/>
                </a:cubicBezTo>
                <a:cubicBezTo>
                  <a:pt x="273852" y="2244503"/>
                  <a:pt x="158170" y="2213685"/>
                  <a:pt x="194891" y="2175576"/>
                </a:cubicBezTo>
                <a:cubicBezTo>
                  <a:pt x="270782" y="2149213"/>
                  <a:pt x="337571" y="2238633"/>
                  <a:pt x="440332" y="2191712"/>
                </a:cubicBezTo>
                <a:cubicBezTo>
                  <a:pt x="307946" y="2127472"/>
                  <a:pt x="161307" y="2042341"/>
                  <a:pt x="63051" y="1942979"/>
                </a:cubicBezTo>
                <a:cubicBezTo>
                  <a:pt x="83512" y="1912799"/>
                  <a:pt x="105922" y="1933513"/>
                  <a:pt x="123612" y="1920903"/>
                </a:cubicBezTo>
                <a:cubicBezTo>
                  <a:pt x="122527" y="1914768"/>
                  <a:pt x="123751" y="1905381"/>
                  <a:pt x="120386" y="1903128"/>
                </a:cubicBezTo>
                <a:cubicBezTo>
                  <a:pt x="47933" y="1852346"/>
                  <a:pt x="47054" y="1850919"/>
                  <a:pt x="119318" y="1791355"/>
                </a:cubicBezTo>
                <a:cubicBezTo>
                  <a:pt x="144540" y="1770456"/>
                  <a:pt x="141749" y="1756399"/>
                  <a:pt x="127081" y="1738431"/>
                </a:cubicBezTo>
                <a:cubicBezTo>
                  <a:pt x="116725" y="1725710"/>
                  <a:pt x="104020" y="1715301"/>
                  <a:pt x="108310" y="1682600"/>
                </a:cubicBezTo>
                <a:cubicBezTo>
                  <a:pt x="150870" y="1715887"/>
                  <a:pt x="350796" y="1749545"/>
                  <a:pt x="385468" y="1739315"/>
                </a:cubicBezTo>
                <a:cubicBezTo>
                  <a:pt x="424434" y="1727691"/>
                  <a:pt x="558776" y="1718211"/>
                  <a:pt x="599777" y="1722044"/>
                </a:cubicBezTo>
                <a:cubicBezTo>
                  <a:pt x="597521" y="1720227"/>
                  <a:pt x="595263" y="1718413"/>
                  <a:pt x="593006" y="1716597"/>
                </a:cubicBezTo>
                <a:cubicBezTo>
                  <a:pt x="552484" y="1680103"/>
                  <a:pt x="511421" y="1643705"/>
                  <a:pt x="485736" y="1591625"/>
                </a:cubicBezTo>
                <a:cubicBezTo>
                  <a:pt x="484560" y="1589619"/>
                  <a:pt x="483937" y="1587831"/>
                  <a:pt x="481534" y="1588888"/>
                </a:cubicBezTo>
                <a:cubicBezTo>
                  <a:pt x="460479" y="1599246"/>
                  <a:pt x="462468" y="1582449"/>
                  <a:pt x="461623" y="1569314"/>
                </a:cubicBezTo>
                <a:cubicBezTo>
                  <a:pt x="460764" y="1555866"/>
                  <a:pt x="456786" y="1545815"/>
                  <a:pt x="441172" y="1549836"/>
                </a:cubicBezTo>
                <a:cubicBezTo>
                  <a:pt x="440361" y="1549980"/>
                  <a:pt x="439267" y="1549855"/>
                  <a:pt x="438173" y="1549732"/>
                </a:cubicBezTo>
                <a:cubicBezTo>
                  <a:pt x="430782" y="1548823"/>
                  <a:pt x="406258" y="1517097"/>
                  <a:pt x="409482" y="1509886"/>
                </a:cubicBezTo>
                <a:cubicBezTo>
                  <a:pt x="416686" y="1494065"/>
                  <a:pt x="408267" y="1488277"/>
                  <a:pt x="401143" y="1480995"/>
                </a:cubicBezTo>
                <a:cubicBezTo>
                  <a:pt x="391181" y="1471051"/>
                  <a:pt x="381247" y="1461736"/>
                  <a:pt x="370772" y="1452514"/>
                </a:cubicBezTo>
                <a:cubicBezTo>
                  <a:pt x="360580" y="1443560"/>
                  <a:pt x="350146" y="1435280"/>
                  <a:pt x="339699" y="1426688"/>
                </a:cubicBezTo>
                <a:cubicBezTo>
                  <a:pt x="315473" y="1420526"/>
                  <a:pt x="291032" y="1415669"/>
                  <a:pt x="265593" y="1412885"/>
                </a:cubicBezTo>
                <a:cubicBezTo>
                  <a:pt x="246706" y="1410526"/>
                  <a:pt x="225589" y="1406978"/>
                  <a:pt x="215085" y="1372144"/>
                </a:cubicBezTo>
                <a:cubicBezTo>
                  <a:pt x="234985" y="1372744"/>
                  <a:pt x="254925" y="1374284"/>
                  <a:pt x="274865" y="1375825"/>
                </a:cubicBezTo>
                <a:cubicBezTo>
                  <a:pt x="255700" y="1360864"/>
                  <a:pt x="237075" y="1345807"/>
                  <a:pt x="219220" y="1329666"/>
                </a:cubicBezTo>
                <a:cubicBezTo>
                  <a:pt x="204474" y="1316138"/>
                  <a:pt x="192346" y="1300252"/>
                  <a:pt x="187322" y="1278682"/>
                </a:cubicBezTo>
                <a:cubicBezTo>
                  <a:pt x="185994" y="1273224"/>
                  <a:pt x="184924" y="1267404"/>
                  <a:pt x="189878" y="1262417"/>
                </a:cubicBezTo>
                <a:cubicBezTo>
                  <a:pt x="195346" y="1256708"/>
                  <a:pt x="199833" y="1259711"/>
                  <a:pt x="204036" y="1262449"/>
                </a:cubicBezTo>
                <a:cubicBezTo>
                  <a:pt x="221402" y="1273615"/>
                  <a:pt x="239024" y="1284422"/>
                  <a:pt x="256133" y="1295950"/>
                </a:cubicBezTo>
                <a:cubicBezTo>
                  <a:pt x="278851" y="1311233"/>
                  <a:pt x="301313" y="1326878"/>
                  <a:pt x="323760" y="1342208"/>
                </a:cubicBezTo>
                <a:cubicBezTo>
                  <a:pt x="292061" y="1308268"/>
                  <a:pt x="257298" y="1278982"/>
                  <a:pt x="219957" y="1252997"/>
                </a:cubicBezTo>
                <a:cubicBezTo>
                  <a:pt x="192995" y="1234035"/>
                  <a:pt x="166033" y="1215073"/>
                  <a:pt x="145267" y="1188376"/>
                </a:cubicBezTo>
                <a:cubicBezTo>
                  <a:pt x="134614" y="1175075"/>
                  <a:pt x="129282" y="1158938"/>
                  <a:pt x="127649" y="1140248"/>
                </a:cubicBezTo>
                <a:cubicBezTo>
                  <a:pt x="127430" y="1135227"/>
                  <a:pt x="127724" y="1129482"/>
                  <a:pt x="133301" y="1126283"/>
                </a:cubicBezTo>
                <a:cubicBezTo>
                  <a:pt x="138892" y="1123399"/>
                  <a:pt x="142312" y="1126907"/>
                  <a:pt x="144665" y="1130919"/>
                </a:cubicBezTo>
                <a:cubicBezTo>
                  <a:pt x="147316" y="1135513"/>
                  <a:pt x="150466" y="1139068"/>
                  <a:pt x="154924" y="1141443"/>
                </a:cubicBezTo>
                <a:cubicBezTo>
                  <a:pt x="194007" y="1163643"/>
                  <a:pt x="228472" y="1192350"/>
                  <a:pt x="263706" y="1219972"/>
                </a:cubicBezTo>
                <a:cubicBezTo>
                  <a:pt x="314160" y="1259456"/>
                  <a:pt x="363843" y="1300026"/>
                  <a:pt x="423231" y="1325916"/>
                </a:cubicBezTo>
                <a:cubicBezTo>
                  <a:pt x="445702" y="1335549"/>
                  <a:pt x="468901" y="1343155"/>
                  <a:pt x="486543" y="1341940"/>
                </a:cubicBezTo>
                <a:cubicBezTo>
                  <a:pt x="421673" y="1296460"/>
                  <a:pt x="360475" y="1247802"/>
                  <a:pt x="305459" y="1191095"/>
                </a:cubicBezTo>
                <a:cubicBezTo>
                  <a:pt x="249875" y="1133856"/>
                  <a:pt x="201123" y="1070982"/>
                  <a:pt x="165967" y="995271"/>
                </a:cubicBezTo>
                <a:cubicBezTo>
                  <a:pt x="162356" y="987370"/>
                  <a:pt x="160109" y="979543"/>
                  <a:pt x="148803" y="982487"/>
                </a:cubicBezTo>
                <a:cubicBezTo>
                  <a:pt x="143684" y="983707"/>
                  <a:pt x="141844" y="978971"/>
                  <a:pt x="142975" y="973711"/>
                </a:cubicBezTo>
                <a:cubicBezTo>
                  <a:pt x="150059" y="936405"/>
                  <a:pt x="133120" y="916307"/>
                  <a:pt x="107228" y="903165"/>
                </a:cubicBezTo>
                <a:cubicBezTo>
                  <a:pt x="99148" y="898899"/>
                  <a:pt x="98374" y="893659"/>
                  <a:pt x="103961" y="884449"/>
                </a:cubicBezTo>
                <a:cubicBezTo>
                  <a:pt x="111573" y="871720"/>
                  <a:pt x="110228" y="859623"/>
                  <a:pt x="105398" y="848773"/>
                </a:cubicBezTo>
                <a:cubicBezTo>
                  <a:pt x="102652" y="841984"/>
                  <a:pt x="99109" y="835651"/>
                  <a:pt x="96106" y="829222"/>
                </a:cubicBezTo>
                <a:cubicBezTo>
                  <a:pt x="94023" y="825161"/>
                  <a:pt x="90576" y="821026"/>
                  <a:pt x="95233" y="815459"/>
                </a:cubicBezTo>
                <a:cubicBezTo>
                  <a:pt x="99648" y="810569"/>
                  <a:pt x="104350" y="812269"/>
                  <a:pt x="108754" y="813390"/>
                </a:cubicBezTo>
                <a:cubicBezTo>
                  <a:pt x="129926" y="818192"/>
                  <a:pt x="142781" y="832053"/>
                  <a:pt x="149184" y="854012"/>
                </a:cubicBezTo>
                <a:cubicBezTo>
                  <a:pt x="153977" y="870244"/>
                  <a:pt x="158340" y="870424"/>
                  <a:pt x="169922" y="855094"/>
                </a:cubicBezTo>
                <a:cubicBezTo>
                  <a:pt x="178668" y="843430"/>
                  <a:pt x="186813" y="842941"/>
                  <a:pt x="194734" y="849766"/>
                </a:cubicBezTo>
                <a:cubicBezTo>
                  <a:pt x="198964" y="853131"/>
                  <a:pt x="201642" y="858351"/>
                  <a:pt x="204833" y="862849"/>
                </a:cubicBezTo>
                <a:cubicBezTo>
                  <a:pt x="220829" y="886276"/>
                  <a:pt x="237607" y="908933"/>
                  <a:pt x="262674" y="921903"/>
                </a:cubicBezTo>
                <a:cubicBezTo>
                  <a:pt x="273823" y="927843"/>
                  <a:pt x="285713" y="932069"/>
                  <a:pt x="302202" y="923150"/>
                </a:cubicBezTo>
                <a:cubicBezTo>
                  <a:pt x="291351" y="917791"/>
                  <a:pt x="280774" y="918709"/>
                  <a:pt x="270912" y="917286"/>
                </a:cubicBezTo>
                <a:cubicBezTo>
                  <a:pt x="261049" y="915865"/>
                  <a:pt x="255697" y="911748"/>
                  <a:pt x="262498" y="899162"/>
                </a:cubicBezTo>
                <a:cubicBezTo>
                  <a:pt x="266276" y="892170"/>
                  <a:pt x="265774" y="886883"/>
                  <a:pt x="261759" y="882214"/>
                </a:cubicBezTo>
                <a:cubicBezTo>
                  <a:pt x="248848" y="867099"/>
                  <a:pt x="241864" y="844294"/>
                  <a:pt x="216117" y="846941"/>
                </a:cubicBezTo>
                <a:cubicBezTo>
                  <a:pt x="214767" y="847179"/>
                  <a:pt x="213361" y="846162"/>
                  <a:pt x="211969" y="845458"/>
                </a:cubicBezTo>
                <a:cubicBezTo>
                  <a:pt x="206685" y="842913"/>
                  <a:pt x="200848" y="840147"/>
                  <a:pt x="202383" y="831653"/>
                </a:cubicBezTo>
                <a:cubicBezTo>
                  <a:pt x="204188" y="823111"/>
                  <a:pt x="211130" y="819988"/>
                  <a:pt x="217302" y="817950"/>
                </a:cubicBezTo>
                <a:cubicBezTo>
                  <a:pt x="233145" y="812939"/>
                  <a:pt x="245914" y="818592"/>
                  <a:pt x="258185" y="825283"/>
                </a:cubicBezTo>
                <a:cubicBezTo>
                  <a:pt x="288036" y="841837"/>
                  <a:pt x="313015" y="865260"/>
                  <a:pt x="339019" y="887237"/>
                </a:cubicBezTo>
                <a:cubicBezTo>
                  <a:pt x="378027" y="920202"/>
                  <a:pt x="412674" y="959314"/>
                  <a:pt x="455541" y="987171"/>
                </a:cubicBezTo>
                <a:cubicBezTo>
                  <a:pt x="583008" y="1069675"/>
                  <a:pt x="708694" y="1155025"/>
                  <a:pt x="839737" y="1232154"/>
                </a:cubicBezTo>
                <a:cubicBezTo>
                  <a:pt x="888076" y="1260626"/>
                  <a:pt x="937413" y="1287025"/>
                  <a:pt x="987251" y="1312386"/>
                </a:cubicBezTo>
                <a:cubicBezTo>
                  <a:pt x="987438" y="1310454"/>
                  <a:pt x="987654" y="1309151"/>
                  <a:pt x="987828" y="1306906"/>
                </a:cubicBezTo>
                <a:cubicBezTo>
                  <a:pt x="987759" y="1305338"/>
                  <a:pt x="987677" y="1303454"/>
                  <a:pt x="987609" y="1301885"/>
                </a:cubicBezTo>
                <a:cubicBezTo>
                  <a:pt x="952341" y="1285971"/>
                  <a:pt x="917544" y="1268392"/>
                  <a:pt x="883773" y="1249366"/>
                </a:cubicBezTo>
                <a:cubicBezTo>
                  <a:pt x="800867" y="1202326"/>
                  <a:pt x="724387" y="1146562"/>
                  <a:pt x="658689" y="1075926"/>
                </a:cubicBezTo>
                <a:cubicBezTo>
                  <a:pt x="653269" y="1070242"/>
                  <a:pt x="647527" y="1069673"/>
                  <a:pt x="639221" y="1072721"/>
                </a:cubicBezTo>
                <a:cubicBezTo>
                  <a:pt x="612439" y="1082826"/>
                  <a:pt x="603654" y="1074888"/>
                  <a:pt x="607837" y="1046001"/>
                </a:cubicBezTo>
                <a:cubicBezTo>
                  <a:pt x="608886" y="1038856"/>
                  <a:pt x="608910" y="1033160"/>
                  <a:pt x="604057" y="1028006"/>
                </a:cubicBezTo>
                <a:cubicBezTo>
                  <a:pt x="582361" y="1004953"/>
                  <a:pt x="559626" y="983032"/>
                  <a:pt x="535068" y="963012"/>
                </a:cubicBezTo>
                <a:cubicBezTo>
                  <a:pt x="489628" y="926121"/>
                  <a:pt x="441097" y="893257"/>
                  <a:pt x="398492" y="852702"/>
                </a:cubicBezTo>
                <a:cubicBezTo>
                  <a:pt x="385976" y="840363"/>
                  <a:pt x="376348" y="825616"/>
                  <a:pt x="370407" y="808003"/>
                </a:cubicBezTo>
                <a:cubicBezTo>
                  <a:pt x="368512" y="802013"/>
                  <a:pt x="367360" y="794309"/>
                  <a:pt x="373637" y="788457"/>
                </a:cubicBezTo>
                <a:cubicBezTo>
                  <a:pt x="379645" y="782652"/>
                  <a:pt x="384471" y="787178"/>
                  <a:pt x="388957" y="790181"/>
                </a:cubicBezTo>
                <a:cubicBezTo>
                  <a:pt x="407729" y="802365"/>
                  <a:pt x="426784" y="814815"/>
                  <a:pt x="445569" y="827313"/>
                </a:cubicBezTo>
                <a:cubicBezTo>
                  <a:pt x="464624" y="839764"/>
                  <a:pt x="483437" y="852889"/>
                  <a:pt x="503344" y="866138"/>
                </a:cubicBezTo>
                <a:cubicBezTo>
                  <a:pt x="504379" y="858682"/>
                  <a:pt x="500259" y="857827"/>
                  <a:pt x="497988" y="855698"/>
                </a:cubicBezTo>
                <a:cubicBezTo>
                  <a:pt x="465913" y="825620"/>
                  <a:pt x="431003" y="799206"/>
                  <a:pt x="395068" y="774238"/>
                </a:cubicBezTo>
                <a:cubicBezTo>
                  <a:pt x="367267" y="754791"/>
                  <a:pt x="340223" y="733946"/>
                  <a:pt x="321225" y="704090"/>
                </a:cubicBezTo>
                <a:cubicBezTo>
                  <a:pt x="313910" y="692415"/>
                  <a:pt x="309809" y="679538"/>
                  <a:pt x="310772" y="664187"/>
                </a:cubicBezTo>
                <a:cubicBezTo>
                  <a:pt x="311107" y="659384"/>
                  <a:pt x="311442" y="654580"/>
                  <a:pt x="316776" y="652057"/>
                </a:cubicBezTo>
                <a:cubicBezTo>
                  <a:pt x="321044" y="650039"/>
                  <a:pt x="323869" y="652386"/>
                  <a:pt x="326167" y="655144"/>
                </a:cubicBezTo>
                <a:cubicBezTo>
                  <a:pt x="330196" y="660125"/>
                  <a:pt x="334224" y="665107"/>
                  <a:pt x="339819" y="668549"/>
                </a:cubicBezTo>
                <a:cubicBezTo>
                  <a:pt x="373388" y="689190"/>
                  <a:pt x="404905" y="712724"/>
                  <a:pt x="435653" y="737342"/>
                </a:cubicBezTo>
                <a:cubicBezTo>
                  <a:pt x="486133" y="777455"/>
                  <a:pt x="536115" y="818606"/>
                  <a:pt x="594518" y="846882"/>
                </a:cubicBezTo>
                <a:cubicBezTo>
                  <a:pt x="616490" y="857553"/>
                  <a:pt x="639205" y="866511"/>
                  <a:pt x="665142" y="868257"/>
                </a:cubicBezTo>
                <a:cubicBezTo>
                  <a:pt x="664195" y="865262"/>
                  <a:pt x="662491" y="863665"/>
                  <a:pt x="660802" y="862382"/>
                </a:cubicBezTo>
                <a:cubicBezTo>
                  <a:pt x="604283" y="821121"/>
                  <a:pt x="549586" y="777958"/>
                  <a:pt x="499505" y="728286"/>
                </a:cubicBezTo>
                <a:cubicBezTo>
                  <a:pt x="437758" y="667074"/>
                  <a:pt x="384382" y="598058"/>
                  <a:pt x="345927" y="515339"/>
                </a:cubicBezTo>
                <a:cubicBezTo>
                  <a:pt x="344141" y="511860"/>
                  <a:pt x="342910" y="508598"/>
                  <a:pt x="338588" y="509361"/>
                </a:cubicBezTo>
                <a:cubicBezTo>
                  <a:pt x="327525" y="511630"/>
                  <a:pt x="326170" y="505543"/>
                  <a:pt x="327339" y="494900"/>
                </a:cubicBezTo>
                <a:cubicBezTo>
                  <a:pt x="330552" y="468714"/>
                  <a:pt x="322326" y="448660"/>
                  <a:pt x="303055" y="437512"/>
                </a:cubicBezTo>
                <a:cubicBezTo>
                  <a:pt x="289083" y="429226"/>
                  <a:pt x="277325" y="421812"/>
                  <a:pt x="292117" y="398959"/>
                </a:cubicBezTo>
                <a:cubicBezTo>
                  <a:pt x="295694" y="393584"/>
                  <a:pt x="294041" y="386918"/>
                  <a:pt x="292417" y="380879"/>
                </a:cubicBezTo>
                <a:cubicBezTo>
                  <a:pt x="290115" y="371796"/>
                  <a:pt x="285463" y="365027"/>
                  <a:pt x="280259" y="358039"/>
                </a:cubicBezTo>
                <a:cubicBezTo>
                  <a:pt x="277365" y="354122"/>
                  <a:pt x="273863" y="348731"/>
                  <a:pt x="277426" y="343041"/>
                </a:cubicBezTo>
                <a:cubicBezTo>
                  <a:pt x="281488" y="336315"/>
                  <a:pt x="287339" y="339394"/>
                  <a:pt x="292014" y="340466"/>
                </a:cubicBezTo>
                <a:cubicBezTo>
                  <a:pt x="313455" y="345221"/>
                  <a:pt x="326609" y="359662"/>
                  <a:pt x="333039" y="382248"/>
                </a:cubicBezTo>
                <a:cubicBezTo>
                  <a:pt x="337209" y="396693"/>
                  <a:pt x="342383" y="396728"/>
                  <a:pt x="352439" y="383884"/>
                </a:cubicBezTo>
                <a:cubicBezTo>
                  <a:pt x="363791" y="369545"/>
                  <a:pt x="373274" y="368504"/>
                  <a:pt x="381981" y="380883"/>
                </a:cubicBezTo>
                <a:cubicBezTo>
                  <a:pt x="388959" y="391037"/>
                  <a:pt x="394611" y="402058"/>
                  <a:pt x="402615" y="410767"/>
                </a:cubicBezTo>
                <a:cubicBezTo>
                  <a:pt x="424081" y="434810"/>
                  <a:pt x="444293" y="461289"/>
                  <a:pt x="488827" y="452479"/>
                </a:cubicBezTo>
                <a:cubicBezTo>
                  <a:pt x="476447" y="443279"/>
                  <a:pt x="464047" y="446100"/>
                  <a:pt x="453360" y="444507"/>
                </a:cubicBezTo>
                <a:cubicBezTo>
                  <a:pt x="445687" y="443331"/>
                  <a:pt x="437918" y="439958"/>
                  <a:pt x="444814" y="429568"/>
                </a:cubicBezTo>
                <a:cubicBezTo>
                  <a:pt x="452737" y="417733"/>
                  <a:pt x="447628" y="412942"/>
                  <a:pt x="442720" y="406534"/>
                </a:cubicBezTo>
                <a:cubicBezTo>
                  <a:pt x="431444" y="391445"/>
                  <a:pt x="422234" y="373778"/>
                  <a:pt x="399647" y="373970"/>
                </a:cubicBezTo>
                <a:cubicBezTo>
                  <a:pt x="396107" y="373962"/>
                  <a:pt x="393255" y="370986"/>
                  <a:pt x="390458" y="369266"/>
                </a:cubicBezTo>
                <a:cubicBezTo>
                  <a:pt x="386539" y="366795"/>
                  <a:pt x="383146" y="363915"/>
                  <a:pt x="384776" y="357618"/>
                </a:cubicBezTo>
                <a:cubicBezTo>
                  <a:pt x="386436" y="351948"/>
                  <a:pt x="390351" y="348094"/>
                  <a:pt x="395456" y="346561"/>
                </a:cubicBezTo>
                <a:cubicBezTo>
                  <a:pt x="400022" y="345122"/>
                  <a:pt x="404870" y="343950"/>
                  <a:pt x="409490" y="343767"/>
                </a:cubicBezTo>
                <a:cubicBezTo>
                  <a:pt x="430118" y="342340"/>
                  <a:pt x="444782" y="353984"/>
                  <a:pt x="459406" y="364686"/>
                </a:cubicBezTo>
                <a:cubicBezTo>
                  <a:pt x="510573" y="401831"/>
                  <a:pt x="556044" y="445675"/>
                  <a:pt x="603593" y="487253"/>
                </a:cubicBezTo>
                <a:cubicBezTo>
                  <a:pt x="651129" y="528518"/>
                  <a:pt x="706332" y="558308"/>
                  <a:pt x="758457" y="592438"/>
                </a:cubicBezTo>
                <a:cubicBezTo>
                  <a:pt x="878695" y="671475"/>
                  <a:pt x="999459" y="750102"/>
                  <a:pt x="1126835" y="818073"/>
                </a:cubicBezTo>
                <a:cubicBezTo>
                  <a:pt x="1251416" y="884324"/>
                  <a:pt x="1667647" y="915225"/>
                  <a:pt x="1748686" y="913256"/>
                </a:cubicBezTo>
                <a:cubicBezTo>
                  <a:pt x="1852285" y="910467"/>
                  <a:pt x="2096505" y="873683"/>
                  <a:pt x="2345605" y="842682"/>
                </a:cubicBezTo>
                <a:cubicBezTo>
                  <a:pt x="2373756" y="838977"/>
                  <a:pt x="2401379" y="835684"/>
                  <a:pt x="2430665" y="833044"/>
                </a:cubicBezTo>
                <a:cubicBezTo>
                  <a:pt x="3260397" y="757430"/>
                  <a:pt x="3845073" y="368944"/>
                  <a:pt x="3874549" y="345713"/>
                </a:cubicBezTo>
                <a:cubicBezTo>
                  <a:pt x="3921930" y="308568"/>
                  <a:pt x="4079617" y="235190"/>
                  <a:pt x="4079914" y="235770"/>
                </a:cubicBezTo>
                <a:cubicBezTo>
                  <a:pt x="4083430" y="241475"/>
                  <a:pt x="4101322" y="245987"/>
                  <a:pt x="4115814" y="249002"/>
                </a:cubicBezTo>
                <a:lnTo>
                  <a:pt x="4129591" y="251735"/>
                </a:lnTo>
                <a:lnTo>
                  <a:pt x="4131313" y="253264"/>
                </a:lnTo>
                <a:cubicBezTo>
                  <a:pt x="4136355" y="253402"/>
                  <a:pt x="4136103" y="253090"/>
                  <a:pt x="4132779" y="252368"/>
                </a:cubicBezTo>
                <a:lnTo>
                  <a:pt x="4129591" y="251735"/>
                </a:lnTo>
                <a:lnTo>
                  <a:pt x="4126781" y="249241"/>
                </a:lnTo>
                <a:cubicBezTo>
                  <a:pt x="4126067" y="246916"/>
                  <a:pt x="4126005" y="243923"/>
                  <a:pt x="4126159" y="241207"/>
                </a:cubicBezTo>
                <a:cubicBezTo>
                  <a:pt x="4126893" y="226844"/>
                  <a:pt x="4132343" y="214496"/>
                  <a:pt x="4145347" y="206824"/>
                </a:cubicBezTo>
                <a:cubicBezTo>
                  <a:pt x="4157825" y="199562"/>
                  <a:pt x="4170601" y="192878"/>
                  <a:pt x="4183377" y="186195"/>
                </a:cubicBezTo>
                <a:cubicBezTo>
                  <a:pt x="4194019" y="180522"/>
                  <a:pt x="4201312" y="179234"/>
                  <a:pt x="4203065" y="194422"/>
                </a:cubicBezTo>
                <a:cubicBezTo>
                  <a:pt x="4204816" y="209612"/>
                  <a:pt x="4219976" y="213894"/>
                  <a:pt x="4228763" y="203170"/>
                </a:cubicBezTo>
                <a:cubicBezTo>
                  <a:pt x="4263132" y="161048"/>
                  <a:pt x="4304408" y="127512"/>
                  <a:pt x="4343373" y="90903"/>
                </a:cubicBezTo>
                <a:cubicBezTo>
                  <a:pt x="4370579" y="65543"/>
                  <a:pt x="4399217" y="41828"/>
                  <a:pt x="4421541" y="10686"/>
                </a:cubicBezTo>
                <a:cubicBezTo>
                  <a:pt x="4425645" y="4902"/>
                  <a:pt x="4429395" y="-2718"/>
                  <a:pt x="4437179" y="969"/>
                </a:cubicBez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6B5FE4-EBEB-43B6-95A7-2258CE775E12}"/>
              </a:ext>
            </a:extLst>
          </p:cNvPr>
          <p:cNvSpPr txBox="1"/>
          <p:nvPr/>
        </p:nvSpPr>
        <p:spPr>
          <a:xfrm>
            <a:off x="852546" y="2278966"/>
            <a:ext cx="229303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/>
              <a:t>Ст. 23, ч. 5 ГК РФ,</a:t>
            </a:r>
          </a:p>
          <a:p>
            <a:pPr>
              <a:spcAft>
                <a:spcPts val="600"/>
              </a:spcAft>
            </a:pPr>
            <a:r>
              <a:rPr lang="ru-RU" dirty="0"/>
              <a:t>Закон 74-ФЗ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91C8B4-0603-4B8A-BEEB-E1FABB422193}"/>
              </a:ext>
            </a:extLst>
          </p:cNvPr>
          <p:cNvSpPr txBox="1"/>
          <p:nvPr/>
        </p:nvSpPr>
        <p:spPr>
          <a:xfrm>
            <a:off x="3531566" y="5268844"/>
            <a:ext cx="221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/>
              <a:t>Ст. 86.1 ГК РФ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5FEC6320-6083-4A4C-A7E2-359ECBBD166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71245060"/>
              </p:ext>
            </p:extLst>
          </p:nvPr>
        </p:nvGraphicFramePr>
        <p:xfrm>
          <a:off x="838201" y="2013625"/>
          <a:ext cx="4614759" cy="416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1647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B3F6F06-A72D-4442-A031-E1D2004CB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C34DC3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139573A1-9DE7-439A-A2AB-68A2EB03C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094" y="750667"/>
            <a:ext cx="5602705" cy="26783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/>
              <a:t>1. КФХ без образования юридического лица</a:t>
            </a:r>
          </a:p>
        </p:txBody>
      </p:sp>
      <p:pic>
        <p:nvPicPr>
          <p:cNvPr id="11" name="Объект 10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14C3F2C-5DF9-4A5E-9EAC-3C8D0E16D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99979" y="2960076"/>
            <a:ext cx="4295306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4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CA6B8-6741-476B-9D6E-7D4949E41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900" dirty="0" err="1"/>
              <a:t>Правовые</a:t>
            </a:r>
            <a:r>
              <a:rPr lang="en-US" sz="1900" dirty="0"/>
              <a:t> </a:t>
            </a:r>
            <a:r>
              <a:rPr lang="en-US" sz="1900" dirty="0" err="1"/>
              <a:t>основы</a:t>
            </a:r>
            <a:r>
              <a:rPr lang="en-US" sz="1900" dirty="0"/>
              <a:t>:</a:t>
            </a:r>
            <a:br>
              <a:rPr lang="en-US" sz="1900" dirty="0"/>
            </a:br>
            <a:r>
              <a:rPr lang="en-US" sz="1900" dirty="0" err="1"/>
              <a:t>Гражданский</a:t>
            </a:r>
            <a:r>
              <a:rPr lang="en-US" sz="1900" dirty="0"/>
              <a:t> </a:t>
            </a:r>
            <a:r>
              <a:rPr lang="en-US" sz="1900" dirty="0" err="1"/>
              <a:t>кодекс</a:t>
            </a:r>
            <a:r>
              <a:rPr lang="en-US" sz="1900" dirty="0"/>
              <a:t>, </a:t>
            </a:r>
            <a:r>
              <a:rPr lang="en-US" sz="1900" dirty="0" err="1"/>
              <a:t>ст</a:t>
            </a:r>
            <a:r>
              <a:rPr lang="en-US" sz="1900" dirty="0"/>
              <a:t>. 2</a:t>
            </a:r>
            <a:r>
              <a:rPr lang="ru-RU" sz="1900" dirty="0"/>
              <a:t>3</a:t>
            </a:r>
            <a:r>
              <a:rPr lang="en-US" sz="1900" dirty="0"/>
              <a:t>, ч. 5; </a:t>
            </a:r>
            <a:r>
              <a:rPr lang="en-US" sz="1900" dirty="0" err="1"/>
              <a:t>ст.ст</a:t>
            </a:r>
            <a:r>
              <a:rPr lang="en-US" sz="1900" dirty="0"/>
              <a:t>. 257-259;</a:t>
            </a:r>
            <a:br>
              <a:rPr lang="en-US" sz="1900" dirty="0"/>
            </a:br>
            <a:r>
              <a:rPr lang="en-US" sz="1900" dirty="0" err="1"/>
              <a:t>Федеральный</a:t>
            </a:r>
            <a:r>
              <a:rPr lang="en-US" sz="1900" dirty="0"/>
              <a:t> </a:t>
            </a:r>
            <a:r>
              <a:rPr lang="en-US" sz="1900" dirty="0" err="1"/>
              <a:t>закон</a:t>
            </a:r>
            <a:r>
              <a:rPr lang="en-US" sz="1900" dirty="0"/>
              <a:t> </a:t>
            </a:r>
            <a:r>
              <a:rPr lang="en-US" sz="1900" dirty="0" err="1"/>
              <a:t>от</a:t>
            </a:r>
            <a:r>
              <a:rPr lang="en-US" sz="1900" dirty="0"/>
              <a:t> 11.06.2003 г. № 74-ФЗ «О </a:t>
            </a:r>
            <a:r>
              <a:rPr lang="en-US" sz="1900" dirty="0" err="1"/>
              <a:t>крестьянском</a:t>
            </a:r>
            <a:r>
              <a:rPr lang="en-US" sz="1900" dirty="0"/>
              <a:t> (</a:t>
            </a:r>
            <a:r>
              <a:rPr lang="en-US" sz="1900" dirty="0" err="1"/>
              <a:t>фермерском</a:t>
            </a:r>
            <a:r>
              <a:rPr lang="en-US" sz="1900" dirty="0"/>
              <a:t>) </a:t>
            </a:r>
            <a:r>
              <a:rPr lang="en-US" sz="1900" dirty="0" err="1"/>
              <a:t>хозяйстве</a:t>
            </a:r>
            <a:r>
              <a:rPr lang="en-US" sz="1900" dirty="0"/>
              <a:t>»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0A5E87E-2C11-44D3-BF38-C0EF6450F2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853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9C27F08C-E264-4132-8852-0EA72D28D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 dirty="0" err="1"/>
              <a:t>Договорное</a:t>
            </a:r>
            <a:r>
              <a:rPr lang="en-US" sz="1900" dirty="0"/>
              <a:t> </a:t>
            </a:r>
            <a:r>
              <a:rPr lang="en-US" sz="1900" dirty="0" err="1"/>
              <a:t>объединение</a:t>
            </a:r>
            <a:r>
              <a:rPr lang="en-US" sz="1900" dirty="0"/>
              <a:t> </a:t>
            </a:r>
            <a:r>
              <a:rPr lang="en-US" sz="1900" dirty="0" err="1"/>
              <a:t>граждан</a:t>
            </a:r>
            <a:r>
              <a:rPr lang="en-US" sz="1900" dirty="0"/>
              <a:t> </a:t>
            </a:r>
            <a:r>
              <a:rPr lang="en-US" sz="1900" dirty="0" err="1"/>
              <a:t>или</a:t>
            </a:r>
            <a:r>
              <a:rPr lang="en-US" sz="1900" dirty="0"/>
              <a:t> </a:t>
            </a:r>
            <a:r>
              <a:rPr lang="en-US" sz="1900" dirty="0" err="1"/>
              <a:t>предпринимательская</a:t>
            </a:r>
            <a:r>
              <a:rPr lang="en-US" sz="1900" dirty="0"/>
              <a:t> </a:t>
            </a:r>
            <a:r>
              <a:rPr lang="en-US" sz="1900" dirty="0" err="1"/>
              <a:t>деятельность</a:t>
            </a:r>
            <a:r>
              <a:rPr lang="en-US" sz="1900" dirty="0"/>
              <a:t> </a:t>
            </a:r>
            <a:r>
              <a:rPr lang="en-US" sz="1900" dirty="0" err="1"/>
              <a:t>отдельного</a:t>
            </a:r>
            <a:r>
              <a:rPr lang="en-US" sz="1900" dirty="0"/>
              <a:t> </a:t>
            </a:r>
            <a:r>
              <a:rPr lang="en-US" sz="1900" dirty="0" err="1"/>
              <a:t>гражданина</a:t>
            </a:r>
            <a:r>
              <a:rPr lang="en-US" sz="1900" dirty="0"/>
              <a:t>,</a:t>
            </a:r>
          </a:p>
          <a:p>
            <a:pPr>
              <a:lnSpc>
                <a:spcPct val="90000"/>
              </a:lnSpc>
            </a:pPr>
            <a:r>
              <a:rPr lang="en-US" sz="1900" dirty="0" err="1"/>
              <a:t>При</a:t>
            </a:r>
            <a:r>
              <a:rPr lang="en-US" sz="1900" dirty="0"/>
              <a:t> </a:t>
            </a:r>
            <a:r>
              <a:rPr lang="en-US" sz="1900" dirty="0" err="1"/>
              <a:t>нескольких</a:t>
            </a:r>
            <a:r>
              <a:rPr lang="en-US" sz="1900" dirty="0"/>
              <a:t> </a:t>
            </a:r>
            <a:r>
              <a:rPr lang="en-US" sz="1900" dirty="0" err="1"/>
              <a:t>членах</a:t>
            </a:r>
            <a:r>
              <a:rPr lang="en-US" sz="1900" dirty="0"/>
              <a:t> </a:t>
            </a:r>
            <a:r>
              <a:rPr lang="en-US" sz="1900" dirty="0" err="1"/>
              <a:t>основанием</a:t>
            </a:r>
            <a:r>
              <a:rPr lang="en-US" sz="1900" dirty="0"/>
              <a:t> </a:t>
            </a:r>
            <a:r>
              <a:rPr lang="en-US" sz="1900" dirty="0" err="1"/>
              <a:t>для</a:t>
            </a:r>
            <a:r>
              <a:rPr lang="en-US" sz="1900" dirty="0"/>
              <a:t> </a:t>
            </a:r>
            <a:r>
              <a:rPr lang="en-US" sz="1900" dirty="0" err="1"/>
              <a:t>создания</a:t>
            </a:r>
            <a:r>
              <a:rPr lang="en-US" sz="1900" dirty="0"/>
              <a:t> КФХ </a:t>
            </a:r>
            <a:r>
              <a:rPr lang="en-US" sz="1900" dirty="0" err="1"/>
              <a:t>является</a:t>
            </a:r>
            <a:r>
              <a:rPr lang="en-US" sz="1900" dirty="0"/>
              <a:t> </a:t>
            </a:r>
            <a:r>
              <a:rPr lang="en-US" sz="1900" dirty="0" err="1"/>
              <a:t>соглашение</a:t>
            </a:r>
            <a:r>
              <a:rPr lang="en-US" sz="1900" dirty="0"/>
              <a:t>,</a:t>
            </a:r>
          </a:p>
          <a:p>
            <a:pPr>
              <a:lnSpc>
                <a:spcPct val="90000"/>
              </a:lnSpc>
            </a:pPr>
            <a:r>
              <a:rPr lang="en-US" sz="1900" dirty="0" err="1"/>
              <a:t>Доходы</a:t>
            </a:r>
            <a:r>
              <a:rPr lang="en-US" sz="1900" dirty="0"/>
              <a:t> </a:t>
            </a:r>
            <a:r>
              <a:rPr lang="en-US" sz="1900" dirty="0" err="1"/>
              <a:t>являются</a:t>
            </a:r>
            <a:r>
              <a:rPr lang="en-US" sz="1900" dirty="0"/>
              <a:t> </a:t>
            </a:r>
            <a:r>
              <a:rPr lang="en-US" sz="1900" dirty="0" err="1"/>
              <a:t>общим</a:t>
            </a:r>
            <a:r>
              <a:rPr lang="en-US" sz="1900" dirty="0"/>
              <a:t> </a:t>
            </a:r>
            <a:r>
              <a:rPr lang="en-US" sz="1900" dirty="0" err="1"/>
              <a:t>имуществом</a:t>
            </a:r>
            <a:r>
              <a:rPr lang="en-US" sz="1900" dirty="0"/>
              <a:t> </a:t>
            </a:r>
            <a:r>
              <a:rPr lang="en-US" sz="1900" dirty="0" err="1"/>
              <a:t>членов</a:t>
            </a:r>
            <a:r>
              <a:rPr lang="en-US" sz="1900" dirty="0"/>
              <a:t>,</a:t>
            </a:r>
          </a:p>
          <a:p>
            <a:pPr>
              <a:lnSpc>
                <a:spcPct val="90000"/>
              </a:lnSpc>
            </a:pPr>
            <a:r>
              <a:rPr lang="en-US" sz="1900" dirty="0" err="1"/>
              <a:t>Имущество</a:t>
            </a:r>
            <a:r>
              <a:rPr lang="en-US" sz="1900" dirty="0"/>
              <a:t> </a:t>
            </a:r>
            <a:r>
              <a:rPr lang="en-US" sz="1900" dirty="0" err="1"/>
              <a:t>принадлежит</a:t>
            </a:r>
            <a:r>
              <a:rPr lang="en-US" sz="1900" dirty="0"/>
              <a:t> </a:t>
            </a:r>
            <a:r>
              <a:rPr lang="en-US" sz="1900" dirty="0" err="1"/>
              <a:t>членам</a:t>
            </a:r>
            <a:r>
              <a:rPr lang="en-US" sz="1900" dirty="0"/>
              <a:t> </a:t>
            </a:r>
            <a:r>
              <a:rPr lang="en-US" sz="1900" dirty="0" err="1"/>
              <a:t>на</a:t>
            </a:r>
            <a:r>
              <a:rPr lang="en-US" sz="1900" dirty="0"/>
              <a:t> </a:t>
            </a:r>
            <a:r>
              <a:rPr lang="en-US" sz="1900" dirty="0" err="1"/>
              <a:t>праве</a:t>
            </a:r>
            <a:r>
              <a:rPr lang="en-US" sz="1900" dirty="0"/>
              <a:t> </a:t>
            </a:r>
            <a:r>
              <a:rPr lang="en-US" sz="1900" dirty="0" err="1"/>
              <a:t>совместной</a:t>
            </a:r>
            <a:r>
              <a:rPr lang="en-US" sz="1900" dirty="0"/>
              <a:t> </a:t>
            </a:r>
            <a:r>
              <a:rPr lang="en-US" sz="1900" dirty="0" err="1"/>
              <a:t>собственности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758011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FC1A375-DEA0-47D8-AAFC-9F3A8F753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/>
              <a:t>Законодательство объединяет под понятием «КФХ без юридического лица» две категории субъектов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52C783C-D1B1-4CC7-85F0-8587223DC0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482589"/>
            <a:ext cx="3816096" cy="36943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Индивидуальную предпринимательскую деятельность гражданина – единственного члена КФХ</a:t>
            </a:r>
          </a:p>
          <a:p>
            <a:r>
              <a:rPr lang="en-US" sz="2000"/>
              <a:t>Договорное объединение граждан – членов КФХ – без создания юридического лица</a:t>
            </a:r>
          </a:p>
        </p:txBody>
      </p:sp>
      <p:pic>
        <p:nvPicPr>
          <p:cNvPr id="3" name="Объект 2" descr="Изображение выглядит как человек, внешний, группа, люди&#10;&#10;Автоматически созданное описание">
            <a:extLst>
              <a:ext uri="{FF2B5EF4-FFF2-40B4-BE49-F238E27FC236}">
                <a16:creationId xmlns:a16="http://schemas.microsoft.com/office/drawing/2014/main" id="{D73E85E5-2D78-4CE8-9BFC-2AE832DD99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84"/>
          <a:stretch/>
        </p:blipFill>
        <p:spPr>
          <a:xfrm>
            <a:off x="4904316" y="-1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80CB00-DF2C-4388-B686-ED856B24E7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577" b="20911"/>
          <a:stretch/>
        </p:blipFill>
        <p:spPr>
          <a:xfrm>
            <a:off x="4726728" y="3802958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634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 descr="Изображение выглядит как стол, сидит, украшен, торт&#10;&#10;Автоматически созданное описание">
            <a:extLst>
              <a:ext uri="{FF2B5EF4-FFF2-40B4-BE49-F238E27FC236}">
                <a16:creationId xmlns:a16="http://schemas.microsoft.com/office/drawing/2014/main" id="{8CC9BB36-91B5-4C08-8114-7D91A614C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9656ECC-2613-4C48-808F-907B300C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570" y="0"/>
            <a:ext cx="4452181" cy="13416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1) КФХ с </a:t>
            </a:r>
            <a:r>
              <a:rPr lang="en-US" sz="3100" dirty="0" err="1">
                <a:solidFill>
                  <a:schemeClr val="bg1"/>
                </a:solidFill>
              </a:rPr>
              <a:t>единственным</a:t>
            </a:r>
            <a:r>
              <a:rPr lang="en-US" sz="3100" dirty="0">
                <a:solidFill>
                  <a:schemeClr val="bg1"/>
                </a:solidFill>
              </a:rPr>
              <a:t> </a:t>
            </a:r>
            <a:r>
              <a:rPr lang="en-US" sz="3100" dirty="0" err="1">
                <a:solidFill>
                  <a:schemeClr val="bg1"/>
                </a:solidFill>
              </a:rPr>
              <a:t>участником</a:t>
            </a:r>
            <a:endParaRPr lang="en-US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54596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243741"/>
      </a:dk2>
      <a:lt2>
        <a:srgbClr val="E2E8E2"/>
      </a:lt2>
      <a:accent1>
        <a:srgbClr val="C34DC3"/>
      </a:accent1>
      <a:accent2>
        <a:srgbClr val="8443B4"/>
      </a:accent2>
      <a:accent3>
        <a:srgbClr val="624FC4"/>
      </a:accent3>
      <a:accent4>
        <a:srgbClr val="415EB4"/>
      </a:accent4>
      <a:accent5>
        <a:srgbClr val="4D9CC3"/>
      </a:accent5>
      <a:accent6>
        <a:srgbClr val="3BB1A7"/>
      </a:accent6>
      <a:hlink>
        <a:srgbClr val="4483C0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2461</Words>
  <Application>Microsoft Office PowerPoint</Application>
  <PresentationFormat>Широкоэкранный</PresentationFormat>
  <Paragraphs>208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6" baseType="lpstr">
      <vt:lpstr>Arial</vt:lpstr>
      <vt:lpstr>Century Gothic</vt:lpstr>
      <vt:lpstr>Elephant</vt:lpstr>
      <vt:lpstr>BrushVTI</vt:lpstr>
      <vt:lpstr>КФХ: правовые основы, виды, создание</vt:lpstr>
      <vt:lpstr>В отличие от большинства стран с рыночной экономикой в РФ «фермер» – это не обобщающий синоним сельскохозяйственного товаропроизводителя, а частный случай такового</vt:lpstr>
      <vt:lpstr>Законодательные акты, регулирующие деятельность КФХ в прошлом и в настоящее время</vt:lpstr>
      <vt:lpstr>0. КФХ, созданные в 1990-1994 гг. (образовано около 285 тыс., в настоящее время действует около 3 тыс.)</vt:lpstr>
      <vt:lpstr>В настоящее время (по законодательству РФ) могут создаваться крестьянские хозяйства в статусе и без статуса юридического лица</vt:lpstr>
      <vt:lpstr>1. КФХ без образования юридического лица</vt:lpstr>
      <vt:lpstr>Правовые основы: Гражданский кодекс, ст. 23, ч. 5; ст.ст. 257-259; Федеральный закон от 11.06.2003 г. № 74-ФЗ «О крестьянском (фермерском) хозяйстве»</vt:lpstr>
      <vt:lpstr>Законодательство объединяет под понятием «КФХ без юридического лица» две категории субъектов</vt:lpstr>
      <vt:lpstr>1) КФХ с единственным участником</vt:lpstr>
      <vt:lpstr>Имущество «КФХ из одного лица» - собственность его главы</vt:lpstr>
      <vt:lpstr>Финансовый результат деятельности</vt:lpstr>
      <vt:lpstr>Ответственность по обязательствам, возникшим из деятельности КФХ</vt:lpstr>
      <vt:lpstr>2) КФХ с несколькими членами</vt:lpstr>
      <vt:lpstr>Право на объединение в составе членов КФХ имеют лица, связанные родством или свойством</vt:lpstr>
      <vt:lpstr>Имущество фермерского хозяйства принадлежит его членам на праве совместной собственности, если соглашением между ними не установлено иное (ст. 6, ч. 3)</vt:lpstr>
      <vt:lpstr>Следствие нормы ст. 6</vt:lpstr>
      <vt:lpstr>Когда конфликтов не будет?</vt:lpstr>
      <vt:lpstr>Доходы от деятельности КФХ</vt:lpstr>
      <vt:lpstr>Порядок распределения доходов от ведения КФХ – предмет Соглашения о создании КФХ</vt:lpstr>
      <vt:lpstr>«Проблема доходов членов КФХ без статуса юрлица» пока не нашла решения</vt:lpstr>
      <vt:lpstr>Ответственность членов КФХ</vt:lpstr>
      <vt:lpstr>Членство в КФХ</vt:lpstr>
      <vt:lpstr>Глава КФХ</vt:lpstr>
      <vt:lpstr>Вопросы, связанные со сменой главы КФХ:</vt:lpstr>
      <vt:lpstr>Соглашение – аналог устава для КФХ без статуса юридического лица</vt:lpstr>
      <vt:lpstr>Государственная регистрация с 25.11.2020 г. осуществляется через регистрацию Главы как ИП</vt:lpstr>
      <vt:lpstr>Сельскохозяйственный товаропроизводитель – в силу наименования (Федеральный закон от 29.12.2006 г. № 264-ФЗ «О развитии сельского хозяйства», ст. 3)</vt:lpstr>
      <vt:lpstr>2. КФХ в статусе юридического лица</vt:lpstr>
      <vt:lpstr>Правовые основы: Гражданский Кодекс РФ, ст. 86.1</vt:lpstr>
      <vt:lpstr>Понятие «КФХ – юридическое лицо» относится к двум различным видам хозяйств</vt:lpstr>
      <vt:lpstr>Нормативная база создания и деятельности КФХ – юридических лиц</vt:lpstr>
      <vt:lpstr>КФХ – юридическое лицо – корпоративная коммерческая организация</vt:lpstr>
      <vt:lpstr>Создание КФХ – юридического лица</vt:lpstr>
      <vt:lpstr>Процедуры создания КФХ в статусе юридического лица</vt:lpstr>
      <vt:lpstr>Содержание протокола о создании КФХ</vt:lpstr>
      <vt:lpstr>Членство в КФХ – юридическом лице</vt:lpstr>
      <vt:lpstr>Управление КФХ – юридическим лицом</vt:lpstr>
      <vt:lpstr>Что известно про имущество КФХ – юрлица?</vt:lpstr>
      <vt:lpstr>Доходы членов КФХ – юридических лиц</vt:lpstr>
      <vt:lpstr>Государственная регистрация осуществляется аналогично регистрации иных юридических лиц (коммерческих организаций)</vt:lpstr>
      <vt:lpstr>Примерная структура учредительного документа КФХ</vt:lpstr>
      <vt:lpstr>Статус сельскохозяйственного товаропроизводителя необходимо подтверждать (Федеральный закон от 29.12.2006 г. № 264-ФЗ «О развитии сельского хозяйства», ст. 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КФХ: правовые основы, виды, создание</dc:title>
  <dc:creator>euser519</dc:creator>
  <cp:lastModifiedBy>euser519</cp:lastModifiedBy>
  <cp:revision>10</cp:revision>
  <dcterms:created xsi:type="dcterms:W3CDTF">2020-12-17T13:34:17Z</dcterms:created>
  <dcterms:modified xsi:type="dcterms:W3CDTF">2022-02-10T14:39:49Z</dcterms:modified>
</cp:coreProperties>
</file>