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1" r:id="rId3"/>
    <p:sldId id="282" r:id="rId4"/>
    <p:sldId id="283" r:id="rId5"/>
    <p:sldId id="379" r:id="rId6"/>
    <p:sldId id="380" r:id="rId7"/>
    <p:sldId id="323" r:id="rId8"/>
    <p:sldId id="374" r:id="rId9"/>
    <p:sldId id="375" r:id="rId10"/>
    <p:sldId id="340" r:id="rId11"/>
    <p:sldId id="376" r:id="rId12"/>
    <p:sldId id="341" r:id="rId13"/>
    <p:sldId id="317" r:id="rId14"/>
    <p:sldId id="342" r:id="rId15"/>
    <p:sldId id="327" r:id="rId16"/>
    <p:sldId id="377" r:id="rId17"/>
    <p:sldId id="372" r:id="rId18"/>
    <p:sldId id="301" r:id="rId19"/>
    <p:sldId id="378" r:id="rId20"/>
    <p:sldId id="284" r:id="rId21"/>
    <p:sldId id="321" r:id="rId22"/>
    <p:sldId id="371" r:id="rId23"/>
    <p:sldId id="285" r:id="rId24"/>
    <p:sldId id="286" r:id="rId25"/>
    <p:sldId id="287" r:id="rId26"/>
    <p:sldId id="288" r:id="rId27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image" Target="../media/image5.jp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BB0C541-8115-415D-B852-AD68584DFE75}" type="doc">
      <dgm:prSet loTypeId="urn:microsoft.com/office/officeart/2005/8/layout/b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5E0EB9C-5369-49DD-981B-E5C6F54E9EE9}">
      <dgm:prSet phldrT="[Текст]"/>
      <dgm:spPr/>
      <dgm:t>
        <a:bodyPr/>
        <a:lstStyle/>
        <a:p>
          <a:r>
            <a:rPr lang="ru-RU" dirty="0"/>
            <a:t>Информация о поддержке государством кооперативов (членов кооперативов)</a:t>
          </a:r>
        </a:p>
      </dgm:t>
    </dgm:pt>
    <dgm:pt modelId="{EF25E705-E4B1-4B65-AE84-6ECB8ACC2E9E}" type="parTrans" cxnId="{2CA637A8-64F2-4B0A-A040-375C18627889}">
      <dgm:prSet/>
      <dgm:spPr/>
      <dgm:t>
        <a:bodyPr/>
        <a:lstStyle/>
        <a:p>
          <a:endParaRPr lang="ru-RU"/>
        </a:p>
      </dgm:t>
    </dgm:pt>
    <dgm:pt modelId="{892160E4-39F6-4AB8-8749-3DF7C2367DCD}" type="sibTrans" cxnId="{2CA637A8-64F2-4B0A-A040-375C18627889}">
      <dgm:prSet/>
      <dgm:spPr/>
      <dgm:t>
        <a:bodyPr/>
        <a:lstStyle/>
        <a:p>
          <a:endParaRPr lang="ru-RU"/>
        </a:p>
      </dgm:t>
    </dgm:pt>
    <dgm:pt modelId="{C6D5F9E3-1EBC-4A33-B5F4-AA1E21BD7CF1}">
      <dgm:prSet phldrT="[Текст]"/>
      <dgm:spPr/>
      <dgm:t>
        <a:bodyPr/>
        <a:lstStyle/>
        <a:p>
          <a:r>
            <a:rPr lang="ru-RU" dirty="0"/>
            <a:t>Появление инициативной личности – претендента на государственную поддержку</a:t>
          </a:r>
        </a:p>
      </dgm:t>
    </dgm:pt>
    <dgm:pt modelId="{4F3EAD97-3CAB-483D-9E38-DB80BECE25D6}" type="parTrans" cxnId="{F2A17D1E-B996-4BD1-A849-90E8FE18F370}">
      <dgm:prSet/>
      <dgm:spPr/>
      <dgm:t>
        <a:bodyPr/>
        <a:lstStyle/>
        <a:p>
          <a:endParaRPr lang="ru-RU"/>
        </a:p>
      </dgm:t>
    </dgm:pt>
    <dgm:pt modelId="{CDB64688-8CCF-45BD-B2FA-AB38E94CFFC0}" type="sibTrans" cxnId="{F2A17D1E-B996-4BD1-A849-90E8FE18F370}">
      <dgm:prSet/>
      <dgm:spPr/>
      <dgm:t>
        <a:bodyPr/>
        <a:lstStyle/>
        <a:p>
          <a:endParaRPr lang="ru-RU"/>
        </a:p>
      </dgm:t>
    </dgm:pt>
    <dgm:pt modelId="{543E8010-AD38-462B-91D1-C7049ADDCCD7}">
      <dgm:prSet phldrT="[Текст]"/>
      <dgm:spPr/>
      <dgm:t>
        <a:bodyPr/>
        <a:lstStyle/>
        <a:p>
          <a:r>
            <a:rPr lang="ru-RU" dirty="0"/>
            <a:t>Совершение </a:t>
          </a:r>
          <a:r>
            <a:rPr lang="ru-RU"/>
            <a:t>формальных действий</a:t>
          </a:r>
          <a:r>
            <a:rPr lang="ru-RU" dirty="0"/>
            <a:t>: регистрация кооператива, «запись» в кооператив членов</a:t>
          </a:r>
        </a:p>
      </dgm:t>
    </dgm:pt>
    <dgm:pt modelId="{7C2C8CCF-6116-48E0-93EB-B74529E274F0}" type="parTrans" cxnId="{9A94D2C8-3837-43C3-BDC5-08A429AAA867}">
      <dgm:prSet/>
      <dgm:spPr/>
      <dgm:t>
        <a:bodyPr/>
        <a:lstStyle/>
        <a:p>
          <a:endParaRPr lang="ru-RU"/>
        </a:p>
      </dgm:t>
    </dgm:pt>
    <dgm:pt modelId="{F2093AA7-AE15-4F87-88F6-1A1EE7D63824}" type="sibTrans" cxnId="{9A94D2C8-3837-43C3-BDC5-08A429AAA867}">
      <dgm:prSet/>
      <dgm:spPr/>
      <dgm:t>
        <a:bodyPr/>
        <a:lstStyle/>
        <a:p>
          <a:endParaRPr lang="ru-RU"/>
        </a:p>
      </dgm:t>
    </dgm:pt>
    <dgm:pt modelId="{1A62D6D7-2822-45C9-A2CD-D7AFF4449CFE}">
      <dgm:prSet phldrT="[Текст]"/>
      <dgm:spPr/>
      <dgm:t>
        <a:bodyPr/>
        <a:lstStyle/>
        <a:p>
          <a:r>
            <a:rPr lang="ru-RU" dirty="0"/>
            <a:t>Получение государственной поддержки, создание имущественного комплекса</a:t>
          </a:r>
        </a:p>
      </dgm:t>
    </dgm:pt>
    <dgm:pt modelId="{B76E236A-8B30-4070-A108-F2F587E50120}" type="parTrans" cxnId="{F96CBFB6-02BA-483A-80CA-923B65AFCE61}">
      <dgm:prSet/>
      <dgm:spPr/>
      <dgm:t>
        <a:bodyPr/>
        <a:lstStyle/>
        <a:p>
          <a:endParaRPr lang="ru-RU"/>
        </a:p>
      </dgm:t>
    </dgm:pt>
    <dgm:pt modelId="{DB40EA3A-10A6-4AE0-A256-229A8E7EA34F}" type="sibTrans" cxnId="{F96CBFB6-02BA-483A-80CA-923B65AFCE61}">
      <dgm:prSet/>
      <dgm:spPr/>
      <dgm:t>
        <a:bodyPr/>
        <a:lstStyle/>
        <a:p>
          <a:endParaRPr lang="ru-RU"/>
        </a:p>
      </dgm:t>
    </dgm:pt>
    <dgm:pt modelId="{CBE29412-B1A3-450C-A909-01EAD00C010D}">
      <dgm:prSet phldrT="[Текст]"/>
      <dgm:spPr/>
      <dgm:t>
        <a:bodyPr/>
        <a:lstStyle/>
        <a:p>
          <a:r>
            <a:rPr lang="ru-RU" dirty="0"/>
            <a:t>Присоединение имущества кооператива к предприятию инициатора</a:t>
          </a:r>
        </a:p>
      </dgm:t>
    </dgm:pt>
    <dgm:pt modelId="{3CCE554A-3CBC-45B4-AC26-45496EDD7F6E}" type="parTrans" cxnId="{3FCEF65E-1492-42C4-84E9-C703A419CB42}">
      <dgm:prSet/>
      <dgm:spPr/>
      <dgm:t>
        <a:bodyPr/>
        <a:lstStyle/>
        <a:p>
          <a:endParaRPr lang="ru-RU"/>
        </a:p>
      </dgm:t>
    </dgm:pt>
    <dgm:pt modelId="{3CBB0594-D739-4B53-B5D2-6F7F508ED274}" type="sibTrans" cxnId="{3FCEF65E-1492-42C4-84E9-C703A419CB42}">
      <dgm:prSet/>
      <dgm:spPr/>
      <dgm:t>
        <a:bodyPr/>
        <a:lstStyle/>
        <a:p>
          <a:endParaRPr lang="ru-RU"/>
        </a:p>
      </dgm:t>
    </dgm:pt>
    <dgm:pt modelId="{D2A91497-9B37-4E5A-8CFB-A638FD56F7D8}">
      <dgm:prSet/>
      <dgm:spPr/>
      <dgm:t>
        <a:bodyPr/>
        <a:lstStyle/>
        <a:p>
          <a:r>
            <a:rPr lang="ru-RU"/>
            <a:t>Закрытие кооператива</a:t>
          </a:r>
        </a:p>
      </dgm:t>
    </dgm:pt>
    <dgm:pt modelId="{DDBBC1E9-A342-4663-91DE-51D94FD55BF2}" type="parTrans" cxnId="{848BBD30-6D11-4639-9F78-654B89806369}">
      <dgm:prSet/>
      <dgm:spPr/>
      <dgm:t>
        <a:bodyPr/>
        <a:lstStyle/>
        <a:p>
          <a:endParaRPr lang="ru-RU"/>
        </a:p>
      </dgm:t>
    </dgm:pt>
    <dgm:pt modelId="{0EFCABBB-7083-4F83-9D61-4112EE826BB0}" type="sibTrans" cxnId="{848BBD30-6D11-4639-9F78-654B89806369}">
      <dgm:prSet/>
      <dgm:spPr/>
      <dgm:t>
        <a:bodyPr/>
        <a:lstStyle/>
        <a:p>
          <a:endParaRPr lang="ru-RU"/>
        </a:p>
      </dgm:t>
    </dgm:pt>
    <dgm:pt modelId="{DDEA8AD3-DB3E-4165-AAE3-2F4413C9E863}" type="pres">
      <dgm:prSet presAssocID="{4BB0C541-8115-415D-B852-AD68584DFE75}" presName="Name0" presStyleCnt="0">
        <dgm:presLayoutVars>
          <dgm:dir/>
          <dgm:resizeHandles val="exact"/>
        </dgm:presLayoutVars>
      </dgm:prSet>
      <dgm:spPr/>
    </dgm:pt>
    <dgm:pt modelId="{662BCC6F-2D5B-4048-8E49-EDC69DCE94DB}" type="pres">
      <dgm:prSet presAssocID="{C5E0EB9C-5369-49DD-981B-E5C6F54E9EE9}" presName="node" presStyleLbl="node1" presStyleIdx="0" presStyleCnt="6">
        <dgm:presLayoutVars>
          <dgm:bulletEnabled val="1"/>
        </dgm:presLayoutVars>
      </dgm:prSet>
      <dgm:spPr/>
    </dgm:pt>
    <dgm:pt modelId="{C3A4A96C-36E8-4595-8D10-413654D3208B}" type="pres">
      <dgm:prSet presAssocID="{892160E4-39F6-4AB8-8749-3DF7C2367DCD}" presName="sibTrans" presStyleLbl="sibTrans1D1" presStyleIdx="0" presStyleCnt="5"/>
      <dgm:spPr/>
    </dgm:pt>
    <dgm:pt modelId="{E1598C00-37B4-4680-8992-31F7B06FAA28}" type="pres">
      <dgm:prSet presAssocID="{892160E4-39F6-4AB8-8749-3DF7C2367DCD}" presName="connectorText" presStyleLbl="sibTrans1D1" presStyleIdx="0" presStyleCnt="5"/>
      <dgm:spPr/>
    </dgm:pt>
    <dgm:pt modelId="{DC6EA6D6-2976-4DA3-A15C-3B6B1BD1F37F}" type="pres">
      <dgm:prSet presAssocID="{C6D5F9E3-1EBC-4A33-B5F4-AA1E21BD7CF1}" presName="node" presStyleLbl="node1" presStyleIdx="1" presStyleCnt="6">
        <dgm:presLayoutVars>
          <dgm:bulletEnabled val="1"/>
        </dgm:presLayoutVars>
      </dgm:prSet>
      <dgm:spPr/>
    </dgm:pt>
    <dgm:pt modelId="{E06E78AF-F259-45FF-9637-0F33596301BF}" type="pres">
      <dgm:prSet presAssocID="{CDB64688-8CCF-45BD-B2FA-AB38E94CFFC0}" presName="sibTrans" presStyleLbl="sibTrans1D1" presStyleIdx="1" presStyleCnt="5"/>
      <dgm:spPr/>
    </dgm:pt>
    <dgm:pt modelId="{ABCCBB25-A8B7-43FB-8F57-F0F052A5A2EC}" type="pres">
      <dgm:prSet presAssocID="{CDB64688-8CCF-45BD-B2FA-AB38E94CFFC0}" presName="connectorText" presStyleLbl="sibTrans1D1" presStyleIdx="1" presStyleCnt="5"/>
      <dgm:spPr/>
    </dgm:pt>
    <dgm:pt modelId="{8D163FC0-2E5E-42F9-8661-17EAE08242C8}" type="pres">
      <dgm:prSet presAssocID="{543E8010-AD38-462B-91D1-C7049ADDCCD7}" presName="node" presStyleLbl="node1" presStyleIdx="2" presStyleCnt="6">
        <dgm:presLayoutVars>
          <dgm:bulletEnabled val="1"/>
        </dgm:presLayoutVars>
      </dgm:prSet>
      <dgm:spPr/>
    </dgm:pt>
    <dgm:pt modelId="{3C8BF0C3-360A-47A5-91FD-68BE40FFFE25}" type="pres">
      <dgm:prSet presAssocID="{F2093AA7-AE15-4F87-88F6-1A1EE7D63824}" presName="sibTrans" presStyleLbl="sibTrans1D1" presStyleIdx="2" presStyleCnt="5"/>
      <dgm:spPr/>
    </dgm:pt>
    <dgm:pt modelId="{C34229F3-1D29-4CDE-89E2-C2BCA2FBFCF6}" type="pres">
      <dgm:prSet presAssocID="{F2093AA7-AE15-4F87-88F6-1A1EE7D63824}" presName="connectorText" presStyleLbl="sibTrans1D1" presStyleIdx="2" presStyleCnt="5"/>
      <dgm:spPr/>
    </dgm:pt>
    <dgm:pt modelId="{DE678736-2AD9-4797-A14B-FCEE850A0D9D}" type="pres">
      <dgm:prSet presAssocID="{1A62D6D7-2822-45C9-A2CD-D7AFF4449CFE}" presName="node" presStyleLbl="node1" presStyleIdx="3" presStyleCnt="6">
        <dgm:presLayoutVars>
          <dgm:bulletEnabled val="1"/>
        </dgm:presLayoutVars>
      </dgm:prSet>
      <dgm:spPr/>
    </dgm:pt>
    <dgm:pt modelId="{A8E72229-565C-4195-80AB-B93193A1266A}" type="pres">
      <dgm:prSet presAssocID="{DB40EA3A-10A6-4AE0-A256-229A8E7EA34F}" presName="sibTrans" presStyleLbl="sibTrans1D1" presStyleIdx="3" presStyleCnt="5"/>
      <dgm:spPr/>
    </dgm:pt>
    <dgm:pt modelId="{622BC5FD-E41A-46D5-8EBD-238BF9DD3A98}" type="pres">
      <dgm:prSet presAssocID="{DB40EA3A-10A6-4AE0-A256-229A8E7EA34F}" presName="connectorText" presStyleLbl="sibTrans1D1" presStyleIdx="3" presStyleCnt="5"/>
      <dgm:spPr/>
    </dgm:pt>
    <dgm:pt modelId="{0E046B5B-0D37-4047-97FD-21D6BDE2D335}" type="pres">
      <dgm:prSet presAssocID="{CBE29412-B1A3-450C-A909-01EAD00C010D}" presName="node" presStyleLbl="node1" presStyleIdx="4" presStyleCnt="6">
        <dgm:presLayoutVars>
          <dgm:bulletEnabled val="1"/>
        </dgm:presLayoutVars>
      </dgm:prSet>
      <dgm:spPr/>
    </dgm:pt>
    <dgm:pt modelId="{A950547F-3DAE-4FB3-80B5-050C4AAF8ABE}" type="pres">
      <dgm:prSet presAssocID="{3CBB0594-D739-4B53-B5D2-6F7F508ED274}" presName="sibTrans" presStyleLbl="sibTrans1D1" presStyleIdx="4" presStyleCnt="5"/>
      <dgm:spPr/>
    </dgm:pt>
    <dgm:pt modelId="{EDD6E753-6495-4EBA-8D53-213E9CED1617}" type="pres">
      <dgm:prSet presAssocID="{3CBB0594-D739-4B53-B5D2-6F7F508ED274}" presName="connectorText" presStyleLbl="sibTrans1D1" presStyleIdx="4" presStyleCnt="5"/>
      <dgm:spPr/>
    </dgm:pt>
    <dgm:pt modelId="{FB3ECF29-9FF1-4827-BD6D-39F0B1574A81}" type="pres">
      <dgm:prSet presAssocID="{D2A91497-9B37-4E5A-8CFB-A638FD56F7D8}" presName="node" presStyleLbl="node1" presStyleIdx="5" presStyleCnt="6">
        <dgm:presLayoutVars>
          <dgm:bulletEnabled val="1"/>
        </dgm:presLayoutVars>
      </dgm:prSet>
      <dgm:spPr/>
    </dgm:pt>
  </dgm:ptLst>
  <dgm:cxnLst>
    <dgm:cxn modelId="{F2A17D1E-B996-4BD1-A849-90E8FE18F370}" srcId="{4BB0C541-8115-415D-B852-AD68584DFE75}" destId="{C6D5F9E3-1EBC-4A33-B5F4-AA1E21BD7CF1}" srcOrd="1" destOrd="0" parTransId="{4F3EAD97-3CAB-483D-9E38-DB80BECE25D6}" sibTransId="{CDB64688-8CCF-45BD-B2FA-AB38E94CFFC0}"/>
    <dgm:cxn modelId="{848BBD30-6D11-4639-9F78-654B89806369}" srcId="{4BB0C541-8115-415D-B852-AD68584DFE75}" destId="{D2A91497-9B37-4E5A-8CFB-A638FD56F7D8}" srcOrd="5" destOrd="0" parTransId="{DDBBC1E9-A342-4663-91DE-51D94FD55BF2}" sibTransId="{0EFCABBB-7083-4F83-9D61-4112EE826BB0}"/>
    <dgm:cxn modelId="{D1D10036-9E3C-4DD0-B276-0A3FF4CF273F}" type="presOf" srcId="{3CBB0594-D739-4B53-B5D2-6F7F508ED274}" destId="{EDD6E753-6495-4EBA-8D53-213E9CED1617}" srcOrd="1" destOrd="0" presId="urn:microsoft.com/office/officeart/2005/8/layout/bProcess3"/>
    <dgm:cxn modelId="{3FCEF65E-1492-42C4-84E9-C703A419CB42}" srcId="{4BB0C541-8115-415D-B852-AD68584DFE75}" destId="{CBE29412-B1A3-450C-A909-01EAD00C010D}" srcOrd="4" destOrd="0" parTransId="{3CCE554A-3CBC-45B4-AC26-45496EDD7F6E}" sibTransId="{3CBB0594-D739-4B53-B5D2-6F7F508ED274}"/>
    <dgm:cxn modelId="{4F09ED43-ED41-492D-A80B-ECA8A971A46C}" type="presOf" srcId="{CDB64688-8CCF-45BD-B2FA-AB38E94CFFC0}" destId="{ABCCBB25-A8B7-43FB-8F57-F0F052A5A2EC}" srcOrd="1" destOrd="0" presId="urn:microsoft.com/office/officeart/2005/8/layout/bProcess3"/>
    <dgm:cxn modelId="{C406AA67-631A-4E7D-B9BF-BE9389AE78EC}" type="presOf" srcId="{D2A91497-9B37-4E5A-8CFB-A638FD56F7D8}" destId="{FB3ECF29-9FF1-4827-BD6D-39F0B1574A81}" srcOrd="0" destOrd="0" presId="urn:microsoft.com/office/officeart/2005/8/layout/bProcess3"/>
    <dgm:cxn modelId="{887C3F6B-9255-4C87-8BEA-FAF218C31C2E}" type="presOf" srcId="{F2093AA7-AE15-4F87-88F6-1A1EE7D63824}" destId="{C34229F3-1D29-4CDE-89E2-C2BCA2FBFCF6}" srcOrd="1" destOrd="0" presId="urn:microsoft.com/office/officeart/2005/8/layout/bProcess3"/>
    <dgm:cxn modelId="{358CAA6B-FE3A-4B4E-8167-4C45021CF1D9}" type="presOf" srcId="{CBE29412-B1A3-450C-A909-01EAD00C010D}" destId="{0E046B5B-0D37-4047-97FD-21D6BDE2D335}" srcOrd="0" destOrd="0" presId="urn:microsoft.com/office/officeart/2005/8/layout/bProcess3"/>
    <dgm:cxn modelId="{EC2DD26B-12C5-4119-8B05-E16881A8196A}" type="presOf" srcId="{892160E4-39F6-4AB8-8749-3DF7C2367DCD}" destId="{E1598C00-37B4-4680-8992-31F7B06FAA28}" srcOrd="1" destOrd="0" presId="urn:microsoft.com/office/officeart/2005/8/layout/bProcess3"/>
    <dgm:cxn modelId="{B432B875-6F3F-4D68-AE01-E8D25EB160CD}" type="presOf" srcId="{DB40EA3A-10A6-4AE0-A256-229A8E7EA34F}" destId="{622BC5FD-E41A-46D5-8EBD-238BF9DD3A98}" srcOrd="1" destOrd="0" presId="urn:microsoft.com/office/officeart/2005/8/layout/bProcess3"/>
    <dgm:cxn modelId="{DE88CE75-CB0A-459F-95EA-3FD20A32EED6}" type="presOf" srcId="{F2093AA7-AE15-4F87-88F6-1A1EE7D63824}" destId="{3C8BF0C3-360A-47A5-91FD-68BE40FFFE25}" srcOrd="0" destOrd="0" presId="urn:microsoft.com/office/officeart/2005/8/layout/bProcess3"/>
    <dgm:cxn modelId="{4C2FDD7C-63B0-4A9C-AFCD-80C85D8A174D}" type="presOf" srcId="{DB40EA3A-10A6-4AE0-A256-229A8E7EA34F}" destId="{A8E72229-565C-4195-80AB-B93193A1266A}" srcOrd="0" destOrd="0" presId="urn:microsoft.com/office/officeart/2005/8/layout/bProcess3"/>
    <dgm:cxn modelId="{E9216A85-AF39-4DAF-834F-FC31F1E88483}" type="presOf" srcId="{543E8010-AD38-462B-91D1-C7049ADDCCD7}" destId="{8D163FC0-2E5E-42F9-8661-17EAE08242C8}" srcOrd="0" destOrd="0" presId="urn:microsoft.com/office/officeart/2005/8/layout/bProcess3"/>
    <dgm:cxn modelId="{8C020390-8492-4360-9719-55A086DB564C}" type="presOf" srcId="{1A62D6D7-2822-45C9-A2CD-D7AFF4449CFE}" destId="{DE678736-2AD9-4797-A14B-FCEE850A0D9D}" srcOrd="0" destOrd="0" presId="urn:microsoft.com/office/officeart/2005/8/layout/bProcess3"/>
    <dgm:cxn modelId="{2CA637A8-64F2-4B0A-A040-375C18627889}" srcId="{4BB0C541-8115-415D-B852-AD68584DFE75}" destId="{C5E0EB9C-5369-49DD-981B-E5C6F54E9EE9}" srcOrd="0" destOrd="0" parTransId="{EF25E705-E4B1-4B65-AE84-6ECB8ACC2E9E}" sibTransId="{892160E4-39F6-4AB8-8749-3DF7C2367DCD}"/>
    <dgm:cxn modelId="{D78E0EB1-F9CB-40BE-8A4E-E49ACCE8F073}" type="presOf" srcId="{4BB0C541-8115-415D-B852-AD68584DFE75}" destId="{DDEA8AD3-DB3E-4165-AAE3-2F4413C9E863}" srcOrd="0" destOrd="0" presId="urn:microsoft.com/office/officeart/2005/8/layout/bProcess3"/>
    <dgm:cxn modelId="{1AA875B4-82F8-4DDE-A180-1332456D9133}" type="presOf" srcId="{892160E4-39F6-4AB8-8749-3DF7C2367DCD}" destId="{C3A4A96C-36E8-4595-8D10-413654D3208B}" srcOrd="0" destOrd="0" presId="urn:microsoft.com/office/officeart/2005/8/layout/bProcess3"/>
    <dgm:cxn modelId="{F96CBFB6-02BA-483A-80CA-923B65AFCE61}" srcId="{4BB0C541-8115-415D-B852-AD68584DFE75}" destId="{1A62D6D7-2822-45C9-A2CD-D7AFF4449CFE}" srcOrd="3" destOrd="0" parTransId="{B76E236A-8B30-4070-A108-F2F587E50120}" sibTransId="{DB40EA3A-10A6-4AE0-A256-229A8E7EA34F}"/>
    <dgm:cxn modelId="{CFFAC9C6-0241-4B17-B3B5-122404E392DB}" type="presOf" srcId="{CDB64688-8CCF-45BD-B2FA-AB38E94CFFC0}" destId="{E06E78AF-F259-45FF-9637-0F33596301BF}" srcOrd="0" destOrd="0" presId="urn:microsoft.com/office/officeart/2005/8/layout/bProcess3"/>
    <dgm:cxn modelId="{9A94D2C8-3837-43C3-BDC5-08A429AAA867}" srcId="{4BB0C541-8115-415D-B852-AD68584DFE75}" destId="{543E8010-AD38-462B-91D1-C7049ADDCCD7}" srcOrd="2" destOrd="0" parTransId="{7C2C8CCF-6116-48E0-93EB-B74529E274F0}" sibTransId="{F2093AA7-AE15-4F87-88F6-1A1EE7D63824}"/>
    <dgm:cxn modelId="{BA2C91CB-6C3D-40DE-B171-43294794C351}" type="presOf" srcId="{C6D5F9E3-1EBC-4A33-B5F4-AA1E21BD7CF1}" destId="{DC6EA6D6-2976-4DA3-A15C-3B6B1BD1F37F}" srcOrd="0" destOrd="0" presId="urn:microsoft.com/office/officeart/2005/8/layout/bProcess3"/>
    <dgm:cxn modelId="{33BAEFD1-AB60-4B09-97F1-E1703AC9AFE9}" type="presOf" srcId="{C5E0EB9C-5369-49DD-981B-E5C6F54E9EE9}" destId="{662BCC6F-2D5B-4048-8E49-EDC69DCE94DB}" srcOrd="0" destOrd="0" presId="urn:microsoft.com/office/officeart/2005/8/layout/bProcess3"/>
    <dgm:cxn modelId="{9F10B3DE-B05F-495B-8917-883AB6131662}" type="presOf" srcId="{3CBB0594-D739-4B53-B5D2-6F7F508ED274}" destId="{A950547F-3DAE-4FB3-80B5-050C4AAF8ABE}" srcOrd="0" destOrd="0" presId="urn:microsoft.com/office/officeart/2005/8/layout/bProcess3"/>
    <dgm:cxn modelId="{5353A4B3-C533-4519-951E-DA0A0044A111}" type="presParOf" srcId="{DDEA8AD3-DB3E-4165-AAE3-2F4413C9E863}" destId="{662BCC6F-2D5B-4048-8E49-EDC69DCE94DB}" srcOrd="0" destOrd="0" presId="urn:microsoft.com/office/officeart/2005/8/layout/bProcess3"/>
    <dgm:cxn modelId="{42C2ADB4-12D0-44CC-9B97-98A0E61C9785}" type="presParOf" srcId="{DDEA8AD3-DB3E-4165-AAE3-2F4413C9E863}" destId="{C3A4A96C-36E8-4595-8D10-413654D3208B}" srcOrd="1" destOrd="0" presId="urn:microsoft.com/office/officeart/2005/8/layout/bProcess3"/>
    <dgm:cxn modelId="{CE5954CE-9398-486B-9C22-E6189DA28A39}" type="presParOf" srcId="{C3A4A96C-36E8-4595-8D10-413654D3208B}" destId="{E1598C00-37B4-4680-8992-31F7B06FAA28}" srcOrd="0" destOrd="0" presId="urn:microsoft.com/office/officeart/2005/8/layout/bProcess3"/>
    <dgm:cxn modelId="{2CE65A86-3BF7-4EF7-B65C-C73BE0B7659F}" type="presParOf" srcId="{DDEA8AD3-DB3E-4165-AAE3-2F4413C9E863}" destId="{DC6EA6D6-2976-4DA3-A15C-3B6B1BD1F37F}" srcOrd="2" destOrd="0" presId="urn:microsoft.com/office/officeart/2005/8/layout/bProcess3"/>
    <dgm:cxn modelId="{4CA6F185-D005-4C10-9322-0F24091C4E96}" type="presParOf" srcId="{DDEA8AD3-DB3E-4165-AAE3-2F4413C9E863}" destId="{E06E78AF-F259-45FF-9637-0F33596301BF}" srcOrd="3" destOrd="0" presId="urn:microsoft.com/office/officeart/2005/8/layout/bProcess3"/>
    <dgm:cxn modelId="{8EAC47A8-BEBF-453F-877B-0888C4CE4D1E}" type="presParOf" srcId="{E06E78AF-F259-45FF-9637-0F33596301BF}" destId="{ABCCBB25-A8B7-43FB-8F57-F0F052A5A2EC}" srcOrd="0" destOrd="0" presId="urn:microsoft.com/office/officeart/2005/8/layout/bProcess3"/>
    <dgm:cxn modelId="{E8FDAE3E-B507-47B6-90CD-8B0A443C619F}" type="presParOf" srcId="{DDEA8AD3-DB3E-4165-AAE3-2F4413C9E863}" destId="{8D163FC0-2E5E-42F9-8661-17EAE08242C8}" srcOrd="4" destOrd="0" presId="urn:microsoft.com/office/officeart/2005/8/layout/bProcess3"/>
    <dgm:cxn modelId="{FB000DED-324A-4518-8B0E-760865CCBD0B}" type="presParOf" srcId="{DDEA8AD3-DB3E-4165-AAE3-2F4413C9E863}" destId="{3C8BF0C3-360A-47A5-91FD-68BE40FFFE25}" srcOrd="5" destOrd="0" presId="urn:microsoft.com/office/officeart/2005/8/layout/bProcess3"/>
    <dgm:cxn modelId="{2307AB35-5991-4850-9F49-B264DB13D2BA}" type="presParOf" srcId="{3C8BF0C3-360A-47A5-91FD-68BE40FFFE25}" destId="{C34229F3-1D29-4CDE-89E2-C2BCA2FBFCF6}" srcOrd="0" destOrd="0" presId="urn:microsoft.com/office/officeart/2005/8/layout/bProcess3"/>
    <dgm:cxn modelId="{8E32076E-7A16-48C0-9E25-16BC59DF3EE8}" type="presParOf" srcId="{DDEA8AD3-DB3E-4165-AAE3-2F4413C9E863}" destId="{DE678736-2AD9-4797-A14B-FCEE850A0D9D}" srcOrd="6" destOrd="0" presId="urn:microsoft.com/office/officeart/2005/8/layout/bProcess3"/>
    <dgm:cxn modelId="{E109C573-0AAE-47CE-A649-5B2F881E67DB}" type="presParOf" srcId="{DDEA8AD3-DB3E-4165-AAE3-2F4413C9E863}" destId="{A8E72229-565C-4195-80AB-B93193A1266A}" srcOrd="7" destOrd="0" presId="urn:microsoft.com/office/officeart/2005/8/layout/bProcess3"/>
    <dgm:cxn modelId="{C2DCF517-46CF-487B-B3A3-F3423638B336}" type="presParOf" srcId="{A8E72229-565C-4195-80AB-B93193A1266A}" destId="{622BC5FD-E41A-46D5-8EBD-238BF9DD3A98}" srcOrd="0" destOrd="0" presId="urn:microsoft.com/office/officeart/2005/8/layout/bProcess3"/>
    <dgm:cxn modelId="{EECFCD21-8339-4F6A-8EEB-86D7DCE8C60D}" type="presParOf" srcId="{DDEA8AD3-DB3E-4165-AAE3-2F4413C9E863}" destId="{0E046B5B-0D37-4047-97FD-21D6BDE2D335}" srcOrd="8" destOrd="0" presId="urn:microsoft.com/office/officeart/2005/8/layout/bProcess3"/>
    <dgm:cxn modelId="{7D6A89C3-F47D-4E7F-B712-2D9C287A2AC7}" type="presParOf" srcId="{DDEA8AD3-DB3E-4165-AAE3-2F4413C9E863}" destId="{A950547F-3DAE-4FB3-80B5-050C4AAF8ABE}" srcOrd="9" destOrd="0" presId="urn:microsoft.com/office/officeart/2005/8/layout/bProcess3"/>
    <dgm:cxn modelId="{2303E76F-E2E9-4386-88EB-4369D67A3C6A}" type="presParOf" srcId="{A950547F-3DAE-4FB3-80B5-050C4AAF8ABE}" destId="{EDD6E753-6495-4EBA-8D53-213E9CED1617}" srcOrd="0" destOrd="0" presId="urn:microsoft.com/office/officeart/2005/8/layout/bProcess3"/>
    <dgm:cxn modelId="{31910EA8-B472-4B5E-A49D-50A966F5A22C}" type="presParOf" srcId="{DDEA8AD3-DB3E-4165-AAE3-2F4413C9E863}" destId="{FB3ECF29-9FF1-4827-BD6D-39F0B1574A81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13C435-36B2-4B17-94B7-54C000B76E60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D64D2B8-5C82-4626-9829-090129D48759}">
      <dgm:prSet phldrT="[Текст]"/>
      <dgm:spPr/>
      <dgm:t>
        <a:bodyPr/>
        <a:lstStyle/>
        <a:p>
          <a:r>
            <a:rPr lang="ru-RU" dirty="0"/>
            <a:t>Распространение агитационной информации</a:t>
          </a:r>
        </a:p>
      </dgm:t>
    </dgm:pt>
    <dgm:pt modelId="{30E1BF91-D54F-43AD-9829-1B3C20BD8B5C}" type="parTrans" cxnId="{2B7FFFE4-6CCF-4CB5-B84A-5A1EFB9C8CC1}">
      <dgm:prSet/>
      <dgm:spPr/>
      <dgm:t>
        <a:bodyPr/>
        <a:lstStyle/>
        <a:p>
          <a:endParaRPr lang="ru-RU"/>
        </a:p>
      </dgm:t>
    </dgm:pt>
    <dgm:pt modelId="{3DBFC914-E0ED-405F-BCD4-E90525935365}" type="sibTrans" cxnId="{2B7FFFE4-6CCF-4CB5-B84A-5A1EFB9C8CC1}">
      <dgm:prSet/>
      <dgm:spPr/>
      <dgm:t>
        <a:bodyPr/>
        <a:lstStyle/>
        <a:p>
          <a:endParaRPr lang="ru-RU"/>
        </a:p>
      </dgm:t>
    </dgm:pt>
    <dgm:pt modelId="{30F503FD-FE54-462B-970E-7FB0C49B3376}">
      <dgm:prSet phldrT="[Текст]"/>
      <dgm:spPr/>
      <dgm:t>
        <a:bodyPr/>
        <a:lstStyle/>
        <a:p>
          <a:r>
            <a:rPr lang="ru-RU" dirty="0"/>
            <a:t>Возложение формальных действий на сотрудников органов управления</a:t>
          </a:r>
        </a:p>
      </dgm:t>
    </dgm:pt>
    <dgm:pt modelId="{2EB078AB-23E5-4BE7-94A7-A5A090979EB8}" type="parTrans" cxnId="{803B3065-3B83-42F5-9F68-AC8C4E686014}">
      <dgm:prSet/>
      <dgm:spPr/>
      <dgm:t>
        <a:bodyPr/>
        <a:lstStyle/>
        <a:p>
          <a:endParaRPr lang="ru-RU"/>
        </a:p>
      </dgm:t>
    </dgm:pt>
    <dgm:pt modelId="{50AE47A2-06E7-4783-B57D-E6B20C930BD0}" type="sibTrans" cxnId="{803B3065-3B83-42F5-9F68-AC8C4E686014}">
      <dgm:prSet/>
      <dgm:spPr/>
      <dgm:t>
        <a:bodyPr/>
        <a:lstStyle/>
        <a:p>
          <a:endParaRPr lang="ru-RU"/>
        </a:p>
      </dgm:t>
    </dgm:pt>
    <dgm:pt modelId="{3367232D-2AA5-49E1-8F7C-287622653623}">
      <dgm:prSet phldrT="[Текст]"/>
      <dgm:spPr/>
      <dgm:t>
        <a:bodyPr/>
        <a:lstStyle/>
        <a:p>
          <a:r>
            <a:rPr lang="ru-RU" dirty="0"/>
            <a:t>Проведение ими  организационного собрания, регистрация и пр.)</a:t>
          </a:r>
        </a:p>
      </dgm:t>
    </dgm:pt>
    <dgm:pt modelId="{FFF0E075-4795-4DC9-9AC7-63E2FBC08B6E}" type="parTrans" cxnId="{2ABD2C5C-C1ED-4383-B35E-8A1C0D4DB834}">
      <dgm:prSet/>
      <dgm:spPr/>
      <dgm:t>
        <a:bodyPr/>
        <a:lstStyle/>
        <a:p>
          <a:endParaRPr lang="ru-RU"/>
        </a:p>
      </dgm:t>
    </dgm:pt>
    <dgm:pt modelId="{3E7CA4AA-BC1C-4099-B902-FEBD9DB51A26}" type="sibTrans" cxnId="{2ABD2C5C-C1ED-4383-B35E-8A1C0D4DB834}">
      <dgm:prSet/>
      <dgm:spPr/>
      <dgm:t>
        <a:bodyPr/>
        <a:lstStyle/>
        <a:p>
          <a:endParaRPr lang="ru-RU"/>
        </a:p>
      </dgm:t>
    </dgm:pt>
    <dgm:pt modelId="{32564920-0C24-40A3-901F-E6726F2B3FB9}">
      <dgm:prSet phldrT="[Текст]"/>
      <dgm:spPr/>
      <dgm:t>
        <a:bodyPr/>
        <a:lstStyle/>
        <a:p>
          <a:r>
            <a:rPr lang="ru-RU" dirty="0"/>
            <a:t>«Документы на полке»</a:t>
          </a:r>
        </a:p>
      </dgm:t>
    </dgm:pt>
    <dgm:pt modelId="{9A3B153C-8219-4AF2-BD10-725B3260B487}" type="parTrans" cxnId="{90010B0F-6C18-440B-99FE-F048F73B167F}">
      <dgm:prSet/>
      <dgm:spPr/>
      <dgm:t>
        <a:bodyPr/>
        <a:lstStyle/>
        <a:p>
          <a:endParaRPr lang="ru-RU"/>
        </a:p>
      </dgm:t>
    </dgm:pt>
    <dgm:pt modelId="{C168CA00-E508-4433-BCAE-12CB41C02DD8}" type="sibTrans" cxnId="{90010B0F-6C18-440B-99FE-F048F73B167F}">
      <dgm:prSet/>
      <dgm:spPr/>
      <dgm:t>
        <a:bodyPr/>
        <a:lstStyle/>
        <a:p>
          <a:endParaRPr lang="ru-RU"/>
        </a:p>
      </dgm:t>
    </dgm:pt>
    <dgm:pt modelId="{67EBCEAA-6F03-4AB7-9A88-7AD910B053BD}">
      <dgm:prSet phldrT="[Текст]"/>
      <dgm:spPr/>
      <dgm:t>
        <a:bodyPr/>
        <a:lstStyle/>
        <a:p>
          <a:r>
            <a:rPr lang="ru-RU" dirty="0"/>
            <a:t>Ликвидация по инициативе ИФНС</a:t>
          </a:r>
        </a:p>
      </dgm:t>
    </dgm:pt>
    <dgm:pt modelId="{79F1FBDE-7277-4150-AC99-5A0AC39E4FB0}" type="parTrans" cxnId="{04F0A2B8-BA03-45BD-BAEE-997812B9ABC9}">
      <dgm:prSet/>
      <dgm:spPr/>
      <dgm:t>
        <a:bodyPr/>
        <a:lstStyle/>
        <a:p>
          <a:endParaRPr lang="ru-RU"/>
        </a:p>
      </dgm:t>
    </dgm:pt>
    <dgm:pt modelId="{1EEF683B-A2F6-4F23-80C7-331EAC53FA85}" type="sibTrans" cxnId="{04F0A2B8-BA03-45BD-BAEE-997812B9ABC9}">
      <dgm:prSet/>
      <dgm:spPr/>
      <dgm:t>
        <a:bodyPr/>
        <a:lstStyle/>
        <a:p>
          <a:endParaRPr lang="ru-RU"/>
        </a:p>
      </dgm:t>
    </dgm:pt>
    <dgm:pt modelId="{5A9E96D5-4884-4779-A048-72C0BC4F7492}" type="pres">
      <dgm:prSet presAssocID="{F313C435-36B2-4B17-94B7-54C000B76E60}" presName="diagram" presStyleCnt="0">
        <dgm:presLayoutVars>
          <dgm:dir/>
          <dgm:resizeHandles val="exact"/>
        </dgm:presLayoutVars>
      </dgm:prSet>
      <dgm:spPr/>
    </dgm:pt>
    <dgm:pt modelId="{3A53D358-3F7C-424A-B8F3-F620CF876AE6}" type="pres">
      <dgm:prSet presAssocID="{6D64D2B8-5C82-4626-9829-090129D48759}" presName="node" presStyleLbl="node1" presStyleIdx="0" presStyleCnt="5">
        <dgm:presLayoutVars>
          <dgm:bulletEnabled val="1"/>
        </dgm:presLayoutVars>
      </dgm:prSet>
      <dgm:spPr/>
    </dgm:pt>
    <dgm:pt modelId="{0B351D1F-993D-4618-92E8-828AFEDCE282}" type="pres">
      <dgm:prSet presAssocID="{3DBFC914-E0ED-405F-BCD4-E90525935365}" presName="sibTrans" presStyleLbl="sibTrans2D1" presStyleIdx="0" presStyleCnt="4"/>
      <dgm:spPr/>
    </dgm:pt>
    <dgm:pt modelId="{4D72FBDD-36C6-44A2-9F07-BE270DC7201D}" type="pres">
      <dgm:prSet presAssocID="{3DBFC914-E0ED-405F-BCD4-E90525935365}" presName="connectorText" presStyleLbl="sibTrans2D1" presStyleIdx="0" presStyleCnt="4"/>
      <dgm:spPr/>
    </dgm:pt>
    <dgm:pt modelId="{BCFC6029-1A65-4B23-8F0E-65A378887B4F}" type="pres">
      <dgm:prSet presAssocID="{30F503FD-FE54-462B-970E-7FB0C49B3376}" presName="node" presStyleLbl="node1" presStyleIdx="1" presStyleCnt="5">
        <dgm:presLayoutVars>
          <dgm:bulletEnabled val="1"/>
        </dgm:presLayoutVars>
      </dgm:prSet>
      <dgm:spPr/>
    </dgm:pt>
    <dgm:pt modelId="{E3B2D6EF-786F-4354-9FED-C693332F8641}" type="pres">
      <dgm:prSet presAssocID="{50AE47A2-06E7-4783-B57D-E6B20C930BD0}" presName="sibTrans" presStyleLbl="sibTrans2D1" presStyleIdx="1" presStyleCnt="4"/>
      <dgm:spPr/>
    </dgm:pt>
    <dgm:pt modelId="{D3507355-0709-43FB-8BB1-D25EAC9C69F1}" type="pres">
      <dgm:prSet presAssocID="{50AE47A2-06E7-4783-B57D-E6B20C930BD0}" presName="connectorText" presStyleLbl="sibTrans2D1" presStyleIdx="1" presStyleCnt="4"/>
      <dgm:spPr/>
    </dgm:pt>
    <dgm:pt modelId="{EE60757A-B96F-448E-8C35-1A5942193199}" type="pres">
      <dgm:prSet presAssocID="{3367232D-2AA5-49E1-8F7C-287622653623}" presName="node" presStyleLbl="node1" presStyleIdx="2" presStyleCnt="5">
        <dgm:presLayoutVars>
          <dgm:bulletEnabled val="1"/>
        </dgm:presLayoutVars>
      </dgm:prSet>
      <dgm:spPr/>
    </dgm:pt>
    <dgm:pt modelId="{6A5BF370-A9F0-4C45-8B10-164BA1705F80}" type="pres">
      <dgm:prSet presAssocID="{3E7CA4AA-BC1C-4099-B902-FEBD9DB51A26}" presName="sibTrans" presStyleLbl="sibTrans2D1" presStyleIdx="2" presStyleCnt="4"/>
      <dgm:spPr/>
    </dgm:pt>
    <dgm:pt modelId="{8E777157-9D2E-4520-911C-5094124D489E}" type="pres">
      <dgm:prSet presAssocID="{3E7CA4AA-BC1C-4099-B902-FEBD9DB51A26}" presName="connectorText" presStyleLbl="sibTrans2D1" presStyleIdx="2" presStyleCnt="4"/>
      <dgm:spPr/>
    </dgm:pt>
    <dgm:pt modelId="{ADDAB023-7A10-4846-B3C3-7725D519825C}" type="pres">
      <dgm:prSet presAssocID="{32564920-0C24-40A3-901F-E6726F2B3FB9}" presName="node" presStyleLbl="node1" presStyleIdx="3" presStyleCnt="5">
        <dgm:presLayoutVars>
          <dgm:bulletEnabled val="1"/>
        </dgm:presLayoutVars>
      </dgm:prSet>
      <dgm:spPr/>
    </dgm:pt>
    <dgm:pt modelId="{F4802FBF-E329-4938-A51D-314C28A0AA0C}" type="pres">
      <dgm:prSet presAssocID="{C168CA00-E508-4433-BCAE-12CB41C02DD8}" presName="sibTrans" presStyleLbl="sibTrans2D1" presStyleIdx="3" presStyleCnt="4"/>
      <dgm:spPr/>
    </dgm:pt>
    <dgm:pt modelId="{86DCC2BE-2C6C-41E0-94E1-DEF085150E3E}" type="pres">
      <dgm:prSet presAssocID="{C168CA00-E508-4433-BCAE-12CB41C02DD8}" presName="connectorText" presStyleLbl="sibTrans2D1" presStyleIdx="3" presStyleCnt="4"/>
      <dgm:spPr/>
    </dgm:pt>
    <dgm:pt modelId="{31C4777F-9E32-48E8-8A78-1194760960A1}" type="pres">
      <dgm:prSet presAssocID="{67EBCEAA-6F03-4AB7-9A88-7AD910B053BD}" presName="node" presStyleLbl="node1" presStyleIdx="4" presStyleCnt="5">
        <dgm:presLayoutVars>
          <dgm:bulletEnabled val="1"/>
        </dgm:presLayoutVars>
      </dgm:prSet>
      <dgm:spPr/>
    </dgm:pt>
  </dgm:ptLst>
  <dgm:cxnLst>
    <dgm:cxn modelId="{90010B0F-6C18-440B-99FE-F048F73B167F}" srcId="{F313C435-36B2-4B17-94B7-54C000B76E60}" destId="{32564920-0C24-40A3-901F-E6726F2B3FB9}" srcOrd="3" destOrd="0" parTransId="{9A3B153C-8219-4AF2-BD10-725B3260B487}" sibTransId="{C168CA00-E508-4433-BCAE-12CB41C02DD8}"/>
    <dgm:cxn modelId="{2ABD2C5C-C1ED-4383-B35E-8A1C0D4DB834}" srcId="{F313C435-36B2-4B17-94B7-54C000B76E60}" destId="{3367232D-2AA5-49E1-8F7C-287622653623}" srcOrd="2" destOrd="0" parTransId="{FFF0E075-4795-4DC9-9AC7-63E2FBC08B6E}" sibTransId="{3E7CA4AA-BC1C-4099-B902-FEBD9DB51A26}"/>
    <dgm:cxn modelId="{18C56544-F198-444D-B5B3-47703032FD74}" type="presOf" srcId="{C168CA00-E508-4433-BCAE-12CB41C02DD8}" destId="{86DCC2BE-2C6C-41E0-94E1-DEF085150E3E}" srcOrd="1" destOrd="0" presId="urn:microsoft.com/office/officeart/2005/8/layout/process5"/>
    <dgm:cxn modelId="{803B3065-3B83-42F5-9F68-AC8C4E686014}" srcId="{F313C435-36B2-4B17-94B7-54C000B76E60}" destId="{30F503FD-FE54-462B-970E-7FB0C49B3376}" srcOrd="1" destOrd="0" parTransId="{2EB078AB-23E5-4BE7-94A7-A5A090979EB8}" sibTransId="{50AE47A2-06E7-4783-B57D-E6B20C930BD0}"/>
    <dgm:cxn modelId="{E082114B-00D4-40A1-BF29-E7F0A2FD3CE2}" type="presOf" srcId="{3E7CA4AA-BC1C-4099-B902-FEBD9DB51A26}" destId="{8E777157-9D2E-4520-911C-5094124D489E}" srcOrd="1" destOrd="0" presId="urn:microsoft.com/office/officeart/2005/8/layout/process5"/>
    <dgm:cxn modelId="{DC746870-1405-43FD-A55E-BCF7B9169011}" type="presOf" srcId="{3DBFC914-E0ED-405F-BCD4-E90525935365}" destId="{4D72FBDD-36C6-44A2-9F07-BE270DC7201D}" srcOrd="1" destOrd="0" presId="urn:microsoft.com/office/officeart/2005/8/layout/process5"/>
    <dgm:cxn modelId="{7EFCB273-8893-42CA-AC01-105AEB25A163}" type="presOf" srcId="{C168CA00-E508-4433-BCAE-12CB41C02DD8}" destId="{F4802FBF-E329-4938-A51D-314C28A0AA0C}" srcOrd="0" destOrd="0" presId="urn:microsoft.com/office/officeart/2005/8/layout/process5"/>
    <dgm:cxn modelId="{0372C053-3356-493B-9382-CD108CD7C7B9}" type="presOf" srcId="{50AE47A2-06E7-4783-B57D-E6B20C930BD0}" destId="{D3507355-0709-43FB-8BB1-D25EAC9C69F1}" srcOrd="1" destOrd="0" presId="urn:microsoft.com/office/officeart/2005/8/layout/process5"/>
    <dgm:cxn modelId="{651E4059-E7C9-4CE6-8AAA-C704BFAB8E1D}" type="presOf" srcId="{F313C435-36B2-4B17-94B7-54C000B76E60}" destId="{5A9E96D5-4884-4779-A048-72C0BC4F7492}" srcOrd="0" destOrd="0" presId="urn:microsoft.com/office/officeart/2005/8/layout/process5"/>
    <dgm:cxn modelId="{73EF9B7D-E315-491F-B8EB-A26A314D6C97}" type="presOf" srcId="{32564920-0C24-40A3-901F-E6726F2B3FB9}" destId="{ADDAB023-7A10-4846-B3C3-7725D519825C}" srcOrd="0" destOrd="0" presId="urn:microsoft.com/office/officeart/2005/8/layout/process5"/>
    <dgm:cxn modelId="{5844EB7D-D135-4F83-AFAD-7F41632E2683}" type="presOf" srcId="{3E7CA4AA-BC1C-4099-B902-FEBD9DB51A26}" destId="{6A5BF370-A9F0-4C45-8B10-164BA1705F80}" srcOrd="0" destOrd="0" presId="urn:microsoft.com/office/officeart/2005/8/layout/process5"/>
    <dgm:cxn modelId="{6EFB7883-2A9F-4165-BBAC-1D93822AABA0}" type="presOf" srcId="{6D64D2B8-5C82-4626-9829-090129D48759}" destId="{3A53D358-3F7C-424A-B8F3-F620CF876AE6}" srcOrd="0" destOrd="0" presId="urn:microsoft.com/office/officeart/2005/8/layout/process5"/>
    <dgm:cxn modelId="{9141AB96-7DDB-45DC-A862-E18EE2E4FEB7}" type="presOf" srcId="{50AE47A2-06E7-4783-B57D-E6B20C930BD0}" destId="{E3B2D6EF-786F-4354-9FED-C693332F8641}" srcOrd="0" destOrd="0" presId="urn:microsoft.com/office/officeart/2005/8/layout/process5"/>
    <dgm:cxn modelId="{D8886AAB-E5D6-4F51-A2D8-3DFE72353CCC}" type="presOf" srcId="{67EBCEAA-6F03-4AB7-9A88-7AD910B053BD}" destId="{31C4777F-9E32-48E8-8A78-1194760960A1}" srcOrd="0" destOrd="0" presId="urn:microsoft.com/office/officeart/2005/8/layout/process5"/>
    <dgm:cxn modelId="{413EAFAD-6E59-4520-983C-2C1174E23125}" type="presOf" srcId="{3DBFC914-E0ED-405F-BCD4-E90525935365}" destId="{0B351D1F-993D-4618-92E8-828AFEDCE282}" srcOrd="0" destOrd="0" presId="urn:microsoft.com/office/officeart/2005/8/layout/process5"/>
    <dgm:cxn modelId="{04F0A2B8-BA03-45BD-BAEE-997812B9ABC9}" srcId="{F313C435-36B2-4B17-94B7-54C000B76E60}" destId="{67EBCEAA-6F03-4AB7-9A88-7AD910B053BD}" srcOrd="4" destOrd="0" parTransId="{79F1FBDE-7277-4150-AC99-5A0AC39E4FB0}" sibTransId="{1EEF683B-A2F6-4F23-80C7-331EAC53FA85}"/>
    <dgm:cxn modelId="{CACE56BE-8E2D-4969-90ED-A1DFB19E99A2}" type="presOf" srcId="{30F503FD-FE54-462B-970E-7FB0C49B3376}" destId="{BCFC6029-1A65-4B23-8F0E-65A378887B4F}" srcOrd="0" destOrd="0" presId="urn:microsoft.com/office/officeart/2005/8/layout/process5"/>
    <dgm:cxn modelId="{175814CC-1B92-4518-A1CB-BA7349FD249D}" type="presOf" srcId="{3367232D-2AA5-49E1-8F7C-287622653623}" destId="{EE60757A-B96F-448E-8C35-1A5942193199}" srcOrd="0" destOrd="0" presId="urn:microsoft.com/office/officeart/2005/8/layout/process5"/>
    <dgm:cxn modelId="{2B7FFFE4-6CCF-4CB5-B84A-5A1EFB9C8CC1}" srcId="{F313C435-36B2-4B17-94B7-54C000B76E60}" destId="{6D64D2B8-5C82-4626-9829-090129D48759}" srcOrd="0" destOrd="0" parTransId="{30E1BF91-D54F-43AD-9829-1B3C20BD8B5C}" sibTransId="{3DBFC914-E0ED-405F-BCD4-E90525935365}"/>
    <dgm:cxn modelId="{025546A2-2C1B-49DD-AA98-737D948AFD30}" type="presParOf" srcId="{5A9E96D5-4884-4779-A048-72C0BC4F7492}" destId="{3A53D358-3F7C-424A-B8F3-F620CF876AE6}" srcOrd="0" destOrd="0" presId="urn:microsoft.com/office/officeart/2005/8/layout/process5"/>
    <dgm:cxn modelId="{2A2DDF58-9095-4F04-B76F-4108D5682000}" type="presParOf" srcId="{5A9E96D5-4884-4779-A048-72C0BC4F7492}" destId="{0B351D1F-993D-4618-92E8-828AFEDCE282}" srcOrd="1" destOrd="0" presId="urn:microsoft.com/office/officeart/2005/8/layout/process5"/>
    <dgm:cxn modelId="{4C556B95-219F-43A4-BAAF-62200C6D2B57}" type="presParOf" srcId="{0B351D1F-993D-4618-92E8-828AFEDCE282}" destId="{4D72FBDD-36C6-44A2-9F07-BE270DC7201D}" srcOrd="0" destOrd="0" presId="urn:microsoft.com/office/officeart/2005/8/layout/process5"/>
    <dgm:cxn modelId="{F98DBC38-8328-48FA-ADBA-9E2E3EEA4B50}" type="presParOf" srcId="{5A9E96D5-4884-4779-A048-72C0BC4F7492}" destId="{BCFC6029-1A65-4B23-8F0E-65A378887B4F}" srcOrd="2" destOrd="0" presId="urn:microsoft.com/office/officeart/2005/8/layout/process5"/>
    <dgm:cxn modelId="{C1BD41F8-366D-4E70-BA9E-8A46191C92A6}" type="presParOf" srcId="{5A9E96D5-4884-4779-A048-72C0BC4F7492}" destId="{E3B2D6EF-786F-4354-9FED-C693332F8641}" srcOrd="3" destOrd="0" presId="urn:microsoft.com/office/officeart/2005/8/layout/process5"/>
    <dgm:cxn modelId="{7C01A308-E962-4BFE-B83F-498CAE5CA7FC}" type="presParOf" srcId="{E3B2D6EF-786F-4354-9FED-C693332F8641}" destId="{D3507355-0709-43FB-8BB1-D25EAC9C69F1}" srcOrd="0" destOrd="0" presId="urn:microsoft.com/office/officeart/2005/8/layout/process5"/>
    <dgm:cxn modelId="{278C958E-131B-46AA-937E-66E7F100DA01}" type="presParOf" srcId="{5A9E96D5-4884-4779-A048-72C0BC4F7492}" destId="{EE60757A-B96F-448E-8C35-1A5942193199}" srcOrd="4" destOrd="0" presId="urn:microsoft.com/office/officeart/2005/8/layout/process5"/>
    <dgm:cxn modelId="{B534CAE4-154B-4B5F-A7F7-B5F6E72A57B3}" type="presParOf" srcId="{5A9E96D5-4884-4779-A048-72C0BC4F7492}" destId="{6A5BF370-A9F0-4C45-8B10-164BA1705F80}" srcOrd="5" destOrd="0" presId="urn:microsoft.com/office/officeart/2005/8/layout/process5"/>
    <dgm:cxn modelId="{43CF0D94-8650-4701-B6EB-960B7D3EA2E7}" type="presParOf" srcId="{6A5BF370-A9F0-4C45-8B10-164BA1705F80}" destId="{8E777157-9D2E-4520-911C-5094124D489E}" srcOrd="0" destOrd="0" presId="urn:microsoft.com/office/officeart/2005/8/layout/process5"/>
    <dgm:cxn modelId="{B6B2BEC0-00DE-463A-965C-5CC14254FD3E}" type="presParOf" srcId="{5A9E96D5-4884-4779-A048-72C0BC4F7492}" destId="{ADDAB023-7A10-4846-B3C3-7725D519825C}" srcOrd="6" destOrd="0" presId="urn:microsoft.com/office/officeart/2005/8/layout/process5"/>
    <dgm:cxn modelId="{01DE9263-5859-4C7C-B6C0-40DBB87D9E99}" type="presParOf" srcId="{5A9E96D5-4884-4779-A048-72C0BC4F7492}" destId="{F4802FBF-E329-4938-A51D-314C28A0AA0C}" srcOrd="7" destOrd="0" presId="urn:microsoft.com/office/officeart/2005/8/layout/process5"/>
    <dgm:cxn modelId="{72F93E0B-A327-4DB1-BF24-1EC5050BC242}" type="presParOf" srcId="{F4802FBF-E329-4938-A51D-314C28A0AA0C}" destId="{86DCC2BE-2C6C-41E0-94E1-DEF085150E3E}" srcOrd="0" destOrd="0" presId="urn:microsoft.com/office/officeart/2005/8/layout/process5"/>
    <dgm:cxn modelId="{012CC934-4415-45B5-B72D-878E72CFB69B}" type="presParOf" srcId="{5A9E96D5-4884-4779-A048-72C0BC4F7492}" destId="{31C4777F-9E32-48E8-8A78-1194760960A1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CC2AA4-ABAC-46D7-9E0F-3601625061A3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2606E25-D3E3-49E3-B70F-75FA24636D2A}">
      <dgm:prSet phldrT="[Текст]"/>
      <dgm:spPr/>
      <dgm:t>
        <a:bodyPr/>
        <a:lstStyle/>
        <a:p>
          <a:r>
            <a:rPr lang="ru-RU" dirty="0"/>
            <a:t>Сельскохозяйственные организации – субъекты МСП:</a:t>
          </a:r>
          <a:endParaRPr lang="en-US" dirty="0"/>
        </a:p>
        <a:p>
          <a:r>
            <a:rPr lang="ru-RU" dirty="0"/>
            <a:t>35 малых предприятий (осуществляющих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C6388D8C-E193-45D1-A921-B1080372AF69}" type="parTrans" cxnId="{145D19D6-8A2D-4BB4-A0BD-1694FD449078}">
      <dgm:prSet/>
      <dgm:spPr/>
      <dgm:t>
        <a:bodyPr/>
        <a:lstStyle/>
        <a:p>
          <a:endParaRPr lang="ru-RU"/>
        </a:p>
      </dgm:t>
    </dgm:pt>
    <dgm:pt modelId="{13D9FEB8-0059-4EA0-9B2D-A93E02850C98}" type="sibTrans" cxnId="{145D19D6-8A2D-4BB4-A0BD-1694FD449078}">
      <dgm:prSet/>
      <dgm:spPr/>
      <dgm:t>
        <a:bodyPr/>
        <a:lstStyle/>
        <a:p>
          <a:endParaRPr lang="ru-RU"/>
        </a:p>
      </dgm:t>
    </dgm:pt>
    <dgm:pt modelId="{0E794F37-4B1E-468B-B945-0BD1D381541A}">
      <dgm:prSet phldrT="[Текст]"/>
      <dgm:spPr/>
      <dgm:t>
        <a:bodyPr/>
        <a:lstStyle/>
        <a:p>
          <a:r>
            <a:rPr lang="ru-RU" dirty="0"/>
            <a:t>Крестьянские (фермерские) хозяйства и ИП:</a:t>
          </a:r>
        </a:p>
        <a:p>
          <a:r>
            <a:rPr lang="ru-RU" dirty="0"/>
            <a:t>221 (осуществляющих </a:t>
          </a:r>
          <a:r>
            <a:rPr lang="ru-RU" dirty="0" err="1"/>
            <a:t>сельхоздеятельность</a:t>
          </a:r>
          <a:r>
            <a:rPr lang="ru-RU" dirty="0"/>
            <a:t>)</a:t>
          </a:r>
        </a:p>
      </dgm:t>
    </dgm:pt>
    <dgm:pt modelId="{D2B66A9D-A59A-45EE-92D1-56FCBE230AAF}" type="parTrans" cxnId="{D86AE3D3-1F2C-4815-B9B1-ACD3E2E619DF}">
      <dgm:prSet/>
      <dgm:spPr/>
      <dgm:t>
        <a:bodyPr/>
        <a:lstStyle/>
        <a:p>
          <a:endParaRPr lang="ru-RU"/>
        </a:p>
      </dgm:t>
    </dgm:pt>
    <dgm:pt modelId="{FF659E48-FBE9-4F4E-9DC1-426880F6D230}" type="sibTrans" cxnId="{D86AE3D3-1F2C-4815-B9B1-ACD3E2E619DF}">
      <dgm:prSet/>
      <dgm:spPr/>
      <dgm:t>
        <a:bodyPr/>
        <a:lstStyle/>
        <a:p>
          <a:endParaRPr lang="ru-RU"/>
        </a:p>
      </dgm:t>
    </dgm:pt>
    <dgm:pt modelId="{951354B3-BCE8-41B9-8219-3FCA58333156}">
      <dgm:prSet phldrT="[Текст]"/>
      <dgm:spPr/>
      <dgm:t>
        <a:bodyPr/>
        <a:lstStyle/>
        <a:p>
          <a:r>
            <a:rPr lang="ru-RU" dirty="0"/>
            <a:t>Личные подсобные хозяйства:</a:t>
          </a:r>
        </a:p>
        <a:p>
          <a:r>
            <a:rPr lang="ru-RU" dirty="0"/>
            <a:t>19,6 тыс. ЛПХ, производящих сельскохозяйственную продукцию</a:t>
          </a:r>
        </a:p>
      </dgm:t>
    </dgm:pt>
    <dgm:pt modelId="{2AFB9B2B-489E-4778-A3DA-59DE97E87FDD}" type="parTrans" cxnId="{19856D5C-F2E6-46AE-B446-2BF8B8BF9652}">
      <dgm:prSet/>
      <dgm:spPr/>
      <dgm:t>
        <a:bodyPr/>
        <a:lstStyle/>
        <a:p>
          <a:endParaRPr lang="ru-RU"/>
        </a:p>
      </dgm:t>
    </dgm:pt>
    <dgm:pt modelId="{9CB4C216-A47A-4517-AC71-4282F041AEB1}" type="sibTrans" cxnId="{19856D5C-F2E6-46AE-B446-2BF8B8BF9652}">
      <dgm:prSet/>
      <dgm:spPr/>
      <dgm:t>
        <a:bodyPr/>
        <a:lstStyle/>
        <a:p>
          <a:endParaRPr lang="ru-RU"/>
        </a:p>
      </dgm:t>
    </dgm:pt>
    <dgm:pt modelId="{E8622617-7F6C-477C-AAB6-816E6C5FDBF4}" type="pres">
      <dgm:prSet presAssocID="{33CC2AA4-ABAC-46D7-9E0F-3601625061A3}" presName="Name0" presStyleCnt="0">
        <dgm:presLayoutVars>
          <dgm:dir/>
          <dgm:resizeHandles val="exact"/>
        </dgm:presLayoutVars>
      </dgm:prSet>
      <dgm:spPr/>
    </dgm:pt>
    <dgm:pt modelId="{DF2F0DC1-4840-41A3-A86E-8D6945C1EB52}" type="pres">
      <dgm:prSet presAssocID="{33CC2AA4-ABAC-46D7-9E0F-3601625061A3}" presName="bkgdShp" presStyleLbl="alignAccFollowNode1" presStyleIdx="0" presStyleCnt="1"/>
      <dgm:spPr/>
    </dgm:pt>
    <dgm:pt modelId="{A433773D-D364-4386-B736-ABA905F50392}" type="pres">
      <dgm:prSet presAssocID="{33CC2AA4-ABAC-46D7-9E0F-3601625061A3}" presName="linComp" presStyleCnt="0"/>
      <dgm:spPr/>
    </dgm:pt>
    <dgm:pt modelId="{4A22CDF4-5B1A-48AF-9963-4C001D95AEEF}" type="pres">
      <dgm:prSet presAssocID="{C2606E25-D3E3-49E3-B70F-75FA24636D2A}" presName="compNode" presStyleCnt="0"/>
      <dgm:spPr/>
    </dgm:pt>
    <dgm:pt modelId="{B0A140B5-94B4-484E-982C-476F619CA5DA}" type="pres">
      <dgm:prSet presAssocID="{C2606E25-D3E3-49E3-B70F-75FA24636D2A}" presName="node" presStyleLbl="node1" presStyleIdx="0" presStyleCnt="3">
        <dgm:presLayoutVars>
          <dgm:bulletEnabled val="1"/>
        </dgm:presLayoutVars>
      </dgm:prSet>
      <dgm:spPr/>
    </dgm:pt>
    <dgm:pt modelId="{389C71D4-7D09-4A1C-9614-DEC0C641DF9D}" type="pres">
      <dgm:prSet presAssocID="{C2606E25-D3E3-49E3-B70F-75FA24636D2A}" presName="invisiNode" presStyleLbl="node1" presStyleIdx="0" presStyleCnt="3"/>
      <dgm:spPr/>
    </dgm:pt>
    <dgm:pt modelId="{C3E420B5-D8F4-4D39-8B13-A79A2615FDB8}" type="pres">
      <dgm:prSet presAssocID="{C2606E25-D3E3-49E3-B70F-75FA24636D2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</dgm:pt>
    <dgm:pt modelId="{94CDC44B-B295-49D9-B91E-81B22CD55ABB}" type="pres">
      <dgm:prSet presAssocID="{13D9FEB8-0059-4EA0-9B2D-A93E02850C98}" presName="sibTrans" presStyleLbl="sibTrans2D1" presStyleIdx="0" presStyleCnt="0"/>
      <dgm:spPr/>
    </dgm:pt>
    <dgm:pt modelId="{02FB22EC-782E-4C8F-B973-429EA8F9FDD3}" type="pres">
      <dgm:prSet presAssocID="{0E794F37-4B1E-468B-B945-0BD1D381541A}" presName="compNode" presStyleCnt="0"/>
      <dgm:spPr/>
    </dgm:pt>
    <dgm:pt modelId="{C8BC24AC-54DD-4D09-8D04-0D675C8C4655}" type="pres">
      <dgm:prSet presAssocID="{0E794F37-4B1E-468B-B945-0BD1D381541A}" presName="node" presStyleLbl="node1" presStyleIdx="1" presStyleCnt="3">
        <dgm:presLayoutVars>
          <dgm:bulletEnabled val="1"/>
        </dgm:presLayoutVars>
      </dgm:prSet>
      <dgm:spPr/>
    </dgm:pt>
    <dgm:pt modelId="{77B48F80-2BAC-4E4E-BD3A-DC39556F62F7}" type="pres">
      <dgm:prSet presAssocID="{0E794F37-4B1E-468B-B945-0BD1D381541A}" presName="invisiNode" presStyleLbl="node1" presStyleIdx="1" presStyleCnt="3"/>
      <dgm:spPr/>
    </dgm:pt>
    <dgm:pt modelId="{0B8B8015-ABAD-47E8-9F5A-27E21A816792}" type="pres">
      <dgm:prSet presAssocID="{0E794F37-4B1E-468B-B945-0BD1D381541A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</dgm:pt>
    <dgm:pt modelId="{1BDA78CC-ABD3-4DAA-B00F-23AFE3A39FD4}" type="pres">
      <dgm:prSet presAssocID="{FF659E48-FBE9-4F4E-9DC1-426880F6D230}" presName="sibTrans" presStyleLbl="sibTrans2D1" presStyleIdx="0" presStyleCnt="0"/>
      <dgm:spPr/>
    </dgm:pt>
    <dgm:pt modelId="{10C77631-7EDA-4830-876A-01FAA6153D1E}" type="pres">
      <dgm:prSet presAssocID="{951354B3-BCE8-41B9-8219-3FCA58333156}" presName="compNode" presStyleCnt="0"/>
      <dgm:spPr/>
    </dgm:pt>
    <dgm:pt modelId="{C2E2BEE1-3B2C-4E2F-BAC2-A813983B8E75}" type="pres">
      <dgm:prSet presAssocID="{951354B3-BCE8-41B9-8219-3FCA58333156}" presName="node" presStyleLbl="node1" presStyleIdx="2" presStyleCnt="3">
        <dgm:presLayoutVars>
          <dgm:bulletEnabled val="1"/>
        </dgm:presLayoutVars>
      </dgm:prSet>
      <dgm:spPr/>
    </dgm:pt>
    <dgm:pt modelId="{AECF34C2-C4CB-4B7F-8B8B-202E14ABAF28}" type="pres">
      <dgm:prSet presAssocID="{951354B3-BCE8-41B9-8219-3FCA58333156}" presName="invisiNode" presStyleLbl="node1" presStyleIdx="2" presStyleCnt="3"/>
      <dgm:spPr/>
    </dgm:pt>
    <dgm:pt modelId="{9A2AB7FF-FB36-40EA-BB27-50EC62095CC1}" type="pres">
      <dgm:prSet presAssocID="{951354B3-BCE8-41B9-8219-3FCA58333156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</dgm:spPr>
    </dgm:pt>
  </dgm:ptLst>
  <dgm:cxnLst>
    <dgm:cxn modelId="{B8246D2C-04CE-41BD-ABEC-1F25FEFB1110}" type="presOf" srcId="{0E794F37-4B1E-468B-B945-0BD1D381541A}" destId="{C8BC24AC-54DD-4D09-8D04-0D675C8C4655}" srcOrd="0" destOrd="0" presId="urn:microsoft.com/office/officeart/2005/8/layout/pList2"/>
    <dgm:cxn modelId="{E5FCD930-1B87-48B9-B73A-D6B2B06402DD}" type="presOf" srcId="{951354B3-BCE8-41B9-8219-3FCA58333156}" destId="{C2E2BEE1-3B2C-4E2F-BAC2-A813983B8E75}" srcOrd="0" destOrd="0" presId="urn:microsoft.com/office/officeart/2005/8/layout/pList2"/>
    <dgm:cxn modelId="{19856D5C-F2E6-46AE-B446-2BF8B8BF9652}" srcId="{33CC2AA4-ABAC-46D7-9E0F-3601625061A3}" destId="{951354B3-BCE8-41B9-8219-3FCA58333156}" srcOrd="2" destOrd="0" parTransId="{2AFB9B2B-489E-4778-A3DA-59DE97E87FDD}" sibTransId="{9CB4C216-A47A-4517-AC71-4282F041AEB1}"/>
    <dgm:cxn modelId="{92B75968-1BA1-4D16-B97B-979D772D9E9E}" type="presOf" srcId="{FF659E48-FBE9-4F4E-9DC1-426880F6D230}" destId="{1BDA78CC-ABD3-4DAA-B00F-23AFE3A39FD4}" srcOrd="0" destOrd="0" presId="urn:microsoft.com/office/officeart/2005/8/layout/pList2"/>
    <dgm:cxn modelId="{14C0096D-7094-4276-8A28-37C91827DDD7}" type="presOf" srcId="{33CC2AA4-ABAC-46D7-9E0F-3601625061A3}" destId="{E8622617-7F6C-477C-AAB6-816E6C5FDBF4}" srcOrd="0" destOrd="0" presId="urn:microsoft.com/office/officeart/2005/8/layout/pList2"/>
    <dgm:cxn modelId="{55AD34B3-6AE6-4572-B2A5-AF53E01D7E23}" type="presOf" srcId="{13D9FEB8-0059-4EA0-9B2D-A93E02850C98}" destId="{94CDC44B-B295-49D9-B91E-81B22CD55ABB}" srcOrd="0" destOrd="0" presId="urn:microsoft.com/office/officeart/2005/8/layout/pList2"/>
    <dgm:cxn modelId="{F86BE1C7-AAF3-4261-B9C7-3D86FF736788}" type="presOf" srcId="{C2606E25-D3E3-49E3-B70F-75FA24636D2A}" destId="{B0A140B5-94B4-484E-982C-476F619CA5DA}" srcOrd="0" destOrd="0" presId="urn:microsoft.com/office/officeart/2005/8/layout/pList2"/>
    <dgm:cxn modelId="{D86AE3D3-1F2C-4815-B9B1-ACD3E2E619DF}" srcId="{33CC2AA4-ABAC-46D7-9E0F-3601625061A3}" destId="{0E794F37-4B1E-468B-B945-0BD1D381541A}" srcOrd="1" destOrd="0" parTransId="{D2B66A9D-A59A-45EE-92D1-56FCBE230AAF}" sibTransId="{FF659E48-FBE9-4F4E-9DC1-426880F6D230}"/>
    <dgm:cxn modelId="{145D19D6-8A2D-4BB4-A0BD-1694FD449078}" srcId="{33CC2AA4-ABAC-46D7-9E0F-3601625061A3}" destId="{C2606E25-D3E3-49E3-B70F-75FA24636D2A}" srcOrd="0" destOrd="0" parTransId="{C6388D8C-E193-45D1-A921-B1080372AF69}" sibTransId="{13D9FEB8-0059-4EA0-9B2D-A93E02850C98}"/>
    <dgm:cxn modelId="{4D6B4793-B4EB-4F19-802E-0D355FDB6E52}" type="presParOf" srcId="{E8622617-7F6C-477C-AAB6-816E6C5FDBF4}" destId="{DF2F0DC1-4840-41A3-A86E-8D6945C1EB52}" srcOrd="0" destOrd="0" presId="urn:microsoft.com/office/officeart/2005/8/layout/pList2"/>
    <dgm:cxn modelId="{D384CD82-6183-4E77-9A4C-DBA6F4F79CAF}" type="presParOf" srcId="{E8622617-7F6C-477C-AAB6-816E6C5FDBF4}" destId="{A433773D-D364-4386-B736-ABA905F50392}" srcOrd="1" destOrd="0" presId="urn:microsoft.com/office/officeart/2005/8/layout/pList2"/>
    <dgm:cxn modelId="{5E8E1F33-88BC-4079-B716-2CB4BED1F7D6}" type="presParOf" srcId="{A433773D-D364-4386-B736-ABA905F50392}" destId="{4A22CDF4-5B1A-48AF-9963-4C001D95AEEF}" srcOrd="0" destOrd="0" presId="urn:microsoft.com/office/officeart/2005/8/layout/pList2"/>
    <dgm:cxn modelId="{D5397650-4055-44D8-916A-7E8FA7B02547}" type="presParOf" srcId="{4A22CDF4-5B1A-48AF-9963-4C001D95AEEF}" destId="{B0A140B5-94B4-484E-982C-476F619CA5DA}" srcOrd="0" destOrd="0" presId="urn:microsoft.com/office/officeart/2005/8/layout/pList2"/>
    <dgm:cxn modelId="{DB9A9584-BD0D-40D2-948D-261A10543AE3}" type="presParOf" srcId="{4A22CDF4-5B1A-48AF-9963-4C001D95AEEF}" destId="{389C71D4-7D09-4A1C-9614-DEC0C641DF9D}" srcOrd="1" destOrd="0" presId="urn:microsoft.com/office/officeart/2005/8/layout/pList2"/>
    <dgm:cxn modelId="{8672F414-C71A-4004-8A6D-BA33251FA14C}" type="presParOf" srcId="{4A22CDF4-5B1A-48AF-9963-4C001D95AEEF}" destId="{C3E420B5-D8F4-4D39-8B13-A79A2615FDB8}" srcOrd="2" destOrd="0" presId="urn:microsoft.com/office/officeart/2005/8/layout/pList2"/>
    <dgm:cxn modelId="{2234AF77-FAEE-41B5-B5DC-B5C0D23D5360}" type="presParOf" srcId="{A433773D-D364-4386-B736-ABA905F50392}" destId="{94CDC44B-B295-49D9-B91E-81B22CD55ABB}" srcOrd="1" destOrd="0" presId="urn:microsoft.com/office/officeart/2005/8/layout/pList2"/>
    <dgm:cxn modelId="{E01054EB-228A-48D8-9673-B88E32213A00}" type="presParOf" srcId="{A433773D-D364-4386-B736-ABA905F50392}" destId="{02FB22EC-782E-4C8F-B973-429EA8F9FDD3}" srcOrd="2" destOrd="0" presId="urn:microsoft.com/office/officeart/2005/8/layout/pList2"/>
    <dgm:cxn modelId="{DBE875C4-B295-4B1A-9DBB-64AFB7CF064C}" type="presParOf" srcId="{02FB22EC-782E-4C8F-B973-429EA8F9FDD3}" destId="{C8BC24AC-54DD-4D09-8D04-0D675C8C4655}" srcOrd="0" destOrd="0" presId="urn:microsoft.com/office/officeart/2005/8/layout/pList2"/>
    <dgm:cxn modelId="{A9110157-951C-4039-9119-1923D55C1048}" type="presParOf" srcId="{02FB22EC-782E-4C8F-B973-429EA8F9FDD3}" destId="{77B48F80-2BAC-4E4E-BD3A-DC39556F62F7}" srcOrd="1" destOrd="0" presId="urn:microsoft.com/office/officeart/2005/8/layout/pList2"/>
    <dgm:cxn modelId="{94D581B7-7774-46CA-BF28-128A7A29EA03}" type="presParOf" srcId="{02FB22EC-782E-4C8F-B973-429EA8F9FDD3}" destId="{0B8B8015-ABAD-47E8-9F5A-27E21A816792}" srcOrd="2" destOrd="0" presId="urn:microsoft.com/office/officeart/2005/8/layout/pList2"/>
    <dgm:cxn modelId="{F4DF3E8B-C198-4994-9530-DFCB2FE4FB26}" type="presParOf" srcId="{A433773D-D364-4386-B736-ABA905F50392}" destId="{1BDA78CC-ABD3-4DAA-B00F-23AFE3A39FD4}" srcOrd="3" destOrd="0" presId="urn:microsoft.com/office/officeart/2005/8/layout/pList2"/>
    <dgm:cxn modelId="{7DC17A6D-D42B-4763-98D2-AD054D9D1B42}" type="presParOf" srcId="{A433773D-D364-4386-B736-ABA905F50392}" destId="{10C77631-7EDA-4830-876A-01FAA6153D1E}" srcOrd="4" destOrd="0" presId="urn:microsoft.com/office/officeart/2005/8/layout/pList2"/>
    <dgm:cxn modelId="{AF082060-6E1F-49C5-A1CE-1B2D6F4FFCFF}" type="presParOf" srcId="{10C77631-7EDA-4830-876A-01FAA6153D1E}" destId="{C2E2BEE1-3B2C-4E2F-BAC2-A813983B8E75}" srcOrd="0" destOrd="0" presId="urn:microsoft.com/office/officeart/2005/8/layout/pList2"/>
    <dgm:cxn modelId="{1E456F2C-5B1C-4C78-B9F1-047AE729B5A9}" type="presParOf" srcId="{10C77631-7EDA-4830-876A-01FAA6153D1E}" destId="{AECF34C2-C4CB-4B7F-8B8B-202E14ABAF28}" srcOrd="1" destOrd="0" presId="urn:microsoft.com/office/officeart/2005/8/layout/pList2"/>
    <dgm:cxn modelId="{D46DFFD0-6BFA-47CF-B4F9-2F48B8B4B502}" type="presParOf" srcId="{10C77631-7EDA-4830-876A-01FAA6153D1E}" destId="{9A2AB7FF-FB36-40EA-BB27-50EC62095CC1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CE46C-FDD1-4E1F-9B6C-B787C0B2F7C2}" type="doc">
      <dgm:prSet loTypeId="urn:microsoft.com/office/officeart/2005/8/layout/hList7" loCatId="process" qsTypeId="urn:microsoft.com/office/officeart/2005/8/quickstyle/simple1" qsCatId="simple" csTypeId="urn:microsoft.com/office/officeart/2005/8/colors/accent1_2" csCatId="accent1" phldr="1"/>
      <dgm:spPr/>
    </dgm:pt>
    <dgm:pt modelId="{B8F7B965-8BFE-4E54-B069-FBA69CB1BAEA}">
      <dgm:prSet phldrT="[Текст]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ru-RU" dirty="0"/>
            <a:t>Малые хозяйства (1-2 головы КРС, 0,15 – 1 га земли)</a:t>
          </a:r>
        </a:p>
      </dgm:t>
    </dgm:pt>
    <dgm:pt modelId="{24FDAC71-7EED-4A18-97A7-34B006ECE0BE}" type="parTrans" cxnId="{B3160E25-1540-4D37-B225-068F8D99C6C1}">
      <dgm:prSet/>
      <dgm:spPr/>
      <dgm:t>
        <a:bodyPr/>
        <a:lstStyle/>
        <a:p>
          <a:endParaRPr lang="ru-RU"/>
        </a:p>
      </dgm:t>
    </dgm:pt>
    <dgm:pt modelId="{FE64CA5D-103D-43C1-ABBF-4929713F1BC2}" type="sibTrans" cxnId="{B3160E25-1540-4D37-B225-068F8D99C6C1}">
      <dgm:prSet/>
      <dgm:spPr/>
      <dgm:t>
        <a:bodyPr/>
        <a:lstStyle/>
        <a:p>
          <a:endParaRPr lang="ru-RU"/>
        </a:p>
      </dgm:t>
    </dgm:pt>
    <dgm:pt modelId="{500A718E-AF3B-40A8-88D1-C4447E3CB4C0}">
      <dgm:prSet phldrT="[Текст]" custT="1"/>
      <dgm:spPr/>
      <dgm:t>
        <a:bodyPr/>
        <a:lstStyle/>
        <a:p>
          <a:r>
            <a:rPr lang="ru-RU" sz="4000" dirty="0"/>
            <a:t>Кооператив</a:t>
          </a:r>
        </a:p>
      </dgm:t>
    </dgm:pt>
    <dgm:pt modelId="{F1243E35-FD77-4779-80C3-42FAFFF5690F}" type="parTrans" cxnId="{61661A0D-76B6-4305-96EF-672FF704DEC3}">
      <dgm:prSet/>
      <dgm:spPr/>
      <dgm:t>
        <a:bodyPr/>
        <a:lstStyle/>
        <a:p>
          <a:endParaRPr lang="ru-RU"/>
        </a:p>
      </dgm:t>
    </dgm:pt>
    <dgm:pt modelId="{DA738602-A9B4-4D10-A637-FCA30E3F2216}" type="sibTrans" cxnId="{61661A0D-76B6-4305-96EF-672FF704DEC3}">
      <dgm:prSet/>
      <dgm:spPr/>
      <dgm:t>
        <a:bodyPr/>
        <a:lstStyle/>
        <a:p>
          <a:endParaRPr lang="ru-RU"/>
        </a:p>
      </dgm:t>
    </dgm:pt>
    <dgm:pt modelId="{CCAE8604-FE0C-4A7D-9F21-4AA1649E543E}">
      <dgm:prSet phldrT="[Текст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dirty="0"/>
            <a:t>Складские помещения, мощная техника, оптовые закупки</a:t>
          </a:r>
        </a:p>
      </dgm:t>
    </dgm:pt>
    <dgm:pt modelId="{E0BB933F-1FF0-4C5D-B7F7-FEA680C56548}" type="parTrans" cxnId="{7456AE68-39C4-422B-93B8-916FDC96699B}">
      <dgm:prSet/>
      <dgm:spPr/>
      <dgm:t>
        <a:bodyPr/>
        <a:lstStyle/>
        <a:p>
          <a:endParaRPr lang="ru-RU"/>
        </a:p>
      </dgm:t>
    </dgm:pt>
    <dgm:pt modelId="{448B26B1-C631-46CA-BF9B-5CA10E16C1C9}" type="sibTrans" cxnId="{7456AE68-39C4-422B-93B8-916FDC96699B}">
      <dgm:prSet/>
      <dgm:spPr/>
      <dgm:t>
        <a:bodyPr/>
        <a:lstStyle/>
        <a:p>
          <a:endParaRPr lang="ru-RU"/>
        </a:p>
      </dgm:t>
    </dgm:pt>
    <dgm:pt modelId="{0F60DF29-D862-47B1-8C40-10F48530E23E}" type="pres">
      <dgm:prSet presAssocID="{724CE46C-FDD1-4E1F-9B6C-B787C0B2F7C2}" presName="Name0" presStyleCnt="0">
        <dgm:presLayoutVars>
          <dgm:dir/>
          <dgm:resizeHandles val="exact"/>
        </dgm:presLayoutVars>
      </dgm:prSet>
      <dgm:spPr/>
    </dgm:pt>
    <dgm:pt modelId="{1173911F-778F-44C7-AAED-6E0168CEC85F}" type="pres">
      <dgm:prSet presAssocID="{724CE46C-FDD1-4E1F-9B6C-B787C0B2F7C2}" presName="fgShape" presStyleLbl="fgShp" presStyleIdx="0" presStyleCnt="1"/>
      <dgm:spPr/>
    </dgm:pt>
    <dgm:pt modelId="{D28BEAC1-6DB8-4B59-86C4-6FE2D6C1F724}" type="pres">
      <dgm:prSet presAssocID="{724CE46C-FDD1-4E1F-9B6C-B787C0B2F7C2}" presName="linComp" presStyleCnt="0"/>
      <dgm:spPr/>
    </dgm:pt>
    <dgm:pt modelId="{FAA6955F-C576-4022-B848-188F0A2DB9C3}" type="pres">
      <dgm:prSet presAssocID="{B8F7B965-8BFE-4E54-B069-FBA69CB1BAEA}" presName="compNode" presStyleCnt="0"/>
      <dgm:spPr/>
    </dgm:pt>
    <dgm:pt modelId="{6F49D8A5-1D64-416D-9F5E-25D9FCE626B7}" type="pres">
      <dgm:prSet presAssocID="{B8F7B965-8BFE-4E54-B069-FBA69CB1BAEA}" presName="bkgdShape" presStyleLbl="node1" presStyleIdx="0" presStyleCnt="3"/>
      <dgm:spPr/>
    </dgm:pt>
    <dgm:pt modelId="{2F8EBD97-B916-4B74-8D10-4684E9BE2FC2}" type="pres">
      <dgm:prSet presAssocID="{B8F7B965-8BFE-4E54-B069-FBA69CB1BAEA}" presName="nodeTx" presStyleLbl="node1" presStyleIdx="0" presStyleCnt="3">
        <dgm:presLayoutVars>
          <dgm:bulletEnabled val="1"/>
        </dgm:presLayoutVars>
      </dgm:prSet>
      <dgm:spPr/>
    </dgm:pt>
    <dgm:pt modelId="{B219BA95-27D3-4B47-A46E-0C1DB2795727}" type="pres">
      <dgm:prSet presAssocID="{B8F7B965-8BFE-4E54-B069-FBA69CB1BAEA}" presName="invisiNode" presStyleLbl="node1" presStyleIdx="0" presStyleCnt="3"/>
      <dgm:spPr/>
    </dgm:pt>
    <dgm:pt modelId="{1E49F896-E245-4611-B8EA-A555DFE9AC86}" type="pres">
      <dgm:prSet presAssocID="{B8F7B965-8BFE-4E54-B069-FBA69CB1BAEA}" presName="imagNode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</dgm:pt>
    <dgm:pt modelId="{8FA8B4F2-22B0-41ED-9DA4-71ABDD5AB545}" type="pres">
      <dgm:prSet presAssocID="{FE64CA5D-103D-43C1-ABBF-4929713F1BC2}" presName="sibTrans" presStyleLbl="sibTrans2D1" presStyleIdx="0" presStyleCnt="0"/>
      <dgm:spPr/>
    </dgm:pt>
    <dgm:pt modelId="{C6BDAED4-9B0E-4F8F-9AE5-E5A858DAB9CE}" type="pres">
      <dgm:prSet presAssocID="{500A718E-AF3B-40A8-88D1-C4447E3CB4C0}" presName="compNode" presStyleCnt="0"/>
      <dgm:spPr/>
    </dgm:pt>
    <dgm:pt modelId="{6B9A663C-BDC5-41B6-94BA-1D9572D942DD}" type="pres">
      <dgm:prSet presAssocID="{500A718E-AF3B-40A8-88D1-C4447E3CB4C0}" presName="bkgdShape" presStyleLbl="node1" presStyleIdx="1" presStyleCnt="3"/>
      <dgm:spPr/>
    </dgm:pt>
    <dgm:pt modelId="{B6AEE6A4-18ED-42AF-A649-4D867DABCAB2}" type="pres">
      <dgm:prSet presAssocID="{500A718E-AF3B-40A8-88D1-C4447E3CB4C0}" presName="nodeTx" presStyleLbl="node1" presStyleIdx="1" presStyleCnt="3">
        <dgm:presLayoutVars>
          <dgm:bulletEnabled val="1"/>
        </dgm:presLayoutVars>
      </dgm:prSet>
      <dgm:spPr/>
    </dgm:pt>
    <dgm:pt modelId="{CDBDD6B3-ACF1-49AD-A096-9C2098159AA9}" type="pres">
      <dgm:prSet presAssocID="{500A718E-AF3B-40A8-88D1-C4447E3CB4C0}" presName="invisiNode" presStyleLbl="node1" presStyleIdx="1" presStyleCnt="3"/>
      <dgm:spPr/>
    </dgm:pt>
    <dgm:pt modelId="{0E776D86-6299-4B80-857A-13C1755966B2}" type="pres">
      <dgm:prSet presAssocID="{500A718E-AF3B-40A8-88D1-C4447E3CB4C0}" presName="imagNode" presStyleLbl="fgImgPlace1" presStyleIdx="1" presStyleCnt="3"/>
      <dgm:spPr>
        <a:blipFill>
          <a:blip xmlns:r="http://schemas.openxmlformats.org/officeDocument/2006/relationships" r:embed="rId2"/>
          <a:srcRect/>
          <a:stretch>
            <a:fillRect l="-8000" r="-8000"/>
          </a:stretch>
        </a:blipFill>
      </dgm:spPr>
    </dgm:pt>
    <dgm:pt modelId="{CCD58E6E-EB6F-4231-B2CA-4844F259D772}" type="pres">
      <dgm:prSet presAssocID="{DA738602-A9B4-4D10-A637-FCA30E3F2216}" presName="sibTrans" presStyleLbl="sibTrans2D1" presStyleIdx="0" presStyleCnt="0"/>
      <dgm:spPr/>
    </dgm:pt>
    <dgm:pt modelId="{FF423B95-5BD5-4338-ABED-7C376DB4C863}" type="pres">
      <dgm:prSet presAssocID="{CCAE8604-FE0C-4A7D-9F21-4AA1649E543E}" presName="compNode" presStyleCnt="0"/>
      <dgm:spPr/>
    </dgm:pt>
    <dgm:pt modelId="{537C302F-83D5-4136-8E27-6D688B8A8FA0}" type="pres">
      <dgm:prSet presAssocID="{CCAE8604-FE0C-4A7D-9F21-4AA1649E543E}" presName="bkgdShape" presStyleLbl="node1" presStyleIdx="2" presStyleCnt="3"/>
      <dgm:spPr/>
    </dgm:pt>
    <dgm:pt modelId="{B7F8B765-391E-46D9-9314-4AA68B2051DE}" type="pres">
      <dgm:prSet presAssocID="{CCAE8604-FE0C-4A7D-9F21-4AA1649E543E}" presName="nodeTx" presStyleLbl="node1" presStyleIdx="2" presStyleCnt="3">
        <dgm:presLayoutVars>
          <dgm:bulletEnabled val="1"/>
        </dgm:presLayoutVars>
      </dgm:prSet>
      <dgm:spPr/>
    </dgm:pt>
    <dgm:pt modelId="{0A4AD2BC-C6B3-4E25-A97D-11B3F913BBA1}" type="pres">
      <dgm:prSet presAssocID="{CCAE8604-FE0C-4A7D-9F21-4AA1649E543E}" presName="invisiNode" presStyleLbl="node1" presStyleIdx="2" presStyleCnt="3"/>
      <dgm:spPr/>
    </dgm:pt>
    <dgm:pt modelId="{D8198181-3CF0-4E58-AF3D-A8B324FE7C39}" type="pres">
      <dgm:prSet presAssocID="{CCAE8604-FE0C-4A7D-9F21-4AA1649E543E}" presName="imagNod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</dgm:pt>
  </dgm:ptLst>
  <dgm:cxnLst>
    <dgm:cxn modelId="{61661A0D-76B6-4305-96EF-672FF704DEC3}" srcId="{724CE46C-FDD1-4E1F-9B6C-B787C0B2F7C2}" destId="{500A718E-AF3B-40A8-88D1-C4447E3CB4C0}" srcOrd="1" destOrd="0" parTransId="{F1243E35-FD77-4779-80C3-42FAFFF5690F}" sibTransId="{DA738602-A9B4-4D10-A637-FCA30E3F2216}"/>
    <dgm:cxn modelId="{1841FF1A-09F5-444E-AA74-75652ECB14ED}" type="presOf" srcId="{B8F7B965-8BFE-4E54-B069-FBA69CB1BAEA}" destId="{2F8EBD97-B916-4B74-8D10-4684E9BE2FC2}" srcOrd="1" destOrd="0" presId="urn:microsoft.com/office/officeart/2005/8/layout/hList7"/>
    <dgm:cxn modelId="{B3160E25-1540-4D37-B225-068F8D99C6C1}" srcId="{724CE46C-FDD1-4E1F-9B6C-B787C0B2F7C2}" destId="{B8F7B965-8BFE-4E54-B069-FBA69CB1BAEA}" srcOrd="0" destOrd="0" parTransId="{24FDAC71-7EED-4A18-97A7-34B006ECE0BE}" sibTransId="{FE64CA5D-103D-43C1-ABBF-4929713F1BC2}"/>
    <dgm:cxn modelId="{027B0D3B-C6E9-4A16-962B-569C0FA917EB}" type="presOf" srcId="{CCAE8604-FE0C-4A7D-9F21-4AA1649E543E}" destId="{537C302F-83D5-4136-8E27-6D688B8A8FA0}" srcOrd="0" destOrd="0" presId="urn:microsoft.com/office/officeart/2005/8/layout/hList7"/>
    <dgm:cxn modelId="{89F0263C-C4F4-4B14-9055-1FBA187559A4}" type="presOf" srcId="{500A718E-AF3B-40A8-88D1-C4447E3CB4C0}" destId="{6B9A663C-BDC5-41B6-94BA-1D9572D942DD}" srcOrd="0" destOrd="0" presId="urn:microsoft.com/office/officeart/2005/8/layout/hList7"/>
    <dgm:cxn modelId="{FE1AA060-D089-4FBF-BCF9-2DD3B0F778B4}" type="presOf" srcId="{DA738602-A9B4-4D10-A637-FCA30E3F2216}" destId="{CCD58E6E-EB6F-4231-B2CA-4844F259D772}" srcOrd="0" destOrd="0" presId="urn:microsoft.com/office/officeart/2005/8/layout/hList7"/>
    <dgm:cxn modelId="{7456AE68-39C4-422B-93B8-916FDC96699B}" srcId="{724CE46C-FDD1-4E1F-9B6C-B787C0B2F7C2}" destId="{CCAE8604-FE0C-4A7D-9F21-4AA1649E543E}" srcOrd="2" destOrd="0" parTransId="{E0BB933F-1FF0-4C5D-B7F7-FEA680C56548}" sibTransId="{448B26B1-C631-46CA-BF9B-5CA10E16C1C9}"/>
    <dgm:cxn modelId="{A98FA473-52F6-4043-8CF0-DB32B44051EB}" type="presOf" srcId="{B8F7B965-8BFE-4E54-B069-FBA69CB1BAEA}" destId="{6F49D8A5-1D64-416D-9F5E-25D9FCE626B7}" srcOrd="0" destOrd="0" presId="urn:microsoft.com/office/officeart/2005/8/layout/hList7"/>
    <dgm:cxn modelId="{AFDF4956-87CF-44B0-B92D-B1600B41573E}" type="presOf" srcId="{724CE46C-FDD1-4E1F-9B6C-B787C0B2F7C2}" destId="{0F60DF29-D862-47B1-8C40-10F48530E23E}" srcOrd="0" destOrd="0" presId="urn:microsoft.com/office/officeart/2005/8/layout/hList7"/>
    <dgm:cxn modelId="{EF95CBD6-BB22-4E52-8FE7-CF5BBE5D09A4}" type="presOf" srcId="{500A718E-AF3B-40A8-88D1-C4447E3CB4C0}" destId="{B6AEE6A4-18ED-42AF-A649-4D867DABCAB2}" srcOrd="1" destOrd="0" presId="urn:microsoft.com/office/officeart/2005/8/layout/hList7"/>
    <dgm:cxn modelId="{EDDBABDE-B477-4590-AEB9-BBD73DEC656F}" type="presOf" srcId="{FE64CA5D-103D-43C1-ABBF-4929713F1BC2}" destId="{8FA8B4F2-22B0-41ED-9DA4-71ABDD5AB545}" srcOrd="0" destOrd="0" presId="urn:microsoft.com/office/officeart/2005/8/layout/hList7"/>
    <dgm:cxn modelId="{9F9974EB-F4C7-4093-B6B8-28654007B7F2}" type="presOf" srcId="{CCAE8604-FE0C-4A7D-9F21-4AA1649E543E}" destId="{B7F8B765-391E-46D9-9314-4AA68B2051DE}" srcOrd="1" destOrd="0" presId="urn:microsoft.com/office/officeart/2005/8/layout/hList7"/>
    <dgm:cxn modelId="{63CCBBF8-00CF-4D87-8296-F2DA59EF0B21}" type="presParOf" srcId="{0F60DF29-D862-47B1-8C40-10F48530E23E}" destId="{1173911F-778F-44C7-AAED-6E0168CEC85F}" srcOrd="0" destOrd="0" presId="urn:microsoft.com/office/officeart/2005/8/layout/hList7"/>
    <dgm:cxn modelId="{D1365627-5354-4204-B41D-18881BFD3184}" type="presParOf" srcId="{0F60DF29-D862-47B1-8C40-10F48530E23E}" destId="{D28BEAC1-6DB8-4B59-86C4-6FE2D6C1F724}" srcOrd="1" destOrd="0" presId="urn:microsoft.com/office/officeart/2005/8/layout/hList7"/>
    <dgm:cxn modelId="{943EAEE8-74BF-49FF-B097-86E302E37E2B}" type="presParOf" srcId="{D28BEAC1-6DB8-4B59-86C4-6FE2D6C1F724}" destId="{FAA6955F-C576-4022-B848-188F0A2DB9C3}" srcOrd="0" destOrd="0" presId="urn:microsoft.com/office/officeart/2005/8/layout/hList7"/>
    <dgm:cxn modelId="{1CB7A666-214B-4FD1-8362-A8689E6EB7E2}" type="presParOf" srcId="{FAA6955F-C576-4022-B848-188F0A2DB9C3}" destId="{6F49D8A5-1D64-416D-9F5E-25D9FCE626B7}" srcOrd="0" destOrd="0" presId="urn:microsoft.com/office/officeart/2005/8/layout/hList7"/>
    <dgm:cxn modelId="{C842181F-0689-4220-9DAC-EFD44E9A6869}" type="presParOf" srcId="{FAA6955F-C576-4022-B848-188F0A2DB9C3}" destId="{2F8EBD97-B916-4B74-8D10-4684E9BE2FC2}" srcOrd="1" destOrd="0" presId="urn:microsoft.com/office/officeart/2005/8/layout/hList7"/>
    <dgm:cxn modelId="{042A48D8-799D-4B7D-81EB-CC9067FFE892}" type="presParOf" srcId="{FAA6955F-C576-4022-B848-188F0A2DB9C3}" destId="{B219BA95-27D3-4B47-A46E-0C1DB2795727}" srcOrd="2" destOrd="0" presId="urn:microsoft.com/office/officeart/2005/8/layout/hList7"/>
    <dgm:cxn modelId="{D323E6AD-EE84-4714-9F4D-944D3BB89E9A}" type="presParOf" srcId="{FAA6955F-C576-4022-B848-188F0A2DB9C3}" destId="{1E49F896-E245-4611-B8EA-A555DFE9AC86}" srcOrd="3" destOrd="0" presId="urn:microsoft.com/office/officeart/2005/8/layout/hList7"/>
    <dgm:cxn modelId="{C2FD77F9-E3FE-4F5D-B68F-A131431BD255}" type="presParOf" srcId="{D28BEAC1-6DB8-4B59-86C4-6FE2D6C1F724}" destId="{8FA8B4F2-22B0-41ED-9DA4-71ABDD5AB545}" srcOrd="1" destOrd="0" presId="urn:microsoft.com/office/officeart/2005/8/layout/hList7"/>
    <dgm:cxn modelId="{85A7CC5E-0988-46C7-A0CB-DD6D73287056}" type="presParOf" srcId="{D28BEAC1-6DB8-4B59-86C4-6FE2D6C1F724}" destId="{C6BDAED4-9B0E-4F8F-9AE5-E5A858DAB9CE}" srcOrd="2" destOrd="0" presId="urn:microsoft.com/office/officeart/2005/8/layout/hList7"/>
    <dgm:cxn modelId="{A0ADA334-3A9F-488B-8B9E-FAB71C2E3DAC}" type="presParOf" srcId="{C6BDAED4-9B0E-4F8F-9AE5-E5A858DAB9CE}" destId="{6B9A663C-BDC5-41B6-94BA-1D9572D942DD}" srcOrd="0" destOrd="0" presId="urn:microsoft.com/office/officeart/2005/8/layout/hList7"/>
    <dgm:cxn modelId="{6924300B-BECF-4076-BF3F-6788F6388618}" type="presParOf" srcId="{C6BDAED4-9B0E-4F8F-9AE5-E5A858DAB9CE}" destId="{B6AEE6A4-18ED-42AF-A649-4D867DABCAB2}" srcOrd="1" destOrd="0" presId="urn:microsoft.com/office/officeart/2005/8/layout/hList7"/>
    <dgm:cxn modelId="{16B1A53F-B8CA-4735-9A5D-F13107581EBF}" type="presParOf" srcId="{C6BDAED4-9B0E-4F8F-9AE5-E5A858DAB9CE}" destId="{CDBDD6B3-ACF1-49AD-A096-9C2098159AA9}" srcOrd="2" destOrd="0" presId="urn:microsoft.com/office/officeart/2005/8/layout/hList7"/>
    <dgm:cxn modelId="{B242A0D9-9B82-4A2F-9AE3-AEEC2E3B6526}" type="presParOf" srcId="{C6BDAED4-9B0E-4F8F-9AE5-E5A858DAB9CE}" destId="{0E776D86-6299-4B80-857A-13C1755966B2}" srcOrd="3" destOrd="0" presId="urn:microsoft.com/office/officeart/2005/8/layout/hList7"/>
    <dgm:cxn modelId="{863B37BC-B042-40F4-AB45-55821CEC80ED}" type="presParOf" srcId="{D28BEAC1-6DB8-4B59-86C4-6FE2D6C1F724}" destId="{CCD58E6E-EB6F-4231-B2CA-4844F259D772}" srcOrd="3" destOrd="0" presId="urn:microsoft.com/office/officeart/2005/8/layout/hList7"/>
    <dgm:cxn modelId="{FD566729-DB88-4512-8588-AA8369F7CEF2}" type="presParOf" srcId="{D28BEAC1-6DB8-4B59-86C4-6FE2D6C1F724}" destId="{FF423B95-5BD5-4338-ABED-7C376DB4C863}" srcOrd="4" destOrd="0" presId="urn:microsoft.com/office/officeart/2005/8/layout/hList7"/>
    <dgm:cxn modelId="{35D97A46-FAEC-46A2-B445-1991EA6B98B4}" type="presParOf" srcId="{FF423B95-5BD5-4338-ABED-7C376DB4C863}" destId="{537C302F-83D5-4136-8E27-6D688B8A8FA0}" srcOrd="0" destOrd="0" presId="urn:microsoft.com/office/officeart/2005/8/layout/hList7"/>
    <dgm:cxn modelId="{26494AB1-2F29-489F-9A78-2C81601E3ECA}" type="presParOf" srcId="{FF423B95-5BD5-4338-ABED-7C376DB4C863}" destId="{B7F8B765-391E-46D9-9314-4AA68B2051DE}" srcOrd="1" destOrd="0" presId="urn:microsoft.com/office/officeart/2005/8/layout/hList7"/>
    <dgm:cxn modelId="{3C3EC6D1-7D4A-4080-AD55-10F7BCF965D6}" type="presParOf" srcId="{FF423B95-5BD5-4338-ABED-7C376DB4C863}" destId="{0A4AD2BC-C6B3-4E25-A97D-11B3F913BBA1}" srcOrd="2" destOrd="0" presId="urn:microsoft.com/office/officeart/2005/8/layout/hList7"/>
    <dgm:cxn modelId="{15FA69FA-9497-4973-9413-724C72B3C59A}" type="presParOf" srcId="{FF423B95-5BD5-4338-ABED-7C376DB4C863}" destId="{D8198181-3CF0-4E58-AF3D-A8B324FE7C39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A4A96C-36E8-4595-8D10-413654D3208B}">
      <dsp:nvSpPr>
        <dsp:cNvPr id="0" name=""/>
        <dsp:cNvSpPr/>
      </dsp:nvSpPr>
      <dsp:spPr>
        <a:xfrm>
          <a:off x="3134498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36696" y="871017"/>
        <a:ext cx="33420" cy="6684"/>
      </dsp:txXfrm>
    </dsp:sp>
    <dsp:sp modelId="{662BCC6F-2D5B-4048-8E49-EDC69DCE94DB}">
      <dsp:nvSpPr>
        <dsp:cNvPr id="0" name=""/>
        <dsp:cNvSpPr/>
      </dsp:nvSpPr>
      <dsp:spPr>
        <a:xfrm>
          <a:off x="230131" y="2509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Информация о поддержке государством кооперативов (членов кооперативов)</a:t>
          </a:r>
        </a:p>
      </dsp:txBody>
      <dsp:txXfrm>
        <a:off x="230131" y="2509"/>
        <a:ext cx="2906166" cy="1743700"/>
      </dsp:txXfrm>
    </dsp:sp>
    <dsp:sp modelId="{E06E78AF-F259-45FF-9637-0F33596301BF}">
      <dsp:nvSpPr>
        <dsp:cNvPr id="0" name=""/>
        <dsp:cNvSpPr/>
      </dsp:nvSpPr>
      <dsp:spPr>
        <a:xfrm>
          <a:off x="6709083" y="828639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011282" y="871017"/>
        <a:ext cx="33420" cy="6684"/>
      </dsp:txXfrm>
    </dsp:sp>
    <dsp:sp modelId="{DC6EA6D6-2976-4DA3-A15C-3B6B1BD1F37F}">
      <dsp:nvSpPr>
        <dsp:cNvPr id="0" name=""/>
        <dsp:cNvSpPr/>
      </dsp:nvSpPr>
      <dsp:spPr>
        <a:xfrm>
          <a:off x="3804716" y="2509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Появление инициативной личности – претендента на государственную поддержку</a:t>
          </a:r>
        </a:p>
      </dsp:txBody>
      <dsp:txXfrm>
        <a:off x="3804716" y="2509"/>
        <a:ext cx="2906166" cy="1743700"/>
      </dsp:txXfrm>
    </dsp:sp>
    <dsp:sp modelId="{3C8BF0C3-360A-47A5-91FD-68BE40FFFE25}">
      <dsp:nvSpPr>
        <dsp:cNvPr id="0" name=""/>
        <dsp:cNvSpPr/>
      </dsp:nvSpPr>
      <dsp:spPr>
        <a:xfrm>
          <a:off x="1683214" y="1744409"/>
          <a:ext cx="7149170" cy="637818"/>
        </a:xfrm>
        <a:custGeom>
          <a:avLst/>
          <a:gdLst/>
          <a:ahLst/>
          <a:cxnLst/>
          <a:rect l="0" t="0" r="0" b="0"/>
          <a:pathLst>
            <a:path>
              <a:moveTo>
                <a:pt x="7149170" y="0"/>
              </a:moveTo>
              <a:lnTo>
                <a:pt x="7149170" y="336009"/>
              </a:lnTo>
              <a:lnTo>
                <a:pt x="0" y="336009"/>
              </a:lnTo>
              <a:lnTo>
                <a:pt x="0" y="637818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5078291" y="2059976"/>
        <a:ext cx="359017" cy="6684"/>
      </dsp:txXfrm>
    </dsp:sp>
    <dsp:sp modelId="{8D163FC0-2E5E-42F9-8661-17EAE08242C8}">
      <dsp:nvSpPr>
        <dsp:cNvPr id="0" name=""/>
        <dsp:cNvSpPr/>
      </dsp:nvSpPr>
      <dsp:spPr>
        <a:xfrm>
          <a:off x="7379301" y="2509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Совершение </a:t>
          </a:r>
          <a:r>
            <a:rPr lang="ru-RU" sz="2000" kern="1200"/>
            <a:t>формальных действий</a:t>
          </a:r>
          <a:r>
            <a:rPr lang="ru-RU" sz="2000" kern="1200" dirty="0"/>
            <a:t>: регистрация кооператива, «запись» в кооператив членов</a:t>
          </a:r>
        </a:p>
      </dsp:txBody>
      <dsp:txXfrm>
        <a:off x="7379301" y="2509"/>
        <a:ext cx="2906166" cy="1743700"/>
      </dsp:txXfrm>
    </dsp:sp>
    <dsp:sp modelId="{A8E72229-565C-4195-80AB-B93193A1266A}">
      <dsp:nvSpPr>
        <dsp:cNvPr id="0" name=""/>
        <dsp:cNvSpPr/>
      </dsp:nvSpPr>
      <dsp:spPr>
        <a:xfrm>
          <a:off x="3134498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3436696" y="3283135"/>
        <a:ext cx="33420" cy="6684"/>
      </dsp:txXfrm>
    </dsp:sp>
    <dsp:sp modelId="{DE678736-2AD9-4797-A14B-FCEE850A0D9D}">
      <dsp:nvSpPr>
        <dsp:cNvPr id="0" name=""/>
        <dsp:cNvSpPr/>
      </dsp:nvSpPr>
      <dsp:spPr>
        <a:xfrm>
          <a:off x="230131" y="2414627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Получение государственной поддержки, создание имущественного комплекса</a:t>
          </a:r>
        </a:p>
      </dsp:txBody>
      <dsp:txXfrm>
        <a:off x="230131" y="2414627"/>
        <a:ext cx="2906166" cy="1743700"/>
      </dsp:txXfrm>
    </dsp:sp>
    <dsp:sp modelId="{A950547F-3DAE-4FB3-80B5-050C4AAF8ABE}">
      <dsp:nvSpPr>
        <dsp:cNvPr id="0" name=""/>
        <dsp:cNvSpPr/>
      </dsp:nvSpPr>
      <dsp:spPr>
        <a:xfrm>
          <a:off x="6709083" y="3240757"/>
          <a:ext cx="63781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37818" y="45720"/>
              </a:lnTo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500" kern="1200"/>
        </a:p>
      </dsp:txBody>
      <dsp:txXfrm>
        <a:off x="7011282" y="3283135"/>
        <a:ext cx="33420" cy="6684"/>
      </dsp:txXfrm>
    </dsp:sp>
    <dsp:sp modelId="{0E046B5B-0D37-4047-97FD-21D6BDE2D335}">
      <dsp:nvSpPr>
        <dsp:cNvPr id="0" name=""/>
        <dsp:cNvSpPr/>
      </dsp:nvSpPr>
      <dsp:spPr>
        <a:xfrm>
          <a:off x="3804716" y="2414627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Присоединение имущества кооператива к предприятию инициатора</a:t>
          </a:r>
        </a:p>
      </dsp:txBody>
      <dsp:txXfrm>
        <a:off x="3804716" y="2414627"/>
        <a:ext cx="2906166" cy="1743700"/>
      </dsp:txXfrm>
    </dsp:sp>
    <dsp:sp modelId="{FB3ECF29-9FF1-4827-BD6D-39F0B1574A81}">
      <dsp:nvSpPr>
        <dsp:cNvPr id="0" name=""/>
        <dsp:cNvSpPr/>
      </dsp:nvSpPr>
      <dsp:spPr>
        <a:xfrm>
          <a:off x="7379301" y="2414627"/>
          <a:ext cx="2906166" cy="174370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/>
            <a:t>Закрытие кооператива</a:t>
          </a:r>
        </a:p>
      </dsp:txBody>
      <dsp:txXfrm>
        <a:off x="7379301" y="2414627"/>
        <a:ext cx="2906166" cy="1743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53D358-3F7C-424A-B8F3-F620CF876AE6}">
      <dsp:nvSpPr>
        <dsp:cNvPr id="0" name=""/>
        <dsp:cNvSpPr/>
      </dsp:nvSpPr>
      <dsp:spPr>
        <a:xfrm>
          <a:off x="321424" y="1944"/>
          <a:ext cx="2598092" cy="1558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Распространение агитационной информации</a:t>
          </a:r>
        </a:p>
      </dsp:txBody>
      <dsp:txXfrm>
        <a:off x="367081" y="47601"/>
        <a:ext cx="2506778" cy="1467541"/>
      </dsp:txXfrm>
    </dsp:sp>
    <dsp:sp modelId="{0B351D1F-993D-4618-92E8-828AFEDCE282}">
      <dsp:nvSpPr>
        <dsp:cNvPr id="0" name=""/>
        <dsp:cNvSpPr/>
      </dsp:nvSpPr>
      <dsp:spPr>
        <a:xfrm>
          <a:off x="3148148" y="459208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3148148" y="588073"/>
        <a:ext cx="385557" cy="386596"/>
      </dsp:txXfrm>
    </dsp:sp>
    <dsp:sp modelId="{BCFC6029-1A65-4B23-8F0E-65A378887B4F}">
      <dsp:nvSpPr>
        <dsp:cNvPr id="0" name=""/>
        <dsp:cNvSpPr/>
      </dsp:nvSpPr>
      <dsp:spPr>
        <a:xfrm>
          <a:off x="3958753" y="1944"/>
          <a:ext cx="2598092" cy="1558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Возложение формальных действий на сотрудников органов управления</a:t>
          </a:r>
        </a:p>
      </dsp:txBody>
      <dsp:txXfrm>
        <a:off x="4004410" y="47601"/>
        <a:ext cx="2506778" cy="1467541"/>
      </dsp:txXfrm>
    </dsp:sp>
    <dsp:sp modelId="{E3B2D6EF-786F-4354-9FED-C693332F8641}">
      <dsp:nvSpPr>
        <dsp:cNvPr id="0" name=""/>
        <dsp:cNvSpPr/>
      </dsp:nvSpPr>
      <dsp:spPr>
        <a:xfrm>
          <a:off x="6785478" y="459208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>
        <a:off x="6785478" y="588073"/>
        <a:ext cx="385557" cy="386596"/>
      </dsp:txXfrm>
    </dsp:sp>
    <dsp:sp modelId="{EE60757A-B96F-448E-8C35-1A5942193199}">
      <dsp:nvSpPr>
        <dsp:cNvPr id="0" name=""/>
        <dsp:cNvSpPr/>
      </dsp:nvSpPr>
      <dsp:spPr>
        <a:xfrm>
          <a:off x="7596083" y="1944"/>
          <a:ext cx="2598092" cy="1558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Проведение ими  организационного собрания, регистрация и пр.)</a:t>
          </a:r>
        </a:p>
      </dsp:txBody>
      <dsp:txXfrm>
        <a:off x="7641740" y="47601"/>
        <a:ext cx="2506778" cy="1467541"/>
      </dsp:txXfrm>
    </dsp:sp>
    <dsp:sp modelId="{6A5BF370-A9F0-4C45-8B10-164BA1705F80}">
      <dsp:nvSpPr>
        <dsp:cNvPr id="0" name=""/>
        <dsp:cNvSpPr/>
      </dsp:nvSpPr>
      <dsp:spPr>
        <a:xfrm rot="5400000">
          <a:off x="8619731" y="1742666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-5400000">
        <a:off x="8701831" y="1789431"/>
        <a:ext cx="386596" cy="385557"/>
      </dsp:txXfrm>
    </dsp:sp>
    <dsp:sp modelId="{ADDAB023-7A10-4846-B3C3-7725D519825C}">
      <dsp:nvSpPr>
        <dsp:cNvPr id="0" name=""/>
        <dsp:cNvSpPr/>
      </dsp:nvSpPr>
      <dsp:spPr>
        <a:xfrm>
          <a:off x="7596083" y="2600037"/>
          <a:ext cx="2598092" cy="1558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«Документы на полке»</a:t>
          </a:r>
        </a:p>
      </dsp:txBody>
      <dsp:txXfrm>
        <a:off x="7641740" y="2645694"/>
        <a:ext cx="2506778" cy="1467541"/>
      </dsp:txXfrm>
    </dsp:sp>
    <dsp:sp modelId="{F4802FBF-E329-4938-A51D-314C28A0AA0C}">
      <dsp:nvSpPr>
        <dsp:cNvPr id="0" name=""/>
        <dsp:cNvSpPr/>
      </dsp:nvSpPr>
      <dsp:spPr>
        <a:xfrm rot="10800000">
          <a:off x="6816655" y="3057301"/>
          <a:ext cx="550795" cy="6443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kern="1200"/>
        </a:p>
      </dsp:txBody>
      <dsp:txXfrm rot="10800000">
        <a:off x="6981893" y="3186166"/>
        <a:ext cx="385557" cy="386596"/>
      </dsp:txXfrm>
    </dsp:sp>
    <dsp:sp modelId="{31C4777F-9E32-48E8-8A78-1194760960A1}">
      <dsp:nvSpPr>
        <dsp:cNvPr id="0" name=""/>
        <dsp:cNvSpPr/>
      </dsp:nvSpPr>
      <dsp:spPr>
        <a:xfrm>
          <a:off x="3958753" y="2600037"/>
          <a:ext cx="2598092" cy="155885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900" kern="1200" dirty="0"/>
            <a:t>Ликвидация по инициативе ИФНС</a:t>
          </a:r>
        </a:p>
      </dsp:txBody>
      <dsp:txXfrm>
        <a:off x="4004410" y="2645694"/>
        <a:ext cx="2506778" cy="14675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F2F0DC1-4840-41A3-A86E-8D6945C1EB52}">
      <dsp:nvSpPr>
        <dsp:cNvPr id="0" name=""/>
        <dsp:cNvSpPr/>
      </dsp:nvSpPr>
      <dsp:spPr>
        <a:xfrm>
          <a:off x="0" y="0"/>
          <a:ext cx="10515600" cy="1958102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E420B5-D8F4-4D39-8B13-A79A2615FDB8}">
      <dsp:nvSpPr>
        <dsp:cNvPr id="0" name=""/>
        <dsp:cNvSpPr/>
      </dsp:nvSpPr>
      <dsp:spPr>
        <a:xfrm>
          <a:off x="315468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A140B5-94B4-484E-982C-476F619CA5DA}">
      <dsp:nvSpPr>
        <dsp:cNvPr id="0" name=""/>
        <dsp:cNvSpPr/>
      </dsp:nvSpPr>
      <dsp:spPr>
        <a:xfrm rot="10800000">
          <a:off x="315468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Сельскохозяйственные организации – субъекты МСП:</a:t>
          </a:r>
          <a:endParaRPr lang="en-US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35 малых предприятий (осуществляющих </a:t>
          </a:r>
          <a:r>
            <a:rPr lang="ru-RU" sz="2100" kern="1200" dirty="0" err="1"/>
            <a:t>сельхоздеятельность</a:t>
          </a:r>
          <a:r>
            <a:rPr lang="ru-RU" sz="2100" kern="1200" dirty="0"/>
            <a:t>)</a:t>
          </a:r>
        </a:p>
      </dsp:txBody>
      <dsp:txXfrm rot="10800000">
        <a:off x="389068" y="1958102"/>
        <a:ext cx="2941757" cy="2319635"/>
      </dsp:txXfrm>
    </dsp:sp>
    <dsp:sp modelId="{0B8B8015-ABAD-47E8-9F5A-27E21A816792}">
      <dsp:nvSpPr>
        <dsp:cNvPr id="0" name=""/>
        <dsp:cNvSpPr/>
      </dsp:nvSpPr>
      <dsp:spPr>
        <a:xfrm>
          <a:off x="3713321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BC24AC-54DD-4D09-8D04-0D675C8C4655}">
      <dsp:nvSpPr>
        <dsp:cNvPr id="0" name=""/>
        <dsp:cNvSpPr/>
      </dsp:nvSpPr>
      <dsp:spPr>
        <a:xfrm rot="10800000">
          <a:off x="3713321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Крестьянские (фермерские) хозяйства и ИП: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221 (осуществляющих </a:t>
          </a:r>
          <a:r>
            <a:rPr lang="ru-RU" sz="2100" kern="1200" dirty="0" err="1"/>
            <a:t>сельхоздеятельность</a:t>
          </a:r>
          <a:r>
            <a:rPr lang="ru-RU" sz="2100" kern="1200" dirty="0"/>
            <a:t>)</a:t>
          </a:r>
        </a:p>
      </dsp:txBody>
      <dsp:txXfrm rot="10800000">
        <a:off x="3786921" y="1958102"/>
        <a:ext cx="2941757" cy="2319635"/>
      </dsp:txXfrm>
    </dsp:sp>
    <dsp:sp modelId="{9A2AB7FF-FB36-40EA-BB27-50EC62095CC1}">
      <dsp:nvSpPr>
        <dsp:cNvPr id="0" name=""/>
        <dsp:cNvSpPr/>
      </dsp:nvSpPr>
      <dsp:spPr>
        <a:xfrm>
          <a:off x="7111174" y="261080"/>
          <a:ext cx="3088957" cy="1435941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1000" b="-3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E2BEE1-3B2C-4E2F-BAC2-A813983B8E75}">
      <dsp:nvSpPr>
        <dsp:cNvPr id="0" name=""/>
        <dsp:cNvSpPr/>
      </dsp:nvSpPr>
      <dsp:spPr>
        <a:xfrm rot="10800000">
          <a:off x="7111174" y="1958102"/>
          <a:ext cx="3088957" cy="2393235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Личные подсобные хозяйства: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19,6 тыс. ЛПХ, производящих сельскохозяйственную продукцию</a:t>
          </a:r>
        </a:p>
      </dsp:txBody>
      <dsp:txXfrm rot="10800000">
        <a:off x="7184774" y="1958102"/>
        <a:ext cx="2941757" cy="231963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49D8A5-1D64-416D-9F5E-25D9FCE626B7}">
      <dsp:nvSpPr>
        <dsp:cNvPr id="0" name=""/>
        <dsp:cNvSpPr/>
      </dsp:nvSpPr>
      <dsp:spPr>
        <a:xfrm>
          <a:off x="2207" y="0"/>
          <a:ext cx="3435027" cy="435133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Малые хозяйства (1-2 головы КРС, 0,15 – 1 га земли)</a:t>
          </a:r>
        </a:p>
      </dsp:txBody>
      <dsp:txXfrm>
        <a:off x="2207" y="1740535"/>
        <a:ext cx="3435027" cy="1740535"/>
      </dsp:txXfrm>
    </dsp:sp>
    <dsp:sp modelId="{1E49F896-E245-4611-B8EA-A555DFE9AC86}">
      <dsp:nvSpPr>
        <dsp:cNvPr id="0" name=""/>
        <dsp:cNvSpPr/>
      </dsp:nvSpPr>
      <dsp:spPr>
        <a:xfrm>
          <a:off x="995223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9A663C-BDC5-41B6-94BA-1D9572D942DD}">
      <dsp:nvSpPr>
        <dsp:cNvPr id="0" name=""/>
        <dsp:cNvSpPr/>
      </dsp:nvSpPr>
      <dsp:spPr>
        <a:xfrm>
          <a:off x="3540286" y="0"/>
          <a:ext cx="3435027" cy="43513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84480" tIns="284480" rIns="284480" bIns="28448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4000" kern="1200" dirty="0"/>
            <a:t>Кооператив</a:t>
          </a:r>
        </a:p>
      </dsp:txBody>
      <dsp:txXfrm>
        <a:off x="3540286" y="1740535"/>
        <a:ext cx="3435027" cy="1740535"/>
      </dsp:txXfrm>
    </dsp:sp>
    <dsp:sp modelId="{0E776D86-6299-4B80-857A-13C1755966B2}">
      <dsp:nvSpPr>
        <dsp:cNvPr id="0" name=""/>
        <dsp:cNvSpPr/>
      </dsp:nvSpPr>
      <dsp:spPr>
        <a:xfrm>
          <a:off x="4533302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8000" r="-8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7C302F-83D5-4136-8E27-6D688B8A8FA0}">
      <dsp:nvSpPr>
        <dsp:cNvPr id="0" name=""/>
        <dsp:cNvSpPr/>
      </dsp:nvSpPr>
      <dsp:spPr>
        <a:xfrm>
          <a:off x="7078364" y="0"/>
          <a:ext cx="3435027" cy="4351338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400" kern="1200" dirty="0"/>
            <a:t>Складские помещения, мощная техника, оптовые закупки</a:t>
          </a:r>
        </a:p>
      </dsp:txBody>
      <dsp:txXfrm>
        <a:off x="7078364" y="1740535"/>
        <a:ext cx="3435027" cy="1740535"/>
      </dsp:txXfrm>
    </dsp:sp>
    <dsp:sp modelId="{D8198181-3CF0-4E58-AF3D-A8B324FE7C39}">
      <dsp:nvSpPr>
        <dsp:cNvPr id="0" name=""/>
        <dsp:cNvSpPr/>
      </dsp:nvSpPr>
      <dsp:spPr>
        <a:xfrm>
          <a:off x="8071380" y="261080"/>
          <a:ext cx="1448995" cy="1448995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3911F-778F-44C7-AAED-6E0168CEC85F}">
      <dsp:nvSpPr>
        <dsp:cNvPr id="0" name=""/>
        <dsp:cNvSpPr/>
      </dsp:nvSpPr>
      <dsp:spPr>
        <a:xfrm>
          <a:off x="420623" y="3481070"/>
          <a:ext cx="9674352" cy="652700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4F31F1-A7AB-42C3-B213-806786B83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459195-2ABD-425A-B7DB-86001BEC0544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064685E-6BE3-4EF0-BF59-4D5F96BD35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7ADCD0A-F745-4A2F-8A9D-49FC7DDF4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A83E78-1F7F-425B-A6A2-266DA7F6AC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00574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B79CC8-6CB2-4312-B8E0-30D8E2BB9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D5019-E9FA-44B6-B885-63A6FF8757A5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34F7542-D6E1-46CF-8200-01C957C1EE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0EFB1A0-D811-4F5F-872B-9E8C20C6A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1B4E8C-2158-4310-97B3-8EAD8B6925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6129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A040F63-6450-4529-B4AA-5B742F7F9B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D7903-7532-4CD7-9038-D7C8D5053B13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82D1BA-C971-4B17-8EF7-148BFB825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54604D1-D77D-40EB-844A-6A2375288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2EC5F2-A6E7-48C0-A848-5A77193E911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46138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DEDB90-5C97-41A0-A08C-EEEDA020A3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B5DD58-4736-4A43-A295-60C5D6D763D9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A0DF364-ECE5-4CFC-A3C2-CC72DD997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392F28E4-0C92-4718-916F-17FF20CE8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B2CE79-2EF0-4905-A877-77E3A5DAB7D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231478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64D59C-1CAA-4829-A91A-9D6859074C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7D0D9B-3BBD-4FC4-991E-B44EC16311E8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3B8A26-081E-4F63-BC73-E10A91009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A2D2DF-FE31-4A78-BD6D-363A6581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783564-A731-4B78-939D-1FBA066856F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03810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:a16="http://schemas.microsoft.com/office/drawing/2014/main" id="{21B1B498-5719-4A08-A018-B779B08BD8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1A760-69B0-456F-912E-5CAD009A8185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:a16="http://schemas.microsoft.com/office/drawing/2014/main" id="{3E3DD878-A581-4C32-A0A2-E430207DB0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:a16="http://schemas.microsoft.com/office/drawing/2014/main" id="{D6E838CF-695F-4F73-9DD0-AE32B868B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7639F0-A447-40EC-A8CB-8FF2C89D09B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18187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4D1E84B8-2C07-437C-A22E-0274CB503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A06D09-5515-4AF2-AF8B-3A6B13B90716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33F3781F-0BFD-4C4E-809C-920A15E5E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C702D41F-0AAC-495B-A26A-5D0F58C7A6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E3DEF-767E-4719-AD93-2B70C9502D4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2567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237D6121-26E9-4B5B-AAD6-7DE10DCA0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E907F-9885-415F-B7E6-A6790F725F12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FD5FBD6C-9EEC-425D-8098-4F1368944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E6DE4AD6-83A4-4221-B8EF-05AD71DDA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927103-D934-46D6-985A-EAAB642818A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63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D6B70029-9001-4B83-86E1-24C84DE148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9F12B-EA61-408E-85BF-83D5BBD5094D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8265891D-1F70-4095-B08D-5DCD055F6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0561BBD4-430A-440F-B78F-60663D5DC0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7A29D9-D105-441E-99F9-D6270467DF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190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65292292-65D3-4B1A-912E-2A475E8A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598B5-41E7-49D1-95AD-3CBC48D7C077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7B15D8C-394B-42F3-B03F-63404C62E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952F4A97-0A64-4E22-A58C-649D85C62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42AD8A-9A5D-4407-8EEB-4DAE6CC223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837055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059C4F51-3BCF-4CF1-A29E-B10F5313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8E931-3861-41E8-A163-30DD0A66B68D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1AB41538-C922-4ED5-88A2-6DDC960CD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4A8017-617F-4EFB-9F79-2AEFDD605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DEB064-B319-41A4-83DD-360E3F58C82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22190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987BBEED-64FB-4EE4-B1A7-FDF6A59B515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6BE9C372-FA3E-46E3-B447-E64D9B2799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D82E301-DE31-4FC2-887C-328EEE2311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6D4DAA3-6C4F-43F2-B5E0-7BA319865506}" type="datetimeFigureOut">
              <a:rPr lang="ru-RU"/>
              <a:pPr>
                <a:defRPr/>
              </a:pPr>
              <a:t>02.03.2022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1887F1-5FB0-4F98-AF78-52AE028F92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34F7FB-1D4A-42E2-8F9B-EC3321FC88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fld id="{62AF5C36-FA02-4E55-8FB2-73F3C315EA2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8" r:id="rId2"/>
    <p:sldLayoutId id="2147483840" r:id="rId3"/>
    <p:sldLayoutId id="2147483849" r:id="rId4"/>
    <p:sldLayoutId id="2147483841" r:id="rId5"/>
    <p:sldLayoutId id="2147483842" r:id="rId6"/>
    <p:sldLayoutId id="2147483843" r:id="rId7"/>
    <p:sldLayoutId id="2147483844" r:id="rId8"/>
    <p:sldLayoutId id="2147483845" r:id="rId9"/>
    <p:sldLayoutId id="2147483846" r:id="rId10"/>
    <p:sldLayoutId id="2147483847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B5B0058-AF13-4859-B429-4EDDE2A26F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29731A-A1B0-4E07-8066-21E5280E49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7737" y="1384296"/>
            <a:ext cx="4605340" cy="2387600"/>
          </a:xfrm>
        </p:spPr>
        <p:txBody>
          <a:bodyPr anchor="ctr">
            <a:normAutofit fontScale="90000"/>
          </a:bodyPr>
          <a:lstStyle/>
          <a:p>
            <a:r>
              <a:rPr lang="ru-RU" sz="3600">
                <a:solidFill>
                  <a:schemeClr val="bg1"/>
                </a:solidFill>
              </a:rPr>
              <a:t>Сельскохозяйственная потребительская кооперация как особое мировоззрение</a:t>
            </a:r>
            <a:endParaRPr lang="ru-RU" sz="3500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88F696E-61A7-4D68-8BD8-1B1DB5591C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87737" y="3863971"/>
            <a:ext cx="4605340" cy="1655762"/>
          </a:xfrm>
        </p:spPr>
        <p:txBody>
          <a:bodyPr anchor="ctr">
            <a:normAutofit/>
          </a:bodyPr>
          <a:lstStyle/>
          <a:p>
            <a:r>
              <a:rPr lang="ru-RU" sz="2000" dirty="0">
                <a:solidFill>
                  <a:schemeClr val="bg1"/>
                </a:solidFill>
              </a:rPr>
              <a:t>Методические материалы</a:t>
            </a:r>
          </a:p>
          <a:p>
            <a:r>
              <a:rPr lang="ru-RU" sz="2000" dirty="0">
                <a:solidFill>
                  <a:schemeClr val="bg1"/>
                </a:solidFill>
              </a:rPr>
              <a:t>2022 г.</a:t>
            </a:r>
          </a:p>
        </p:txBody>
      </p:sp>
      <p:pic>
        <p:nvPicPr>
          <p:cNvPr id="4" name="Picture 3" descr="Изображение выглядит как текст, здание, старый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42499B5-72C9-4315-B7A5-C479FF4887B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3" r="18813"/>
          <a:stretch/>
        </p:blipFill>
        <p:spPr>
          <a:xfrm>
            <a:off x="473874" y="1057275"/>
            <a:ext cx="5917401" cy="474345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84C2E9E-0B5D-4B5F-9A1F-70EBDCE390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2461" y="1197769"/>
            <a:ext cx="10987078" cy="4462463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F36B2BE-65F4-46E3-AFDD-A9AE9E885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6206" y="115193"/>
            <a:ext cx="11939588" cy="6627614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30982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6">
            <a:extLst>
              <a:ext uri="{FF2B5EF4-FFF2-40B4-BE49-F238E27FC236}">
                <a16:creationId xmlns:a16="http://schemas.microsoft.com/office/drawing/2014/main" id="{F8C14403-A7E9-444D-8D12-5691EFB46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/>
              <a:t>Пути повышения доходности, примеры:</a:t>
            </a:r>
          </a:p>
        </p:txBody>
      </p:sp>
      <p:graphicFrame>
        <p:nvGraphicFramePr>
          <p:cNvPr id="9" name="Объект 8">
            <a:extLst>
              <a:ext uri="{FF2B5EF4-FFF2-40B4-BE49-F238E27FC236}">
                <a16:creationId xmlns:a16="http://schemas.microsoft.com/office/drawing/2014/main" id="{8CF235EE-A6D0-4E94-9689-37E36C67970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38560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4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857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150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71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«Привычная» ситуация</a:t>
                      </a:r>
                    </a:p>
                  </a:txBody>
                  <a:tcPr marT="45724" marB="4572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Ресурс для повышения доходности</a:t>
                      </a:r>
                    </a:p>
                  </a:txBody>
                  <a:tcPr marT="45724" marB="4572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r>
                        <a:rPr lang="ru-RU" sz="1800" dirty="0"/>
                        <a:t>Покупка комбикорма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розницу 14,5 руб. / кг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Партиями от 20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– 11,8 </a:t>
                      </a:r>
                      <a:r>
                        <a:rPr lang="ru-RU" sz="1800" dirty="0" err="1"/>
                        <a:t>т.р</a:t>
                      </a:r>
                      <a:r>
                        <a:rPr lang="ru-RU" sz="1800" dirty="0"/>
                        <a:t>. / </a:t>
                      </a:r>
                      <a:r>
                        <a:rPr lang="ru-RU" sz="1800" dirty="0" err="1"/>
                        <a:t>тн</a:t>
                      </a:r>
                      <a:endParaRPr lang="ru-RU" sz="1800" dirty="0"/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71">
                <a:tc>
                  <a:txBody>
                    <a:bodyPr/>
                    <a:lstStyle/>
                    <a:p>
                      <a:r>
                        <a:rPr lang="ru-RU" sz="1800" dirty="0"/>
                        <a:t>Покупка удобрений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В розницу 21 руб. / кг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Партиями от 64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– 16 </a:t>
                      </a:r>
                      <a:r>
                        <a:rPr lang="ru-RU" sz="1800" dirty="0" err="1"/>
                        <a:t>т.р</a:t>
                      </a:r>
                      <a:r>
                        <a:rPr lang="ru-RU" sz="1800" dirty="0"/>
                        <a:t>. / </a:t>
                      </a:r>
                      <a:r>
                        <a:rPr lang="ru-RU" sz="1800" dirty="0" err="1"/>
                        <a:t>тн</a:t>
                      </a:r>
                      <a:endParaRPr lang="ru-RU" sz="1800" dirty="0"/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r>
                        <a:rPr lang="ru-RU" sz="1800" dirty="0"/>
                        <a:t>Техника для обработки земли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60 тыс. руб. </a:t>
                      </a:r>
                      <a:r>
                        <a:rPr lang="ru-RU" sz="1800" dirty="0" err="1"/>
                        <a:t>мотокультиватор</a:t>
                      </a:r>
                      <a:r>
                        <a:rPr lang="ru-RU" sz="1800" dirty="0"/>
                        <a:t> для обработки 2 га (30 тыс. руб. на 1 га)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1500 тыс. руб. трактор МТЗ для обработки 300 га (5 тыс. руб. на 1 га)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r>
                        <a:rPr lang="ru-RU" sz="1800" dirty="0"/>
                        <a:t>Сбыт овощей и картофеля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5 тыс. руб. за 1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«с поля»</a:t>
                      </a:r>
                    </a:p>
                  </a:txBody>
                  <a:tcPr marT="45724" marB="45724" anchor="ctr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15 тыс. руб. за 1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в зимний период из хранилища ёмкостью 1000 </a:t>
                      </a:r>
                      <a:r>
                        <a:rPr lang="ru-RU" sz="1800" dirty="0" err="1"/>
                        <a:t>тн</a:t>
                      </a:r>
                      <a:r>
                        <a:rPr lang="ru-RU" sz="1800" dirty="0"/>
                        <a:t> стоимостью 6500 тыс. руб.</a:t>
                      </a:r>
                    </a:p>
                  </a:txBody>
                  <a:tcPr marT="45724" marB="45724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14475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В данной ситуации владелец ЛПХ, фермер находится «по умолчанию», автоматически</a:t>
                      </a:r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1" dirty="0"/>
                        <a:t>Для такого решения владельцу ЛПХ, фермеру не хватает масштаба деятельности</a:t>
                      </a:r>
                    </a:p>
                  </a:txBody>
                  <a:tcPr marT="45724" marB="45724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17AB3D3-3C9C-4DED-809A-78734805B8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Заголовок 9">
            <a:extLst>
              <a:ext uri="{FF2B5EF4-FFF2-40B4-BE49-F238E27FC236}">
                <a16:creationId xmlns:a16="http://schemas.microsoft.com/office/drawing/2014/main" id="{EF7A6B9D-D3A2-44B9-BD5A-2DC5617315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3662" y="386930"/>
            <a:ext cx="10066122" cy="12984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800"/>
              <a:t>Иными словами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A9A4357-BD1D-4622-A4FE-766E6AB8DE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-2" y="1998845"/>
            <a:ext cx="11454595" cy="7816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2679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6E156433-62DB-471C-9F74-913B5E05E4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93661" y="2599509"/>
            <a:ext cx="4530898" cy="363945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dirty="0" err="1"/>
              <a:t>Чтобы</a:t>
            </a:r>
            <a:r>
              <a:rPr lang="en-US" dirty="0"/>
              <a:t> </a:t>
            </a:r>
            <a:r>
              <a:rPr lang="en-US" dirty="0" err="1"/>
              <a:t>сельскохозяйственное</a:t>
            </a:r>
            <a:r>
              <a:rPr lang="en-US" dirty="0"/>
              <a:t> </a:t>
            </a:r>
            <a:r>
              <a:rPr lang="en-US" dirty="0" err="1"/>
              <a:t>производство</a:t>
            </a:r>
            <a:r>
              <a:rPr lang="en-US" dirty="0"/>
              <a:t> </a:t>
            </a:r>
            <a:r>
              <a:rPr lang="en-US" dirty="0" err="1"/>
              <a:t>было</a:t>
            </a:r>
            <a:r>
              <a:rPr lang="en-US" dirty="0"/>
              <a:t> </a:t>
            </a:r>
            <a:r>
              <a:rPr lang="en-US" dirty="0" err="1"/>
              <a:t>рентабельным</a:t>
            </a:r>
            <a:r>
              <a:rPr lang="en-US" dirty="0"/>
              <a:t>, </a:t>
            </a:r>
            <a:r>
              <a:rPr lang="en-US" dirty="0" err="1"/>
              <a:t>нужно</a:t>
            </a:r>
            <a:r>
              <a:rPr lang="en-US" dirty="0"/>
              <a:t>: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Закупать</a:t>
            </a:r>
            <a:r>
              <a:rPr lang="en-US" dirty="0"/>
              <a:t> </a:t>
            </a:r>
            <a:r>
              <a:rPr lang="en-US" dirty="0" err="1"/>
              <a:t>удобрения</a:t>
            </a:r>
            <a:r>
              <a:rPr lang="en-US" dirty="0"/>
              <a:t> </a:t>
            </a:r>
            <a:r>
              <a:rPr lang="en-US" dirty="0" err="1"/>
              <a:t>вагонами</a:t>
            </a:r>
            <a:r>
              <a:rPr lang="en-US" dirty="0"/>
              <a:t> (</a:t>
            </a:r>
            <a:r>
              <a:rPr lang="en-US" dirty="0" err="1"/>
              <a:t>по</a:t>
            </a:r>
            <a:r>
              <a:rPr lang="en-US" dirty="0"/>
              <a:t> </a:t>
            </a:r>
            <a:r>
              <a:rPr lang="en-US" dirty="0" err="1"/>
              <a:t>оптовым</a:t>
            </a:r>
            <a:r>
              <a:rPr lang="en-US" dirty="0"/>
              <a:t> </a:t>
            </a:r>
            <a:r>
              <a:rPr lang="en-US" dirty="0" err="1"/>
              <a:t>ценам</a:t>
            </a:r>
            <a:r>
              <a:rPr lang="en-US" dirty="0"/>
              <a:t>),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Закупать</a:t>
            </a:r>
            <a:r>
              <a:rPr lang="en-US" dirty="0"/>
              <a:t> </a:t>
            </a:r>
            <a:r>
              <a:rPr lang="en-US" dirty="0" err="1"/>
              <a:t>комбикорм</a:t>
            </a:r>
            <a:r>
              <a:rPr lang="en-US" dirty="0"/>
              <a:t> </a:t>
            </a:r>
            <a:r>
              <a:rPr lang="en-US" dirty="0" err="1"/>
              <a:t>комбикормовозами</a:t>
            </a:r>
            <a:r>
              <a:rPr lang="en-US" dirty="0"/>
              <a:t> (</a:t>
            </a:r>
            <a:r>
              <a:rPr lang="en-US" dirty="0" err="1"/>
              <a:t>аналогично</a:t>
            </a:r>
            <a:r>
              <a:rPr lang="en-US" dirty="0"/>
              <a:t>),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Использовать</a:t>
            </a:r>
            <a:r>
              <a:rPr lang="en-US" dirty="0"/>
              <a:t> </a:t>
            </a:r>
            <a:r>
              <a:rPr lang="en-US" dirty="0" err="1"/>
              <a:t>пропашную</a:t>
            </a:r>
            <a:r>
              <a:rPr lang="en-US" dirty="0"/>
              <a:t> </a:t>
            </a:r>
            <a:r>
              <a:rPr lang="en-US" dirty="0" err="1"/>
              <a:t>технику</a:t>
            </a:r>
            <a:r>
              <a:rPr lang="en-US" dirty="0"/>
              <a:t>, </a:t>
            </a:r>
            <a:r>
              <a:rPr lang="en-US" dirty="0" err="1"/>
              <a:t>рассчитанную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тысячи</a:t>
            </a:r>
            <a:r>
              <a:rPr lang="en-US" dirty="0"/>
              <a:t> </a:t>
            </a:r>
            <a:r>
              <a:rPr lang="en-US" dirty="0" err="1"/>
              <a:t>га</a:t>
            </a:r>
            <a:r>
              <a:rPr lang="en-US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Располагать</a:t>
            </a:r>
            <a:r>
              <a:rPr lang="en-US" dirty="0"/>
              <a:t> </a:t>
            </a:r>
            <a:r>
              <a:rPr lang="en-US" dirty="0" err="1"/>
              <a:t>высокотехнологичной</a:t>
            </a:r>
            <a:r>
              <a:rPr lang="en-US" dirty="0"/>
              <a:t> </a:t>
            </a:r>
            <a:r>
              <a:rPr lang="en-US" dirty="0" err="1"/>
              <a:t>системой</a:t>
            </a:r>
            <a:r>
              <a:rPr lang="en-US" dirty="0"/>
              <a:t> </a:t>
            </a:r>
            <a:r>
              <a:rPr lang="en-US" dirty="0" err="1"/>
              <a:t>хранения</a:t>
            </a:r>
            <a:r>
              <a:rPr lang="en-US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Иметь</a:t>
            </a:r>
            <a:r>
              <a:rPr lang="en-US" dirty="0"/>
              <a:t> </a:t>
            </a:r>
            <a:r>
              <a:rPr lang="en-US" dirty="0" err="1"/>
              <a:t>собственную</a:t>
            </a:r>
            <a:r>
              <a:rPr lang="en-US" dirty="0"/>
              <a:t> </a:t>
            </a:r>
            <a:r>
              <a:rPr lang="en-US" dirty="0" err="1"/>
              <a:t>переработку</a:t>
            </a:r>
            <a:r>
              <a:rPr lang="en-US" dirty="0"/>
              <a:t>,</a:t>
            </a:r>
          </a:p>
          <a:p>
            <a:pPr marL="285750" indent="-228600" eaLnBrk="1" hangingPunct="1">
              <a:buFont typeface="Arial" panose="020B0604020202020204" pitchFamily="34" charset="0"/>
              <a:buChar char="•"/>
            </a:pPr>
            <a:r>
              <a:rPr lang="en-US" dirty="0" err="1"/>
              <a:t>Иметь</a:t>
            </a:r>
            <a:r>
              <a:rPr lang="en-US" dirty="0"/>
              <a:t> </a:t>
            </a:r>
            <a:r>
              <a:rPr lang="en-US" dirty="0" err="1"/>
              <a:t>собственную</a:t>
            </a:r>
            <a:r>
              <a:rPr lang="en-US" dirty="0"/>
              <a:t> </a:t>
            </a:r>
            <a:r>
              <a:rPr lang="en-US" dirty="0" err="1"/>
              <a:t>систему</a:t>
            </a:r>
            <a:r>
              <a:rPr lang="en-US" dirty="0"/>
              <a:t> </a:t>
            </a:r>
            <a:r>
              <a:rPr lang="en-US" dirty="0" err="1"/>
              <a:t>сбыта</a:t>
            </a:r>
            <a:r>
              <a:rPr lang="en-US" dirty="0"/>
              <a:t> и </a:t>
            </a:r>
            <a:r>
              <a:rPr lang="en-US" dirty="0" err="1"/>
              <a:t>т.д</a:t>
            </a:r>
            <a:r>
              <a:rPr lang="en-US" dirty="0"/>
              <a:t>.</a:t>
            </a:r>
          </a:p>
        </p:txBody>
      </p:sp>
      <p:pic>
        <p:nvPicPr>
          <p:cNvPr id="14" name="Объект 13">
            <a:extLst>
              <a:ext uri="{FF2B5EF4-FFF2-40B4-BE49-F238E27FC236}">
                <a16:creationId xmlns:a16="http://schemas.microsoft.com/office/drawing/2014/main" id="{3AC5395B-C26E-46BC-AEBB-A3D760B4A8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69" r="-1" b="-1"/>
          <a:stretch/>
        </p:blipFill>
        <p:spPr>
          <a:xfrm>
            <a:off x="5911532" y="2484255"/>
            <a:ext cx="5150277" cy="3714244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E6995CE5-F890-4ABA-82A2-26507CE8D2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228040" y="2313027"/>
            <a:ext cx="781700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765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>
            <a:extLst>
              <a:ext uri="{FF2B5EF4-FFF2-40B4-BE49-F238E27FC236}">
                <a16:creationId xmlns:a16="http://schemas.microsoft.com/office/drawing/2014/main" id="{55619F7D-5F39-4335-ADF0-33233B024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4000"/>
              <a:t>В одиночку «малое» хозяйство не может задействовать ресурсы повышения доходности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FF94563F-78D9-4A5B-9EF8-E8E817C1264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3EE758D-6380-4BF2-8DFC-D9F9CB2EDDF5}"/>
              </a:ext>
            </a:extLst>
          </p:cNvPr>
          <p:cNvSpPr txBox="1"/>
          <p:nvPr/>
        </p:nvSpPr>
        <p:spPr>
          <a:xfrm>
            <a:off x="4515729" y="4783015"/>
            <a:ext cx="329184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 - «трансформатор», приспосабливающий плюсы «крупных проектов» (оптовых закупок, собственной переработки и т.п. к возможностям и потребностям малых хозяйств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3">
            <a:extLst>
              <a:ext uri="{FF2B5EF4-FFF2-40B4-BE49-F238E27FC236}">
                <a16:creationId xmlns:a16="http://schemas.microsoft.com/office/drawing/2014/main" id="{DCB3A3A6-CA91-452A-893D-66F20AFF2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/>
              <a:t>Кооператив не является «универсальным» средством решения всех проблем АПК</a:t>
            </a:r>
          </a:p>
        </p:txBody>
      </p:sp>
      <p:sp>
        <p:nvSpPr>
          <p:cNvPr id="13315" name="Текст 4">
            <a:extLst>
              <a:ext uri="{FF2B5EF4-FFF2-40B4-BE49-F238E27FC236}">
                <a16:creationId xmlns:a16="http://schemas.microsoft.com/office/drawing/2014/main" id="{238DA070-48C2-40BD-8BBA-8C48F93076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потенциально решаемые при помощи кооперации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0D7CD1-790B-49D5-AD69-458426C358F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Дороговизна ресурсов (ГСМ, семена и т.д.),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современной техники и технологий,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Недоступность найма специалистов (ветеринар, зоотехник, агроном),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ru-RU" dirty="0"/>
              <a:t>Сбыт продукции на невыгодных условиях.</a:t>
            </a:r>
          </a:p>
        </p:txBody>
      </p:sp>
      <p:sp>
        <p:nvSpPr>
          <p:cNvPr id="13317" name="Текст 6">
            <a:extLst>
              <a:ext uri="{FF2B5EF4-FFF2-40B4-BE49-F238E27FC236}">
                <a16:creationId xmlns:a16="http://schemas.microsoft.com/office/drawing/2014/main" id="{9002F9E8-6999-4D5E-9E04-9BD9E16E25D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 anchor="ctr"/>
          <a:lstStyle/>
          <a:p>
            <a:pPr algn="ctr" eaLnBrk="1" hangingPunct="1"/>
            <a:r>
              <a:rPr lang="ru-RU" altLang="ru-RU"/>
              <a:t>Проблемы, принципиально нерешаемые кооперацией</a:t>
            </a:r>
          </a:p>
        </p:txBody>
      </p:sp>
      <p:sp>
        <p:nvSpPr>
          <p:cNvPr id="13318" name="Объект 7">
            <a:extLst>
              <a:ext uri="{FF2B5EF4-FFF2-40B4-BE49-F238E27FC236}">
                <a16:creationId xmlns:a16="http://schemas.microsoft.com/office/drawing/2014/main" id="{BE280BB7-3EF7-4982-9925-7B809DA2672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eaLnBrk="1" hangingPunct="1"/>
            <a:r>
              <a:rPr lang="ru-RU" altLang="ru-RU"/>
              <a:t>Малоземелье (отсутствие земли),</a:t>
            </a:r>
          </a:p>
          <a:p>
            <a:pPr eaLnBrk="1" hangingPunct="1"/>
            <a:r>
              <a:rPr lang="ru-RU" altLang="ru-RU"/>
              <a:t>Сокращение государственной поддержки АПК,</a:t>
            </a:r>
          </a:p>
          <a:p>
            <a:pPr eaLnBrk="1" hangingPunct="1"/>
            <a:r>
              <a:rPr lang="ru-RU" altLang="ru-RU"/>
              <a:t>Инфляционные риски,</a:t>
            </a:r>
          </a:p>
          <a:p>
            <a:pPr eaLnBrk="1" hangingPunct="1"/>
            <a:r>
              <a:rPr lang="ru-RU" altLang="ru-RU"/>
              <a:t>Налоговые проблемы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>
            <a:extLst>
              <a:ext uri="{FF2B5EF4-FFF2-40B4-BE49-F238E27FC236}">
                <a16:creationId xmlns:a16="http://schemas.microsoft.com/office/drawing/2014/main" id="{B1473A3B-4F23-4DAB-BA5D-ECDD58A17C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54050"/>
          </a:xfrm>
        </p:spPr>
        <p:txBody>
          <a:bodyPr/>
          <a:lstStyle/>
          <a:p>
            <a:pPr algn="ctr"/>
            <a:r>
              <a:rPr lang="ru-RU" altLang="ru-RU" sz="4000"/>
              <a:t>Что делает кооператив (виды деятельности)?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DDE507B4-158C-4993-9573-C2D751180DF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171575"/>
          <a:ext cx="10515600" cy="47293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73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54195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79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Функция кооператива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Формулировка устава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22908">
                <a:tc>
                  <a:txBody>
                    <a:bodyPr/>
                    <a:lstStyle/>
                    <a:p>
                      <a:r>
                        <a:rPr lang="ru-RU" sz="1600" dirty="0"/>
                        <a:t>Владеет работающими на всех членов бойней, картофелехранилищем, трактором и т.д.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«Осуществляет услуги по забою скота»,</a:t>
                      </a:r>
                    </a:p>
                    <a:p>
                      <a:r>
                        <a:rPr lang="ru-RU" sz="1600" dirty="0"/>
                        <a:t>«Осуществляет хранение картофеля»,</a:t>
                      </a:r>
                    </a:p>
                    <a:p>
                      <a:r>
                        <a:rPr lang="ru-RU" sz="1600" dirty="0"/>
                        <a:t>«Осуществляет механизированную обработку почвы»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6735">
                <a:tc>
                  <a:txBody>
                    <a:bodyPr/>
                    <a:lstStyle/>
                    <a:p>
                      <a:r>
                        <a:rPr lang="ru-RU" sz="1600" dirty="0"/>
                        <a:t>Покупает по оптовым ценам удобрения, семена, ГСМ и другие ресурсы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«Осуществляет снабжение своих членов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удобрениями,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Семенами,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ГСМ и др.»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66735">
                <a:tc>
                  <a:txBody>
                    <a:bodyPr/>
                    <a:lstStyle/>
                    <a:p>
                      <a:r>
                        <a:rPr lang="ru-RU" sz="1600" dirty="0"/>
                        <a:t>Нанимает работающего на всех членов ветеринара, агронома, бухгалтера (если члены кооператива – КФХ) и т.д.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«Оказывает услуги в сфере: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ветеринарии,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агрономии,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/>
                        <a:t>Бухгалтерии и т.п.»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22908">
                <a:tc>
                  <a:txBody>
                    <a:bodyPr/>
                    <a:lstStyle/>
                    <a:p>
                      <a:r>
                        <a:rPr lang="ru-RU" sz="1600" dirty="0"/>
                        <a:t>Осуществляет концентрацию партий продукции и сбывает её на более выгодных условиях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«Приобретает продукцию членов кооператива для формирования оптовых партий с целью более выгодной реализации»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9082">
                <a:tc>
                  <a:txBody>
                    <a:bodyPr/>
                    <a:lstStyle/>
                    <a:p>
                      <a:r>
                        <a:rPr lang="ru-RU" sz="1600" dirty="0"/>
                        <a:t>Подрабатывает (перерабатывает) продукцию и т.д.</a:t>
                      </a:r>
                    </a:p>
                  </a:txBody>
                  <a:tcPr marT="45714" marB="45714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«Приобретает продукцию членов кооператива для  её переработки с целью последующей продажи»</a:t>
                      </a:r>
                    </a:p>
                  </a:txBody>
                  <a:tcPr marT="45714" marB="45714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70">
            <a:extLst>
              <a:ext uri="{FF2B5EF4-FFF2-40B4-BE49-F238E27FC236}">
                <a16:creationId xmlns:a16="http://schemas.microsoft.com/office/drawing/2014/main" id="{8F9B4FFA-5A60-4723-902B-011C3BDB6A0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ltGray">
          <a:xfrm>
            <a:off x="396875" y="280988"/>
            <a:ext cx="11439525" cy="1843087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387" name="Заголовок 1">
            <a:extLst>
              <a:ext uri="{FF2B5EF4-FFF2-40B4-BE49-F238E27FC236}">
                <a16:creationId xmlns:a16="http://schemas.microsoft.com/office/drawing/2014/main" id="{E9E19FEE-FB55-4761-BD6A-E5683EE53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100" y="433388"/>
            <a:ext cx="11139488" cy="930275"/>
          </a:xfrm>
        </p:spPr>
        <p:txBody>
          <a:bodyPr anchor="b"/>
          <a:lstStyle/>
          <a:p>
            <a:pPr algn="ctr" eaLnBrk="1" hangingPunct="1"/>
            <a:r>
              <a:rPr lang="en-US" altLang="ru-RU" sz="3000">
                <a:solidFill>
                  <a:srgbClr val="FFFFFF"/>
                </a:solidFill>
              </a:rPr>
              <a:t>Главное отличие кооператива от другой агросервисной организации иной формы – совпадение клиентов и собственников</a:t>
            </a:r>
          </a:p>
        </p:txBody>
      </p: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ABD9504-D9C6-4BE5-8C21-089DF1657B60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2230438" y="1522413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89" name="Объект 2" descr="Изображение выглядит как текст&#10;&#10;Автоматически созданное описание">
            <a:extLst>
              <a:ext uri="{FF2B5EF4-FFF2-40B4-BE49-F238E27FC236}">
                <a16:creationId xmlns:a16="http://schemas.microsoft.com/office/drawing/2014/main" id="{06B3331A-0CBB-4637-BFD7-C1C810A5084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31788" y="2563813"/>
            <a:ext cx="5456237" cy="3724275"/>
          </a:xfrm>
        </p:spPr>
      </p:pic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1C2C3B8E-BD50-4606-BE63-95034E1B02A5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116638" y="2597150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91" name="Объект 4">
            <a:extLst>
              <a:ext uri="{FF2B5EF4-FFF2-40B4-BE49-F238E27FC236}">
                <a16:creationId xmlns:a16="http://schemas.microsoft.com/office/drawing/2014/main" id="{723CEFFD-0327-4907-8289-82A868FB1B0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45250" y="3074988"/>
            <a:ext cx="5456238" cy="2700337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DA8534CA-CE06-46BB-A37F-DC648B31DB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Пример: завод по переработке молока – создание и результаты деятельности</a:t>
            </a:r>
          </a:p>
        </p:txBody>
      </p:sp>
      <p:graphicFrame>
        <p:nvGraphicFramePr>
          <p:cNvPr id="7" name="Таблица 7">
            <a:extLst>
              <a:ext uri="{FF2B5EF4-FFF2-40B4-BE49-F238E27FC236}">
                <a16:creationId xmlns:a16="http://schemas.microsoft.com/office/drawing/2014/main" id="{D6338D42-17DC-46B7-A796-DE4D169CFD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437567"/>
              </p:ext>
            </p:extLst>
          </p:nvPr>
        </p:nvGraphicFramePr>
        <p:xfrm>
          <a:off x="838200" y="1825625"/>
          <a:ext cx="10515597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199">
                  <a:extLst>
                    <a:ext uri="{9D8B030D-6E8A-4147-A177-3AD203B41FA5}">
                      <a16:colId xmlns:a16="http://schemas.microsoft.com/office/drawing/2014/main" val="1619305828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298202354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3593168000"/>
                    </a:ext>
                  </a:extLst>
                </a:gridCol>
              </a:tblGrid>
              <a:tr h="539847">
                <a:tc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Частное предприятие (АО, ООО)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Сельскохозяйственный потребительский кооператив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27241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Содержание деятельности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/>
                        <a:t>Закупка молока, переработка в молочные продукты, сбыт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861171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За чей счёт создано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 счёт инвестора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За счёт владельцев КРС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70537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управляет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Инвестор, назначенный им директор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Производители молока, избранное ими правление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23957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Кто поставляет молоко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Любые поставщики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Члены кооператива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65858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В чём состоит результат деятельности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получении прибыли, которая направляется инвестору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В повышении закупочной цены молока и росте доходности членов кооператива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083264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34477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Rectangle 36">
            <a:extLst>
              <a:ext uri="{FF2B5EF4-FFF2-40B4-BE49-F238E27FC236}">
                <a16:creationId xmlns:a16="http://schemas.microsoft.com/office/drawing/2014/main" id="{201CC55D-ED54-4C5C-95E6-10947BD110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D814-56D7-434A-996A-A14D6A49C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60" y="856180"/>
            <a:ext cx="4560584" cy="112806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1900" dirty="0" err="1"/>
              <a:t>Почему</a:t>
            </a:r>
            <a:r>
              <a:rPr lang="en-US" sz="1900" dirty="0"/>
              <a:t> </a:t>
            </a:r>
            <a:r>
              <a:rPr lang="en-US" sz="1900" dirty="0" err="1"/>
              <a:t>сельскохозяйственная</a:t>
            </a:r>
            <a:r>
              <a:rPr lang="en-US" sz="1900" dirty="0"/>
              <a:t> </a:t>
            </a:r>
            <a:r>
              <a:rPr lang="en-US" sz="1900" dirty="0" err="1"/>
              <a:t>кооперация</a:t>
            </a:r>
            <a:r>
              <a:rPr lang="en-US" sz="1900" dirty="0"/>
              <a:t> в </a:t>
            </a:r>
            <a:r>
              <a:rPr lang="en-US" sz="1900" dirty="0" err="1"/>
              <a:t>России</a:t>
            </a:r>
            <a:r>
              <a:rPr lang="en-US" sz="1900" dirty="0"/>
              <a:t> </a:t>
            </a:r>
            <a:r>
              <a:rPr lang="en-US" sz="1900" dirty="0" err="1"/>
              <a:t>развивается</a:t>
            </a:r>
            <a:r>
              <a:rPr lang="en-US" sz="1900" dirty="0"/>
              <a:t> </a:t>
            </a:r>
            <a:r>
              <a:rPr lang="en-US" sz="1900" dirty="0" err="1"/>
              <a:t>медленно</a:t>
            </a:r>
            <a:r>
              <a:rPr lang="en-US" sz="1900" dirty="0"/>
              <a:t>?</a:t>
            </a:r>
            <a:br>
              <a:rPr lang="en-US" sz="1900" dirty="0"/>
            </a:br>
            <a:r>
              <a:rPr lang="en-US" sz="1900" dirty="0"/>
              <a:t>(</a:t>
            </a:r>
            <a:r>
              <a:rPr lang="en-US" sz="1900" dirty="0" err="1"/>
              <a:t>Мифы</a:t>
            </a:r>
            <a:r>
              <a:rPr lang="en-US" sz="1900" dirty="0"/>
              <a:t> о </a:t>
            </a:r>
            <a:r>
              <a:rPr lang="en-US" sz="1900" dirty="0" err="1"/>
              <a:t>внешних</a:t>
            </a:r>
            <a:r>
              <a:rPr lang="en-US" sz="1900" dirty="0"/>
              <a:t> </a:t>
            </a:r>
            <a:r>
              <a:rPr lang="en-US" sz="1900" dirty="0" err="1"/>
              <a:t>препятствиях</a:t>
            </a:r>
            <a:r>
              <a:rPr lang="en-US" sz="1900" dirty="0"/>
              <a:t>)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083484"/>
            <a:ext cx="355196" cy="673460"/>
            <a:chOff x="0" y="823811"/>
            <a:chExt cx="355196" cy="673460"/>
          </a:xfrm>
        </p:grpSpPr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2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5085" y="2090569"/>
            <a:ext cx="4297680" cy="2743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BABA07A-E2DE-4E83-BD3E-15EA2632B0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90719" y="2330505"/>
            <a:ext cx="4559425" cy="397958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sz="2400" dirty="0" err="1"/>
              <a:t>На</a:t>
            </a:r>
            <a:r>
              <a:rPr lang="en-US" sz="2400" dirty="0"/>
              <a:t> </a:t>
            </a:r>
            <a:r>
              <a:rPr lang="en-US" sz="2400" dirty="0" err="1"/>
              <a:t>развитие</a:t>
            </a:r>
            <a:r>
              <a:rPr lang="en-US" sz="2400" dirty="0"/>
              <a:t> </a:t>
            </a:r>
            <a:r>
              <a:rPr lang="en-US" sz="2400" dirty="0" err="1"/>
              <a:t>кооперативов</a:t>
            </a:r>
            <a:r>
              <a:rPr lang="en-US" sz="2400" dirty="0"/>
              <a:t> у </a:t>
            </a:r>
            <a:r>
              <a:rPr lang="en-US" sz="2400" dirty="0" err="1"/>
              <a:t>сельскохозяйственных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товаропроизводителей</a:t>
            </a:r>
            <a:r>
              <a:rPr lang="en-US" sz="2400" dirty="0"/>
              <a:t> </a:t>
            </a:r>
            <a:r>
              <a:rPr lang="en-US" sz="2400" dirty="0" err="1"/>
              <a:t>нет</a:t>
            </a:r>
            <a:r>
              <a:rPr lang="en-US" sz="2400" dirty="0"/>
              <a:t> </a:t>
            </a:r>
            <a:r>
              <a:rPr lang="en-US" sz="2400" dirty="0" err="1"/>
              <a:t>средств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Объединение</a:t>
            </a:r>
            <a:r>
              <a:rPr lang="en-US" sz="2400" dirty="0"/>
              <a:t> в </a:t>
            </a:r>
            <a:r>
              <a:rPr lang="en-US" sz="2400" dirty="0" err="1"/>
              <a:t>кооперативы</a:t>
            </a:r>
            <a:r>
              <a:rPr lang="en-US" sz="2400" dirty="0"/>
              <a:t> </a:t>
            </a:r>
            <a:r>
              <a:rPr lang="en-US" sz="2400" dirty="0" err="1"/>
              <a:t>влечёт</a:t>
            </a:r>
            <a:r>
              <a:rPr lang="en-US" sz="2400" dirty="0"/>
              <a:t> </a:t>
            </a:r>
            <a:r>
              <a:rPr lang="en-US" sz="2400" dirty="0" err="1"/>
              <a:t>рост</a:t>
            </a:r>
            <a:r>
              <a:rPr lang="en-US" sz="2400" dirty="0"/>
              <a:t> </a:t>
            </a:r>
            <a:r>
              <a:rPr lang="en-US" sz="2400" dirty="0" err="1"/>
              <a:t>налоговых</a:t>
            </a:r>
            <a:r>
              <a:rPr lang="en-US" sz="2400" dirty="0"/>
              <a:t> </a:t>
            </a:r>
            <a:r>
              <a:rPr lang="en-US" sz="2400" dirty="0" err="1"/>
              <a:t>платежей</a:t>
            </a:r>
            <a:r>
              <a:rPr lang="en-US" sz="2400" dirty="0"/>
              <a:t>,</a:t>
            </a:r>
          </a:p>
          <a:p>
            <a:pPr eaLnBrk="1" hangingPunct="1"/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кооперирования</a:t>
            </a:r>
            <a:r>
              <a:rPr lang="en-US" sz="2400" dirty="0"/>
              <a:t> </a:t>
            </a:r>
            <a:r>
              <a:rPr lang="en-US" sz="2400" dirty="0" err="1"/>
              <a:t>отталкивает</a:t>
            </a:r>
            <a:r>
              <a:rPr lang="en-US" sz="2400" dirty="0"/>
              <a:t> </a:t>
            </a:r>
            <a:r>
              <a:rPr lang="en-US" sz="2400" dirty="0" err="1"/>
              <a:t>наличие</a:t>
            </a:r>
            <a:r>
              <a:rPr lang="en-US" sz="2400" dirty="0"/>
              <a:t> </a:t>
            </a:r>
            <a:r>
              <a:rPr lang="en-US" sz="2400" dirty="0" err="1"/>
              <a:t>субсидиарной</a:t>
            </a:r>
            <a:r>
              <a:rPr lang="en-US" sz="2400" dirty="0"/>
              <a:t> </a:t>
            </a:r>
            <a:r>
              <a:rPr lang="en-US" sz="2400" dirty="0" err="1"/>
              <a:t>ответственности</a:t>
            </a:r>
            <a:endParaRPr lang="en-US" sz="2400" dirty="0"/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513853"/>
            <a:ext cx="6009366" cy="583457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CDF6286F-4736-41C8-984B-DF54EB30A91D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" b="2336"/>
          <a:stretch/>
        </p:blipFill>
        <p:spPr>
          <a:xfrm>
            <a:off x="5977788" y="799352"/>
            <a:ext cx="5425410" cy="5259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5763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>
            <a:extLst>
              <a:ext uri="{FF2B5EF4-FFF2-40B4-BE49-F238E27FC236}">
                <a16:creationId xmlns:a16="http://schemas.microsoft.com/office/drawing/2014/main" id="{59B2E455-7CD2-4DF2-BDAC-08258A4FDA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altLang="ru-RU" sz="3800" dirty="0"/>
              <a:t>Т</a:t>
            </a:r>
            <a:r>
              <a:rPr lang="en-US" altLang="ru-RU" sz="3800" dirty="0" err="1"/>
              <a:t>огда</a:t>
            </a:r>
            <a:r>
              <a:rPr lang="en-US" altLang="ru-RU" sz="3800" dirty="0"/>
              <a:t> </a:t>
            </a:r>
            <a:r>
              <a:rPr lang="ru-RU" altLang="ru-RU" sz="3800" dirty="0"/>
              <a:t>всё же почему </a:t>
            </a:r>
            <a:r>
              <a:rPr lang="en-US" altLang="ru-RU" sz="3800" dirty="0" err="1"/>
              <a:t>кооперативы</a:t>
            </a:r>
            <a:r>
              <a:rPr lang="en-US" altLang="ru-RU" sz="3800" dirty="0"/>
              <a:t> </a:t>
            </a:r>
            <a:r>
              <a:rPr lang="en-US" altLang="ru-RU" sz="3800" dirty="0" err="1"/>
              <a:t>не</a:t>
            </a:r>
            <a:r>
              <a:rPr lang="en-US" altLang="ru-RU" sz="3800" dirty="0"/>
              <a:t> </a:t>
            </a:r>
            <a:r>
              <a:rPr lang="en-US" altLang="ru-RU" sz="3800" dirty="0" err="1"/>
              <a:t>вытеснили</a:t>
            </a:r>
            <a:r>
              <a:rPr lang="en-US" altLang="ru-RU" sz="3800" dirty="0"/>
              <a:t> </a:t>
            </a:r>
            <a:r>
              <a:rPr lang="en-US" altLang="ru-RU" sz="3800" dirty="0" err="1"/>
              <a:t>частный</a:t>
            </a:r>
            <a:r>
              <a:rPr lang="en-US" altLang="ru-RU" sz="3800" dirty="0"/>
              <a:t> </a:t>
            </a:r>
            <a:r>
              <a:rPr lang="en-US" altLang="ru-RU" sz="3800" dirty="0" err="1"/>
              <a:t>бизнес</a:t>
            </a:r>
            <a:r>
              <a:rPr lang="en-US" altLang="ru-RU" sz="3800" dirty="0"/>
              <a:t> в </a:t>
            </a:r>
            <a:r>
              <a:rPr lang="en-US" altLang="ru-RU" sz="3800" dirty="0" err="1"/>
              <a:t>пореформенной</a:t>
            </a:r>
            <a:r>
              <a:rPr lang="en-US" altLang="ru-RU" sz="3800" dirty="0"/>
              <a:t> </a:t>
            </a:r>
            <a:r>
              <a:rPr lang="en-US" altLang="ru-RU" sz="3800" dirty="0" err="1"/>
              <a:t>России</a:t>
            </a:r>
            <a:r>
              <a:rPr lang="en-US" altLang="ru-RU" sz="3800" dirty="0"/>
              <a:t>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1C0030F-C1E9-4502-9314-D2DB6499E1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о </a:t>
            </a:r>
            <a:r>
              <a:rPr lang="en-US" sz="1800" dirty="0" err="1"/>
              <a:t>работе</a:t>
            </a:r>
            <a:r>
              <a:rPr lang="en-US" sz="1800" dirty="0"/>
              <a:t> </a:t>
            </a:r>
            <a:r>
              <a:rPr lang="en-US" sz="1800" dirty="0" err="1"/>
              <a:t>через</a:t>
            </a:r>
            <a:r>
              <a:rPr lang="en-US" sz="1800" dirty="0"/>
              <a:t> </a:t>
            </a:r>
            <a:r>
              <a:rPr lang="en-US" sz="1800" dirty="0" err="1"/>
              <a:t>кооператив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договориться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материальную</a:t>
            </a:r>
            <a:r>
              <a:rPr lang="en-US" sz="1800" dirty="0"/>
              <a:t> </a:t>
            </a:r>
            <a:r>
              <a:rPr lang="en-US" sz="1800" dirty="0" err="1"/>
              <a:t>базу</a:t>
            </a:r>
            <a:r>
              <a:rPr lang="en-US" sz="1800" dirty="0"/>
              <a:t> </a:t>
            </a:r>
            <a:r>
              <a:rPr lang="en-US" sz="1800" dirty="0" err="1"/>
              <a:t>кооператива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создать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на</a:t>
            </a:r>
            <a:r>
              <a:rPr lang="en-US" sz="1800" dirty="0"/>
              <a:t> </a:t>
            </a:r>
            <a:r>
              <a:rPr lang="en-US" sz="1800" dirty="0" err="1"/>
              <a:t>управление</a:t>
            </a:r>
            <a:r>
              <a:rPr lang="en-US" sz="1800" dirty="0"/>
              <a:t> </a:t>
            </a:r>
            <a:r>
              <a:rPr lang="en-US" sz="1800" dirty="0" err="1"/>
              <a:t>кооперативом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отвлекаться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в </a:t>
            </a:r>
            <a:r>
              <a:rPr lang="en-US" sz="1800" dirty="0" err="1"/>
              <a:t>кооперативе</a:t>
            </a:r>
            <a:r>
              <a:rPr lang="en-US" sz="1800" dirty="0"/>
              <a:t> </a:t>
            </a:r>
            <a:r>
              <a:rPr lang="en-US" sz="1800" dirty="0" err="1"/>
              <a:t>свою</a:t>
            </a:r>
            <a:r>
              <a:rPr lang="en-US" sz="1800" dirty="0"/>
              <a:t> </a:t>
            </a:r>
            <a:r>
              <a:rPr lang="en-US" sz="1800" dirty="0" err="1"/>
              <a:t>деятельность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планировать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к </a:t>
            </a:r>
            <a:r>
              <a:rPr lang="en-US" sz="1800" dirty="0" err="1"/>
              <a:t>кооперативу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dirty="0" err="1"/>
              <a:t>относиться</a:t>
            </a:r>
            <a:r>
              <a:rPr lang="en-US" sz="1800" dirty="0"/>
              <a:t> </a:t>
            </a:r>
            <a:r>
              <a:rPr lang="en-US" sz="1800" i="1" dirty="0" err="1"/>
              <a:t>как</a:t>
            </a:r>
            <a:r>
              <a:rPr lang="en-US" sz="1800" i="1" dirty="0"/>
              <a:t> к </a:t>
            </a:r>
            <a:r>
              <a:rPr lang="en-US" sz="1800" i="1" dirty="0" err="1"/>
              <a:t>своему</a:t>
            </a:r>
            <a:r>
              <a:rPr lang="en-US" sz="1800" dirty="0"/>
              <a:t>,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sz="1800" dirty="0" err="1"/>
              <a:t>Потому</a:t>
            </a:r>
            <a:r>
              <a:rPr lang="en-US" sz="1800" dirty="0"/>
              <a:t> </a:t>
            </a:r>
            <a:r>
              <a:rPr lang="en-US" sz="1800" dirty="0" err="1"/>
              <a:t>что</a:t>
            </a:r>
            <a:r>
              <a:rPr lang="en-US" sz="1800" dirty="0"/>
              <a:t> </a:t>
            </a:r>
            <a:r>
              <a:rPr lang="en-US" sz="1800" dirty="0" err="1"/>
              <a:t>по</a:t>
            </a:r>
            <a:r>
              <a:rPr lang="en-US" sz="1800" dirty="0"/>
              <a:t> </a:t>
            </a:r>
            <a:r>
              <a:rPr lang="en-US" sz="1800" dirty="0" err="1"/>
              <a:t>обязательствам</a:t>
            </a:r>
            <a:r>
              <a:rPr lang="en-US" sz="1800" dirty="0"/>
              <a:t> </a:t>
            </a:r>
            <a:r>
              <a:rPr lang="en-US" sz="1800" dirty="0" err="1"/>
              <a:t>кооператива</a:t>
            </a:r>
            <a:r>
              <a:rPr lang="en-US" sz="1800" dirty="0"/>
              <a:t> </a:t>
            </a:r>
            <a:r>
              <a:rPr lang="en-US" sz="1800" dirty="0" err="1"/>
              <a:t>нужно</a:t>
            </a:r>
            <a:r>
              <a:rPr lang="en-US" sz="1800" dirty="0"/>
              <a:t> </a:t>
            </a:r>
            <a:r>
              <a:rPr lang="en-US" sz="1800" i="1" dirty="0" err="1"/>
              <a:t>отвечать</a:t>
            </a:r>
            <a:r>
              <a:rPr lang="en-US" sz="1800" dirty="0"/>
              <a:t>,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800" b="1" dirty="0" err="1"/>
              <a:t>Потому</a:t>
            </a:r>
            <a:r>
              <a:rPr lang="en-US" sz="1800" b="1" dirty="0"/>
              <a:t> </a:t>
            </a:r>
            <a:r>
              <a:rPr lang="en-US" sz="1800" b="1" dirty="0" err="1"/>
              <a:t>что</a:t>
            </a:r>
            <a:r>
              <a:rPr lang="en-US" sz="1800" b="1" dirty="0"/>
              <a:t> </a:t>
            </a:r>
            <a:r>
              <a:rPr lang="en-US" sz="1800" b="1" dirty="0" err="1"/>
              <a:t>мы</a:t>
            </a:r>
            <a:r>
              <a:rPr lang="en-US" sz="1800" b="1" dirty="0"/>
              <a:t> </a:t>
            </a:r>
            <a:r>
              <a:rPr lang="en-US" sz="1800" b="1" dirty="0" err="1"/>
              <a:t>так</a:t>
            </a:r>
            <a:r>
              <a:rPr lang="en-US" sz="1800" b="1" dirty="0"/>
              <a:t> </a:t>
            </a:r>
            <a:r>
              <a:rPr lang="en-US" sz="1800" b="1" dirty="0" err="1"/>
              <a:t>не</a:t>
            </a:r>
            <a:r>
              <a:rPr lang="en-US" sz="1800" b="1" dirty="0"/>
              <a:t> </a:t>
            </a:r>
            <a:r>
              <a:rPr lang="en-US" sz="1800" b="1" dirty="0" err="1"/>
              <a:t>привыкли</a:t>
            </a:r>
            <a:endParaRPr lang="en-US" sz="1800" b="1" dirty="0"/>
          </a:p>
        </p:txBody>
      </p:sp>
      <p:pic>
        <p:nvPicPr>
          <p:cNvPr id="20484" name="Объект 4">
            <a:extLst>
              <a:ext uri="{FF2B5EF4-FFF2-40B4-BE49-F238E27FC236}">
                <a16:creationId xmlns:a16="http://schemas.microsoft.com/office/drawing/2014/main" id="{5858C9AC-ECD6-4D98-9837-63988421687A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9"/>
          <a:stretch>
            <a:fillRect/>
          </a:stretch>
        </p:blipFill>
        <p:spPr>
          <a:xfrm>
            <a:off x="5121275" y="1905000"/>
            <a:ext cx="6232525" cy="4271963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823DA3C4-ABFE-4369-9449-EF8CBFF4B8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41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Часто кооперативы создаются людьми, которым это не нужно</a:t>
            </a:r>
          </a:p>
        </p:txBody>
      </p:sp>
      <p:sp>
        <p:nvSpPr>
          <p:cNvPr id="20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89B8971C-D5B5-4CC8-AA32-5365E40CB6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09803"/>
            <a:ext cx="7214616" cy="5410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680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Объект 4" descr="Изображение выглядит как текст, знак, внешний&#10;&#10;Автоматически созданное описание">
            <a:extLst>
              <a:ext uri="{FF2B5EF4-FFF2-40B4-BE49-F238E27FC236}">
                <a16:creationId xmlns:a16="http://schemas.microsoft.com/office/drawing/2014/main" id="{65BC1923-9417-494D-AADC-878878E3A3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78"/>
          <a:stretch/>
        </p:blipFill>
        <p:spPr>
          <a:xfrm>
            <a:off x="20" y="10"/>
            <a:ext cx="12188930" cy="6857990"/>
          </a:xfrm>
          <a:prstGeom prst="rect">
            <a:avLst/>
          </a:prstGeom>
        </p:spPr>
      </p:pic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437619FF-65E4-4A78-81D4-A0F640CCE0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3"/>
            <a:ext cx="9144000" cy="30632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eaLnBrk="1" hangingPunct="1"/>
            <a:r>
              <a:rPr lang="en-US" sz="6600">
                <a:solidFill>
                  <a:srgbClr val="FFFFFF"/>
                </a:solidFill>
              </a:rPr>
              <a:t>Практика создания кооперативов, опыт 1995-2020 гг.</a:t>
            </a:r>
          </a:p>
        </p:txBody>
      </p:sp>
      <p:sp>
        <p:nvSpPr>
          <p:cNvPr id="12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83024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>
            <a:extLst>
              <a:ext uri="{FF2B5EF4-FFF2-40B4-BE49-F238E27FC236}">
                <a16:creationId xmlns:a16="http://schemas.microsoft.com/office/drawing/2014/main" id="{00CE365A-0FF6-4428-AC98-E00FEF642F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638" y="365125"/>
            <a:ext cx="5119687" cy="1692275"/>
          </a:xfrm>
        </p:spPr>
        <p:txBody>
          <a:bodyPr/>
          <a:lstStyle/>
          <a:p>
            <a:pPr eaLnBrk="1" hangingPunct="1"/>
            <a:r>
              <a:rPr lang="en-US" altLang="ru-RU" sz="2400"/>
              <a:t>Когда создание сельскохозяйственного потребительского кооператива противопоказано?</a:t>
            </a:r>
            <a:br>
              <a:rPr lang="en-US" altLang="ru-RU" sz="2400"/>
            </a:br>
            <a:r>
              <a:rPr lang="en-US" altLang="ru-RU" sz="2400"/>
              <a:t>Случай № 1</a:t>
            </a:r>
          </a:p>
        </p:txBody>
      </p: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09E62C93-32C3-41CE-85B9-F6044704378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655638" y="2316163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6" name="Объект 2">
            <a:extLst>
              <a:ext uri="{FF2B5EF4-FFF2-40B4-BE49-F238E27FC236}">
                <a16:creationId xmlns:a16="http://schemas.microsoft.com/office/drawing/2014/main" id="{13A02D36-ACED-4EE0-8B8F-D36E314198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5638" y="2574925"/>
            <a:ext cx="5119687" cy="3462338"/>
          </a:xfrm>
        </p:spPr>
        <p:txBody>
          <a:bodyPr/>
          <a:lstStyle/>
          <a:p>
            <a:pPr marL="0" eaLnBrk="1" hangingPunct="1"/>
            <a:r>
              <a:rPr lang="en-US" altLang="ru-RU" sz="2000"/>
              <a:t>Сельские жители собираются объединяться </a:t>
            </a:r>
            <a:r>
              <a:rPr lang="en-US" altLang="ru-RU" sz="2000" u="sng"/>
              <a:t>не для оказания услуг своим ЛПХ</a:t>
            </a:r>
            <a:r>
              <a:rPr lang="en-US" altLang="ru-RU" sz="2000"/>
              <a:t> (снабженческих, сбытовых или иных), а для совместного </a:t>
            </a:r>
            <a:r>
              <a:rPr lang="en-US" altLang="ru-RU" sz="2000" u="sng"/>
              <a:t>производства сельскохозяйственной продукции</a:t>
            </a:r>
            <a:r>
              <a:rPr lang="en-US" altLang="ru-RU" sz="2000"/>
              <a:t> (выращивания сельскохозяйственных животных, продукции растениеводства и т.д.).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создать сельскохозяйственный </a:t>
            </a:r>
            <a:r>
              <a:rPr lang="en-US" altLang="ru-RU" sz="2000" b="1" i="1"/>
              <a:t>производственный</a:t>
            </a:r>
            <a:r>
              <a:rPr lang="en-US" altLang="ru-RU" sz="2000" b="1"/>
              <a:t> кооператив.</a:t>
            </a:r>
          </a:p>
        </p:txBody>
      </p:sp>
      <p:pic>
        <p:nvPicPr>
          <p:cNvPr id="5" name="Объект 4" descr="Изображение выглядит как трава, внешний, небо, корова&#10;&#10;Автоматически созданное описание">
            <a:extLst>
              <a:ext uri="{FF2B5EF4-FFF2-40B4-BE49-F238E27FC236}">
                <a16:creationId xmlns:a16="http://schemas.microsoft.com/office/drawing/2014/main" id="{5E4CA5B5-AA70-4B3D-A33F-8DCAA1409D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22945" r="20441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6CFE7C29-8FA4-4F4B-940C-43788C5A73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ru-RU" sz="2800"/>
              <a:t>Когда создание сельскохозяйственного потребительского кооператива противопоказано?</a:t>
            </a:r>
            <a:br>
              <a:rPr lang="en-US" altLang="ru-RU" sz="2800"/>
            </a:br>
            <a:r>
              <a:rPr lang="en-US" altLang="ru-RU" sz="2800"/>
              <a:t>Случай № 2</a:t>
            </a:r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A740A75F-EDB3-4B1C-8D38-0B3327F1B9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/>
          <a:lstStyle/>
          <a:p>
            <a:pPr marL="0" eaLnBrk="1" hangingPunct="1"/>
            <a:r>
              <a:rPr lang="en-US" altLang="ru-RU" sz="2000"/>
              <a:t>Сельскохозяйственные товаропроизводители объединяются в кооператив для оказания услуг друг другу (например, одни производят корма, другие используют их для кормления животных).</a:t>
            </a:r>
          </a:p>
          <a:p>
            <a:pPr marL="0" eaLnBrk="1" hangingPunct="1"/>
            <a:r>
              <a:rPr lang="en-US" altLang="ru-RU" sz="2000" b="1"/>
              <a:t>В этом случае правильным решением будет выстроить обычные рыночные отношения, отдельное юридическое лицо для этого не нужно.</a:t>
            </a:r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CB38E2A1-A214-44EE-B0F2-B3FF0AE1E883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656"/>
          <a:stretch>
            <a:fillRect/>
          </a:stretch>
        </p:blipFill>
        <p:spPr>
          <a:xfrm>
            <a:off x="5121275" y="1905000"/>
            <a:ext cx="6232525" cy="4271963"/>
          </a:xfr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Заголовок 1">
            <a:extLst>
              <a:ext uri="{FF2B5EF4-FFF2-40B4-BE49-F238E27FC236}">
                <a16:creationId xmlns:a16="http://schemas.microsoft.com/office/drawing/2014/main" id="{B4BCEAF0-B451-4E1C-B4C5-434AC97BE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/>
            <a:r>
              <a:rPr lang="en-US" altLang="ru-RU" sz="2800"/>
              <a:t>Когда создание сельскохозяйственного потребительского кооператива противопоказано?</a:t>
            </a:r>
            <a:br>
              <a:rPr lang="en-US" altLang="ru-RU" sz="2800"/>
            </a:br>
            <a:r>
              <a:rPr lang="en-US" altLang="ru-RU" sz="2800"/>
              <a:t>Случай № 3</a:t>
            </a:r>
            <a:endParaRPr lang="en-US" altLang="ru-RU" sz="2800" dirty="0"/>
          </a:p>
        </p:txBody>
      </p:sp>
      <p:sp>
        <p:nvSpPr>
          <p:cNvPr id="24579" name="Объект 2">
            <a:extLst>
              <a:ext uri="{FF2B5EF4-FFF2-40B4-BE49-F238E27FC236}">
                <a16:creationId xmlns:a16="http://schemas.microsoft.com/office/drawing/2014/main" id="{FBD85808-345C-43A8-B7E9-CA71D2702E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973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eaLnBrk="1" hangingPunct="1">
              <a:buNone/>
            </a:pPr>
            <a:r>
              <a:rPr lang="en-US" altLang="ru-RU" sz="2000" dirty="0" err="1"/>
              <a:t>Инвестор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инкубатор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питомник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т.д</a:t>
            </a:r>
            <a:r>
              <a:rPr lang="en-US" altLang="ru-RU" sz="2000" dirty="0"/>
              <a:t>.) </a:t>
            </a:r>
            <a:r>
              <a:rPr lang="en-US" altLang="ru-RU" sz="2000" dirty="0" err="1"/>
              <a:t>нанимает</a:t>
            </a:r>
            <a:r>
              <a:rPr lang="en-US" altLang="ru-RU" sz="2000" dirty="0"/>
              <a:t> КФХ и </a:t>
            </a:r>
            <a:r>
              <a:rPr lang="en-US" altLang="ru-RU" sz="2000" dirty="0" err="1"/>
              <a:t>сельских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жителей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для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автономной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работы</a:t>
            </a:r>
            <a:r>
              <a:rPr lang="en-US" altLang="ru-RU" sz="2000" dirty="0"/>
              <a:t> (</a:t>
            </a:r>
            <a:r>
              <a:rPr lang="en-US" altLang="ru-RU" sz="2000" dirty="0" err="1"/>
              <a:t>откорм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молодняка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птицы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выращивание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ягодников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пр</a:t>
            </a:r>
            <a:r>
              <a:rPr lang="en-US" altLang="ru-RU" sz="2000" dirty="0"/>
              <a:t>.), </a:t>
            </a:r>
            <a:r>
              <a:rPr lang="en-US" altLang="ru-RU" sz="2000" dirty="0" err="1"/>
              <a:t>гарантируя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закупку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конечной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продукции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авансируя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деятельность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поставляя</a:t>
            </a:r>
            <a:r>
              <a:rPr lang="en-US" altLang="ru-RU" sz="2000" dirty="0"/>
              <a:t> </a:t>
            </a:r>
            <a:r>
              <a:rPr lang="en-US" altLang="ru-RU" sz="2000" dirty="0" err="1"/>
              <a:t>сырьё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ресурсы</a:t>
            </a:r>
            <a:r>
              <a:rPr lang="en-US" altLang="ru-RU" sz="2000" dirty="0"/>
              <a:t>, </a:t>
            </a:r>
            <a:r>
              <a:rPr lang="en-US" altLang="ru-RU" sz="2000" dirty="0" err="1"/>
              <a:t>технологию</a:t>
            </a:r>
            <a:r>
              <a:rPr lang="en-US" altLang="ru-RU" sz="2000" dirty="0"/>
              <a:t> и </a:t>
            </a:r>
            <a:r>
              <a:rPr lang="en-US" altLang="ru-RU" sz="2000" dirty="0" err="1"/>
              <a:t>пр</a:t>
            </a:r>
            <a:r>
              <a:rPr lang="en-US" altLang="ru-RU" sz="2000" dirty="0"/>
              <a:t>.</a:t>
            </a:r>
          </a:p>
          <a:p>
            <a:pPr marL="0" indent="0" eaLnBrk="1" hangingPunct="1">
              <a:buNone/>
            </a:pPr>
            <a:r>
              <a:rPr lang="en-US" altLang="ru-RU" sz="2000" b="1" dirty="0" err="1"/>
              <a:t>Это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схема</a:t>
            </a:r>
            <a:r>
              <a:rPr lang="en-US" altLang="ru-RU" sz="2000" b="1" dirty="0"/>
              <a:t> «</a:t>
            </a:r>
            <a:r>
              <a:rPr lang="en-US" altLang="ru-RU" sz="2000" b="1" dirty="0" err="1"/>
              <a:t>контрактного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фермерства</a:t>
            </a:r>
            <a:r>
              <a:rPr lang="en-US" altLang="ru-RU" sz="2000" b="1" dirty="0"/>
              <a:t>», </a:t>
            </a:r>
            <a:r>
              <a:rPr lang="en-US" altLang="ru-RU" sz="2000" b="1" dirty="0" err="1"/>
              <a:t>реализуемая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через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двусторонние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хозяйственные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договоры</a:t>
            </a:r>
            <a:r>
              <a:rPr lang="en-US" altLang="ru-RU" sz="2000" b="1" dirty="0"/>
              <a:t>; </a:t>
            </a:r>
            <a:r>
              <a:rPr lang="en-US" altLang="ru-RU" sz="2000" b="1" dirty="0" err="1"/>
              <a:t>кооператив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для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этого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не</a:t>
            </a:r>
            <a:r>
              <a:rPr lang="en-US" altLang="ru-RU" sz="2000" b="1" dirty="0"/>
              <a:t> </a:t>
            </a:r>
            <a:r>
              <a:rPr lang="en-US" altLang="ru-RU" sz="2000" b="1" dirty="0" err="1"/>
              <a:t>нужен</a:t>
            </a:r>
            <a:r>
              <a:rPr lang="en-US" altLang="ru-RU" sz="2000" b="1" dirty="0"/>
              <a:t>.</a:t>
            </a:r>
          </a:p>
        </p:txBody>
      </p:sp>
      <p:pic>
        <p:nvPicPr>
          <p:cNvPr id="24580" name="Объект 6">
            <a:extLst>
              <a:ext uri="{FF2B5EF4-FFF2-40B4-BE49-F238E27FC236}">
                <a16:creationId xmlns:a16="http://schemas.microsoft.com/office/drawing/2014/main" id="{EC403B23-074F-4F07-9FA0-EA6E03207FA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32" r="1" b="3872"/>
          <a:stretch/>
        </p:blipFill>
        <p:spPr>
          <a:xfrm>
            <a:off x="5120640" y="1904281"/>
            <a:ext cx="6233160" cy="427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4145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>
            <a:extLst>
              <a:ext uri="{FF2B5EF4-FFF2-40B4-BE49-F238E27FC236}">
                <a16:creationId xmlns:a16="http://schemas.microsoft.com/office/drawing/2014/main" id="{BBC9CD68-C146-4A62-8907-10981C261B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700" y="628650"/>
            <a:ext cx="6586538" cy="1287463"/>
          </a:xfrm>
        </p:spPr>
        <p:txBody>
          <a:bodyPr anchor="b"/>
          <a:lstStyle/>
          <a:p>
            <a:pPr eaLnBrk="1" hangingPunct="1"/>
            <a:r>
              <a:rPr lang="en-US" altLang="ru-RU" sz="2400" dirty="0" err="1"/>
              <a:t>Когда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создание</a:t>
            </a:r>
            <a:r>
              <a:rPr lang="en-US" altLang="ru-RU" sz="2400" dirty="0"/>
              <a:t> </a:t>
            </a:r>
            <a:r>
              <a:rPr lang="en-US" altLang="ru-RU" sz="2400" dirty="0" err="1"/>
              <a:t>сельскохозяйственного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потребительского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кооператива</a:t>
            </a:r>
            <a:r>
              <a:rPr lang="en-US" altLang="ru-RU" sz="2400" dirty="0"/>
              <a:t> </a:t>
            </a:r>
            <a:r>
              <a:rPr lang="en-US" altLang="ru-RU" sz="2400" dirty="0" err="1"/>
              <a:t>противопоказано</a:t>
            </a:r>
            <a:r>
              <a:rPr lang="en-US" altLang="ru-RU" sz="2400" dirty="0"/>
              <a:t>?</a:t>
            </a:r>
            <a:br>
              <a:rPr lang="en-US" altLang="ru-RU" sz="2400" dirty="0"/>
            </a:br>
            <a:r>
              <a:rPr lang="en-US" altLang="ru-RU" sz="2400" dirty="0" err="1"/>
              <a:t>Случай</a:t>
            </a:r>
            <a:r>
              <a:rPr lang="en-US" altLang="ru-RU" sz="2400" dirty="0"/>
              <a:t> № </a:t>
            </a:r>
            <a:r>
              <a:rPr lang="ru-RU" altLang="ru-RU" sz="2400" dirty="0"/>
              <a:t>4</a:t>
            </a:r>
            <a:endParaRPr lang="en-US" altLang="ru-RU" sz="2400" dirty="0"/>
          </a:p>
        </p:txBody>
      </p:sp>
      <p:pic>
        <p:nvPicPr>
          <p:cNvPr id="25603" name="Объект 6">
            <a:extLst>
              <a:ext uri="{FF2B5EF4-FFF2-40B4-BE49-F238E27FC236}">
                <a16:creationId xmlns:a16="http://schemas.microsoft.com/office/drawing/2014/main" id="{01691FB4-775E-4A6B-A69C-8E771ED1926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8"/>
          <a:stretch>
            <a:fillRect/>
          </a:stretch>
        </p:blipFill>
        <p:spPr>
          <a:xfrm>
            <a:off x="0" y="0"/>
            <a:ext cx="4635500" cy="6858000"/>
          </a:xfrm>
        </p:spPr>
      </p:pic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F438A945-CDB3-4C43-BAFA-AC5AA20E363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/>
        </p:nvCxnSpPr>
        <p:spPr>
          <a:xfrm>
            <a:off x="5081588" y="2114550"/>
            <a:ext cx="6308725" cy="0"/>
          </a:xfrm>
          <a:prstGeom prst="line">
            <a:avLst/>
          </a:prstGeom>
          <a:ln w="19050">
            <a:solidFill>
              <a:srgbClr val="DC23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605" name="Объект 2">
            <a:extLst>
              <a:ext uri="{FF2B5EF4-FFF2-40B4-BE49-F238E27FC236}">
                <a16:creationId xmlns:a16="http://schemas.microsoft.com/office/drawing/2014/main" id="{AB525242-661C-45F3-AA51-27D7EC7FF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65700" y="2438400"/>
            <a:ext cx="6586538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сельскохозяйственные товаропроизводители не отдают себе отчёт, как именно их объединение обеспечит им рост доходов (или снижение расходов).</a:t>
            </a:r>
          </a:p>
          <a:p>
            <a:pPr marL="0" eaLnBrk="1" hangingPunct="1"/>
            <a:r>
              <a:rPr lang="en-US" altLang="ru-RU" sz="2400" b="1"/>
              <a:t>В этом случае инициаторам нужно дополнительно изучить вопрос (проконсультироваться с коллегами, с ревизионным союзом) и, возможно, снова вернуться к вопросу о создании кооператива, если понимание появилось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>
            <a:extLst>
              <a:ext uri="{FF2B5EF4-FFF2-40B4-BE49-F238E27FC236}">
                <a16:creationId xmlns:a16="http://schemas.microsoft.com/office/drawing/2014/main" id="{0B579CD3-CBD1-43F6-9081-8322BFBF50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28650"/>
            <a:ext cx="6586537" cy="1677988"/>
          </a:xfrm>
        </p:spPr>
        <p:txBody>
          <a:bodyPr/>
          <a:lstStyle/>
          <a:p>
            <a:pPr eaLnBrk="1" hangingPunct="1"/>
            <a:r>
              <a:rPr lang="en-US" altLang="ru-RU" sz="2800" dirty="0" err="1"/>
              <a:t>Когда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создание</a:t>
            </a:r>
            <a:r>
              <a:rPr lang="en-US" altLang="ru-RU" sz="2800" dirty="0"/>
              <a:t> </a:t>
            </a:r>
            <a:r>
              <a:rPr lang="en-US" altLang="ru-RU" sz="2800" dirty="0" err="1"/>
              <a:t>сельскохозяйственного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потребительского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кооператива</a:t>
            </a:r>
            <a:r>
              <a:rPr lang="en-US" altLang="ru-RU" sz="2800" dirty="0"/>
              <a:t> </a:t>
            </a:r>
            <a:r>
              <a:rPr lang="en-US" altLang="ru-RU" sz="2800" dirty="0" err="1"/>
              <a:t>противопоказано</a:t>
            </a:r>
            <a:r>
              <a:rPr lang="en-US" altLang="ru-RU" sz="2800" dirty="0"/>
              <a:t>?</a:t>
            </a:r>
            <a:br>
              <a:rPr lang="en-US" altLang="ru-RU" sz="2800" dirty="0"/>
            </a:br>
            <a:r>
              <a:rPr lang="en-US" altLang="ru-RU" sz="2800" dirty="0" err="1"/>
              <a:t>Случай</a:t>
            </a:r>
            <a:r>
              <a:rPr lang="en-US" altLang="ru-RU" sz="2800" dirty="0"/>
              <a:t> № </a:t>
            </a:r>
            <a:r>
              <a:rPr lang="ru-RU" altLang="ru-RU" sz="2800" dirty="0"/>
              <a:t>5</a:t>
            </a:r>
            <a:endParaRPr lang="en-US" altLang="ru-RU" sz="2800" dirty="0"/>
          </a:p>
        </p:txBody>
      </p:sp>
      <p:sp>
        <p:nvSpPr>
          <p:cNvPr id="26627" name="Объект 2">
            <a:extLst>
              <a:ext uri="{FF2B5EF4-FFF2-40B4-BE49-F238E27FC236}">
                <a16:creationId xmlns:a16="http://schemas.microsoft.com/office/drawing/2014/main" id="{E0254ECF-69E6-4E0B-AA10-2B83314179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2438400"/>
            <a:ext cx="6586537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кооператив создаётся «при» частном перерабатывающем (торговом) предприятии, которое надеется увеличить свои мощности за счёт ожидаемой государственной поддержки.</a:t>
            </a:r>
          </a:p>
          <a:p>
            <a:pPr marL="0" eaLnBrk="1" hangingPunct="1"/>
            <a:r>
              <a:rPr lang="en-US" altLang="ru-RU" sz="2400" b="1"/>
              <a:t>В этом случае кооператив лучше не создавать, потому что частное предприятие, ощущающее себя фактическим владельцем кооператива, не будет работать в интересах «членов», но только в интересах своего владельца.</a:t>
            </a:r>
          </a:p>
        </p:txBody>
      </p:sp>
      <p:pic>
        <p:nvPicPr>
          <p:cNvPr id="26628" name="Объект 4" descr="Изображение выглядит как текст, внутренний, книга, фотография&#10;&#10;Автоматически созданное описание">
            <a:extLst>
              <a:ext uri="{FF2B5EF4-FFF2-40B4-BE49-F238E27FC236}">
                <a16:creationId xmlns:a16="http://schemas.microsoft.com/office/drawing/2014/main" id="{565AC04F-E21D-412B-8F8B-038F98D59502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85" r="7118" b="2"/>
          <a:stretch>
            <a:fillRect/>
          </a:stretch>
        </p:blipFill>
        <p:spPr>
          <a:xfrm>
            <a:off x="7556500" y="0"/>
            <a:ext cx="4635500" cy="6858000"/>
          </a:xfr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1">
            <a:extLst>
              <a:ext uri="{FF2B5EF4-FFF2-40B4-BE49-F238E27FC236}">
                <a16:creationId xmlns:a16="http://schemas.microsoft.com/office/drawing/2014/main" id="{071DB313-68D3-464D-9427-2FD0395795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27025"/>
            <a:ext cx="3290887" cy="2287588"/>
          </a:xfrm>
        </p:spPr>
        <p:txBody>
          <a:bodyPr/>
          <a:lstStyle/>
          <a:p>
            <a:pPr eaLnBrk="1" hangingPunct="1"/>
            <a:r>
              <a:rPr lang="en-US" altLang="ru-RU" sz="2300" dirty="0" err="1"/>
              <a:t>Когда</a:t>
            </a:r>
            <a:r>
              <a:rPr lang="en-US" altLang="ru-RU" sz="2300" dirty="0"/>
              <a:t> </a:t>
            </a:r>
            <a:r>
              <a:rPr lang="en-US" altLang="ru-RU" sz="2300" dirty="0" err="1"/>
              <a:t>создание</a:t>
            </a:r>
            <a:r>
              <a:rPr lang="en-US" altLang="ru-RU" sz="2300" dirty="0"/>
              <a:t> </a:t>
            </a:r>
            <a:r>
              <a:rPr lang="en-US" altLang="ru-RU" sz="2300" dirty="0" err="1"/>
              <a:t>сельскохозяйственного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потребительского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кооператива</a:t>
            </a:r>
            <a:r>
              <a:rPr lang="en-US" altLang="ru-RU" sz="2300" dirty="0"/>
              <a:t> </a:t>
            </a:r>
            <a:r>
              <a:rPr lang="en-US" altLang="ru-RU" sz="2300" dirty="0" err="1"/>
              <a:t>противопоказано</a:t>
            </a:r>
            <a:r>
              <a:rPr lang="en-US" altLang="ru-RU" sz="2300" dirty="0"/>
              <a:t>?</a:t>
            </a:r>
            <a:br>
              <a:rPr lang="en-US" altLang="ru-RU" sz="2300" dirty="0"/>
            </a:br>
            <a:r>
              <a:rPr lang="en-US" altLang="ru-RU" sz="2300" dirty="0" err="1"/>
              <a:t>Случай</a:t>
            </a:r>
            <a:r>
              <a:rPr lang="en-US" altLang="ru-RU" sz="2300" dirty="0"/>
              <a:t> № </a:t>
            </a:r>
            <a:r>
              <a:rPr lang="ru-RU" altLang="ru-RU" sz="2300" dirty="0"/>
              <a:t>6</a:t>
            </a:r>
            <a:endParaRPr lang="en-US" altLang="ru-RU" sz="2300" dirty="0"/>
          </a:p>
        </p:txBody>
      </p:sp>
      <p:sp>
        <p:nvSpPr>
          <p:cNvPr id="27651" name="Объект 2">
            <a:extLst>
              <a:ext uri="{FF2B5EF4-FFF2-40B4-BE49-F238E27FC236}">
                <a16:creationId xmlns:a16="http://schemas.microsoft.com/office/drawing/2014/main" id="{6BAD6BE0-44E0-4713-AA47-201A2748BD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4338" y="327025"/>
            <a:ext cx="7485062" cy="2287588"/>
          </a:xfrm>
        </p:spPr>
        <p:txBody>
          <a:bodyPr anchor="ctr"/>
          <a:lstStyle/>
          <a:p>
            <a:pPr marL="0" eaLnBrk="1" hangingPunct="1"/>
            <a:r>
              <a:rPr lang="en-US" altLang="ru-RU" sz="1700" dirty="0" err="1"/>
              <a:t>Когда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кооператив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создаётся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при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т.н</a:t>
            </a:r>
            <a:r>
              <a:rPr lang="en-US" altLang="ru-RU" sz="1700" dirty="0"/>
              <a:t>. «</a:t>
            </a:r>
            <a:r>
              <a:rPr lang="en-US" altLang="ru-RU" sz="1700" dirty="0" err="1"/>
              <a:t>опорном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фермере</a:t>
            </a:r>
            <a:r>
              <a:rPr lang="en-US" altLang="ru-RU" sz="1700" dirty="0"/>
              <a:t>», </a:t>
            </a:r>
            <a:r>
              <a:rPr lang="en-US" altLang="ru-RU" sz="1700" dirty="0" err="1"/>
              <a:t>который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предоставляет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ресурсы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хозяйства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для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того</a:t>
            </a:r>
            <a:r>
              <a:rPr lang="en-US" altLang="ru-RU" sz="1700" dirty="0"/>
              <a:t>, </a:t>
            </a:r>
            <a:r>
              <a:rPr lang="en-US" altLang="ru-RU" sz="1700" dirty="0" err="1"/>
              <a:t>чтобы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быстро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запустить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деятельность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кооператива</a:t>
            </a:r>
            <a:r>
              <a:rPr lang="en-US" altLang="ru-RU" sz="1700" dirty="0"/>
              <a:t>.</a:t>
            </a:r>
          </a:p>
          <a:p>
            <a:pPr marL="0" eaLnBrk="1" hangingPunct="1"/>
            <a:r>
              <a:rPr lang="en-US" altLang="ru-RU" sz="1700" dirty="0" err="1"/>
              <a:t>Через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некоторое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время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т.н</a:t>
            </a:r>
            <a:r>
              <a:rPr lang="en-US" altLang="ru-RU" sz="1700" dirty="0"/>
              <a:t>. «</a:t>
            </a:r>
            <a:r>
              <a:rPr lang="en-US" altLang="ru-RU" sz="1700" dirty="0" err="1"/>
              <a:t>опорный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фермер</a:t>
            </a:r>
            <a:r>
              <a:rPr lang="en-US" altLang="ru-RU" sz="1700" dirty="0"/>
              <a:t>» </a:t>
            </a:r>
            <a:r>
              <a:rPr lang="en-US" altLang="ru-RU" sz="1700" dirty="0" err="1"/>
              <a:t>осознает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себя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как</a:t>
            </a:r>
            <a:r>
              <a:rPr lang="en-US" altLang="ru-RU" sz="1700" dirty="0"/>
              <a:t> </a:t>
            </a:r>
            <a:r>
              <a:rPr lang="en-US" altLang="ru-RU" sz="1700" dirty="0" err="1"/>
              <a:t>частный</a:t>
            </a:r>
            <a:r>
              <a:rPr lang="en-US" altLang="ru-RU" sz="1700" dirty="0"/>
              <a:t> </a:t>
            </a:r>
            <a:r>
              <a:rPr lang="en-US" altLang="ru-RU" sz="1700" dirty="0" err="1"/>
              <a:t>посредник</a:t>
            </a:r>
            <a:r>
              <a:rPr lang="en-US" altLang="ru-RU" sz="1700" dirty="0"/>
              <a:t> (</a:t>
            </a:r>
            <a:r>
              <a:rPr lang="en-US" altLang="ru-RU" sz="1700" dirty="0" err="1"/>
              <a:t>см</a:t>
            </a:r>
            <a:r>
              <a:rPr lang="en-US" altLang="ru-RU" sz="1700" dirty="0"/>
              <a:t>. </a:t>
            </a:r>
            <a:r>
              <a:rPr lang="en-US" altLang="ru-RU" sz="1700" dirty="0" err="1"/>
              <a:t>случай</a:t>
            </a:r>
            <a:r>
              <a:rPr lang="en-US" altLang="ru-RU" sz="1700" dirty="0"/>
              <a:t> № </a:t>
            </a:r>
            <a:r>
              <a:rPr lang="ru-RU" altLang="ru-RU" sz="1700"/>
              <a:t>5</a:t>
            </a:r>
            <a:r>
              <a:rPr lang="en-US" altLang="ru-RU" sz="1700"/>
              <a:t>).</a:t>
            </a:r>
          </a:p>
          <a:p>
            <a:pPr marL="0" eaLnBrk="1" hangingPunct="1"/>
            <a:r>
              <a:rPr lang="en-US" altLang="ru-RU" sz="1700" b="1" dirty="0"/>
              <a:t>В </a:t>
            </a:r>
            <a:r>
              <a:rPr lang="en-US" altLang="ru-RU" sz="1700" b="1" dirty="0" err="1"/>
              <a:t>этом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случае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кооператив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лучше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не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создавать</a:t>
            </a:r>
            <a:r>
              <a:rPr lang="en-US" altLang="ru-RU" sz="1700" b="1" dirty="0"/>
              <a:t>, а </a:t>
            </a:r>
            <a:r>
              <a:rPr lang="en-US" altLang="ru-RU" sz="1700" b="1" dirty="0" err="1"/>
              <a:t>сразу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формировать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соответствующие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мощности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на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базе</a:t>
            </a:r>
            <a:r>
              <a:rPr lang="en-US" altLang="ru-RU" sz="1700" b="1" dirty="0"/>
              <a:t> </a:t>
            </a:r>
            <a:r>
              <a:rPr lang="en-US" altLang="ru-RU" sz="1700" b="1" dirty="0" err="1"/>
              <a:t>данного</a:t>
            </a:r>
            <a:r>
              <a:rPr lang="en-US" altLang="ru-RU" sz="1700" b="1" dirty="0"/>
              <a:t> КФХ </a:t>
            </a:r>
            <a:r>
              <a:rPr lang="en-US" altLang="ru-RU" sz="1700" b="1" u="sng" dirty="0" err="1"/>
              <a:t>за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его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собственный</a:t>
            </a:r>
            <a:r>
              <a:rPr lang="en-US" altLang="ru-RU" sz="1700" b="1" u="sng" dirty="0"/>
              <a:t> </a:t>
            </a:r>
            <a:r>
              <a:rPr lang="en-US" altLang="ru-RU" sz="1700" b="1" u="sng" dirty="0" err="1"/>
              <a:t>счёт</a:t>
            </a:r>
            <a:r>
              <a:rPr lang="en-US" altLang="ru-RU" sz="1700" b="1" dirty="0"/>
              <a:t>.</a:t>
            </a:r>
          </a:p>
        </p:txBody>
      </p:sp>
      <p:pic>
        <p:nvPicPr>
          <p:cNvPr id="5" name="Объект 4" descr="Изображение выглядит как человек, мужчина, внешний, небо&#10;&#10;Автоматически созданное описание">
            <a:extLst>
              <a:ext uri="{FF2B5EF4-FFF2-40B4-BE49-F238E27FC236}">
                <a16:creationId xmlns:a16="http://schemas.microsoft.com/office/drawing/2014/main" id="{38A37C29-C5E6-42EA-AAD2-025D3C02FDA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t="37970" b="11770"/>
          <a:stretch/>
        </p:blipFill>
        <p:spPr>
          <a:xfrm>
            <a:off x="-9168" y="2763151"/>
            <a:ext cx="12201168" cy="4093262"/>
          </a:xfrm>
          <a:custGeom>
            <a:avLst/>
            <a:gdLst>
              <a:gd name="connsiteX0" fmla="*/ 12201168 w 12201168"/>
              <a:gd name="connsiteY0" fmla="*/ 0 h 4093262"/>
              <a:gd name="connsiteX1" fmla="*/ 12201168 w 12201168"/>
              <a:gd name="connsiteY1" fmla="*/ 4093262 h 4093262"/>
              <a:gd name="connsiteX2" fmla="*/ 0 w 12201168"/>
              <a:gd name="connsiteY2" fmla="*/ 4093262 h 4093262"/>
              <a:gd name="connsiteX3" fmla="*/ 0 w 12201168"/>
              <a:gd name="connsiteY3" fmla="*/ 49771 h 4093262"/>
              <a:gd name="connsiteX4" fmla="*/ 344880 w 12201168"/>
              <a:gd name="connsiteY4" fmla="*/ 64399 h 4093262"/>
              <a:gd name="connsiteX5" fmla="*/ 9469555 w 12201168"/>
              <a:gd name="connsiteY5" fmla="*/ 167599 h 4093262"/>
              <a:gd name="connsiteX6" fmla="*/ 11750723 w 12201168"/>
              <a:gd name="connsiteY6" fmla="*/ 7961 h 40932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1168" h="4093262">
                <a:moveTo>
                  <a:pt x="12201168" y="0"/>
                </a:moveTo>
                <a:lnTo>
                  <a:pt x="12201168" y="4093262"/>
                </a:lnTo>
                <a:lnTo>
                  <a:pt x="0" y="4093262"/>
                </a:lnTo>
                <a:lnTo>
                  <a:pt x="0" y="49771"/>
                </a:lnTo>
                <a:lnTo>
                  <a:pt x="344880" y="64399"/>
                </a:lnTo>
                <a:cubicBezTo>
                  <a:pt x="3386438" y="213466"/>
                  <a:pt x="6427997" y="534535"/>
                  <a:pt x="9469555" y="167599"/>
                </a:cubicBezTo>
                <a:cubicBezTo>
                  <a:pt x="10229945" y="75865"/>
                  <a:pt x="10990334" y="27132"/>
                  <a:pt x="11750723" y="7961"/>
                </a:cubicBezTo>
                <a:close/>
              </a:path>
            </a:pathLst>
          </a:cu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Заголовок 1">
            <a:extLst>
              <a:ext uri="{FF2B5EF4-FFF2-40B4-BE49-F238E27FC236}">
                <a16:creationId xmlns:a16="http://schemas.microsoft.com/office/drawing/2014/main" id="{0D8CB16F-CC99-4CA2-971D-B4F02106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288" y="628650"/>
            <a:ext cx="5126037" cy="1677988"/>
          </a:xfrm>
        </p:spPr>
        <p:txBody>
          <a:bodyPr/>
          <a:lstStyle/>
          <a:p>
            <a:pPr eaLnBrk="1" hangingPunct="1"/>
            <a:r>
              <a:rPr lang="en-US" altLang="ru-RU" sz="2100" dirty="0" err="1"/>
              <a:t>Когда</a:t>
            </a:r>
            <a:r>
              <a:rPr lang="en-US" altLang="ru-RU" sz="2100" dirty="0"/>
              <a:t> </a:t>
            </a:r>
            <a:r>
              <a:rPr lang="en-US" altLang="ru-RU" sz="2100" dirty="0" err="1"/>
              <a:t>создание</a:t>
            </a:r>
            <a:r>
              <a:rPr lang="en-US" altLang="ru-RU" sz="2100" dirty="0"/>
              <a:t> </a:t>
            </a:r>
            <a:r>
              <a:rPr lang="en-US" altLang="ru-RU" sz="2100" dirty="0" err="1"/>
              <a:t>сельскохозяйственного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потребительского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кооператива</a:t>
            </a:r>
            <a:r>
              <a:rPr lang="en-US" altLang="ru-RU" sz="2100" dirty="0"/>
              <a:t> </a:t>
            </a:r>
            <a:r>
              <a:rPr lang="en-US" altLang="ru-RU" sz="2100" dirty="0" err="1"/>
              <a:t>противопоказано</a:t>
            </a:r>
            <a:r>
              <a:rPr lang="en-US" altLang="ru-RU" sz="2100" dirty="0"/>
              <a:t>?</a:t>
            </a:r>
            <a:br>
              <a:rPr lang="en-US" altLang="ru-RU" sz="2100" dirty="0"/>
            </a:br>
            <a:r>
              <a:rPr lang="en-US" altLang="ru-RU" sz="2100" dirty="0" err="1"/>
              <a:t>Случай</a:t>
            </a:r>
            <a:r>
              <a:rPr lang="en-US" altLang="ru-RU" sz="2100" dirty="0"/>
              <a:t> № </a:t>
            </a:r>
            <a:r>
              <a:rPr lang="ru-RU" altLang="ru-RU" sz="2100" dirty="0"/>
              <a:t>7</a:t>
            </a:r>
            <a:endParaRPr lang="en-US" altLang="ru-RU" sz="2100" dirty="0"/>
          </a:p>
        </p:txBody>
      </p:sp>
      <p:sp>
        <p:nvSpPr>
          <p:cNvPr id="28675" name="Объект 2">
            <a:extLst>
              <a:ext uri="{FF2B5EF4-FFF2-40B4-BE49-F238E27FC236}">
                <a16:creationId xmlns:a16="http://schemas.microsoft.com/office/drawing/2014/main" id="{7EEF0EB9-3165-4D7A-8C6E-482D0627EF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9288" y="2438400"/>
            <a:ext cx="5126037" cy="3786188"/>
          </a:xfrm>
        </p:spPr>
        <p:txBody>
          <a:bodyPr/>
          <a:lstStyle/>
          <a:p>
            <a:pPr marL="0" eaLnBrk="1" hangingPunct="1"/>
            <a:r>
              <a:rPr lang="en-US" altLang="ru-RU" sz="2400"/>
              <a:t>Когда  инициатор (лицо или группа лиц) надеется через создание «кооператива» получить дополнительные средства из бюджета.</a:t>
            </a:r>
          </a:p>
          <a:p>
            <a:pPr marL="0" eaLnBrk="1" hangingPunct="1"/>
            <a:r>
              <a:rPr lang="en-US" altLang="ru-RU" sz="2400" b="1"/>
              <a:t>В этом случае инициатору лучше сразу отказаться от деятельности, которая может повлечь за собой предусмотренную законом ответственность</a:t>
            </a:r>
          </a:p>
        </p:txBody>
      </p:sp>
      <p:pic>
        <p:nvPicPr>
          <p:cNvPr id="28676" name="Объект 4">
            <a:extLst>
              <a:ext uri="{FF2B5EF4-FFF2-40B4-BE49-F238E27FC236}">
                <a16:creationId xmlns:a16="http://schemas.microsoft.com/office/drawing/2014/main" id="{975B8D16-F613-41F0-860D-FB059696050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" r="26318" b="2"/>
          <a:stretch>
            <a:fillRect/>
          </a:stretch>
        </p:blipFill>
        <p:spPr>
          <a:xfrm>
            <a:off x="6091238" y="639763"/>
            <a:ext cx="5461000" cy="55784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6F6D619-1B71-459F-B32F-850E07848C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1. «Кооперативы для получения государственной поддержки»</a:t>
            </a: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6636897-0AEA-4797-90AA-7FAB623E09F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6687324"/>
              </p:ext>
            </p:extLst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08843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61D739-9833-4C32-84EE-E02F398AE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2. «Кооперативы по агитации сверху»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5CB309B5-E1A5-480E-8FE1-D7E852D3C79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011363"/>
          <a:ext cx="10515600" cy="4160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9169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7C7C4C-4C72-4740-8266-A520504241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/>
            <a:r>
              <a:rPr lang="en-US" sz="5400" dirty="0" err="1"/>
              <a:t>Иные</a:t>
            </a:r>
            <a:r>
              <a:rPr lang="en-US" sz="5400" dirty="0"/>
              <a:t> </a:t>
            </a:r>
            <a:r>
              <a:rPr lang="en-US" sz="5400" dirty="0" err="1"/>
              <a:t>варианты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2163FD1-99CB-4A12-B3AA-0119CC3794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72493" y="2071316"/>
            <a:ext cx="6713552" cy="41191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eaLnBrk="1" hangingPunct="1"/>
            <a:r>
              <a:rPr lang="en-US" sz="3200" dirty="0" err="1"/>
              <a:t>Создание</a:t>
            </a:r>
            <a:r>
              <a:rPr lang="en-US" sz="3200" dirty="0"/>
              <a:t> </a:t>
            </a:r>
            <a:r>
              <a:rPr lang="en-US" sz="3200" dirty="0" err="1"/>
              <a:t>СПоК</a:t>
            </a:r>
            <a:r>
              <a:rPr lang="en-US" sz="3200" dirty="0"/>
              <a:t> </a:t>
            </a:r>
            <a:r>
              <a:rPr lang="en-US" sz="3200" dirty="0" err="1"/>
              <a:t>для</a:t>
            </a:r>
            <a:r>
              <a:rPr lang="en-US" sz="3200" dirty="0"/>
              <a:t> </a:t>
            </a:r>
            <a:r>
              <a:rPr lang="en-US" sz="3200" dirty="0" err="1"/>
              <a:t>ведения</a:t>
            </a:r>
            <a:r>
              <a:rPr lang="en-US" sz="3200" dirty="0"/>
              <a:t> </a:t>
            </a:r>
            <a:r>
              <a:rPr lang="en-US" sz="3200" dirty="0" err="1"/>
              <a:t>производственной</a:t>
            </a:r>
            <a:r>
              <a:rPr lang="en-US" sz="3200" dirty="0"/>
              <a:t> </a:t>
            </a:r>
            <a:r>
              <a:rPr lang="en-US" sz="3200" dirty="0" err="1"/>
              <a:t>деятельности</a:t>
            </a:r>
            <a:r>
              <a:rPr lang="en-US" sz="3200" dirty="0"/>
              <a:t>,</a:t>
            </a:r>
          </a:p>
          <a:p>
            <a:pPr eaLnBrk="1" hangingPunct="1"/>
            <a:r>
              <a:rPr lang="en-US" sz="3200" dirty="0" err="1"/>
              <a:t>Создание</a:t>
            </a:r>
            <a:r>
              <a:rPr lang="en-US" sz="3200" dirty="0"/>
              <a:t> </a:t>
            </a:r>
            <a:r>
              <a:rPr lang="en-US" sz="3200" dirty="0" err="1"/>
              <a:t>СПоК</a:t>
            </a:r>
            <a:r>
              <a:rPr lang="en-US" sz="3200" dirty="0"/>
              <a:t> </a:t>
            </a:r>
            <a:r>
              <a:rPr lang="en-US" sz="3200" dirty="0" err="1"/>
              <a:t>для</a:t>
            </a:r>
            <a:r>
              <a:rPr lang="en-US" sz="3200" dirty="0"/>
              <a:t> </a:t>
            </a:r>
            <a:r>
              <a:rPr lang="en-US" sz="3200" dirty="0" err="1"/>
              <a:t>маскировки</a:t>
            </a:r>
            <a:r>
              <a:rPr lang="en-US" sz="3200" dirty="0"/>
              <a:t> «</a:t>
            </a:r>
            <a:r>
              <a:rPr lang="en-US" sz="3200" dirty="0" err="1"/>
              <a:t>контрактного</a:t>
            </a:r>
            <a:r>
              <a:rPr lang="en-US" sz="3200" dirty="0"/>
              <a:t> </a:t>
            </a:r>
            <a:r>
              <a:rPr lang="en-US" sz="3200" dirty="0" err="1"/>
              <a:t>фермерства</a:t>
            </a:r>
            <a:r>
              <a:rPr lang="en-US" sz="3200" dirty="0"/>
              <a:t>»,</a:t>
            </a:r>
          </a:p>
          <a:p>
            <a:pPr eaLnBrk="1" hangingPunct="1"/>
            <a:r>
              <a:rPr lang="en-US" sz="3200" dirty="0" err="1"/>
              <a:t>Создание</a:t>
            </a:r>
            <a:r>
              <a:rPr lang="en-US" sz="3200" dirty="0"/>
              <a:t> </a:t>
            </a:r>
            <a:r>
              <a:rPr lang="en-US" sz="3200" dirty="0" err="1"/>
              <a:t>СПоК</a:t>
            </a:r>
            <a:r>
              <a:rPr lang="en-US" sz="3200" dirty="0"/>
              <a:t> </a:t>
            </a:r>
            <a:r>
              <a:rPr lang="en-US" sz="3200" dirty="0" err="1"/>
              <a:t>для</a:t>
            </a:r>
            <a:r>
              <a:rPr lang="en-US" sz="3200" dirty="0"/>
              <a:t> «</a:t>
            </a:r>
            <a:r>
              <a:rPr lang="en-US" sz="3200" dirty="0" err="1"/>
              <a:t>обмена</a:t>
            </a:r>
            <a:r>
              <a:rPr lang="en-US" sz="3200" dirty="0"/>
              <a:t> </a:t>
            </a:r>
            <a:r>
              <a:rPr lang="en-US" sz="3200" dirty="0" err="1"/>
              <a:t>паями</a:t>
            </a:r>
            <a:r>
              <a:rPr lang="en-US" sz="3200" dirty="0"/>
              <a:t>», </a:t>
            </a:r>
            <a:r>
              <a:rPr lang="en-US" sz="3200" dirty="0" err="1"/>
              <a:t>экономии</a:t>
            </a:r>
            <a:r>
              <a:rPr lang="en-US" sz="3200" dirty="0"/>
              <a:t> </a:t>
            </a:r>
            <a:r>
              <a:rPr lang="en-US" sz="3200" dirty="0" err="1"/>
              <a:t>на</a:t>
            </a:r>
            <a:r>
              <a:rPr lang="en-US" sz="3200" dirty="0"/>
              <a:t> </a:t>
            </a:r>
            <a:r>
              <a:rPr lang="en-US" sz="3200" dirty="0" err="1"/>
              <a:t>налогах</a:t>
            </a:r>
            <a:r>
              <a:rPr lang="en-US" sz="3200" dirty="0"/>
              <a:t> и </a:t>
            </a:r>
            <a:r>
              <a:rPr lang="en-US" sz="3200" dirty="0" err="1"/>
              <a:t>т.д</a:t>
            </a:r>
            <a:r>
              <a:rPr lang="en-US" sz="3200" dirty="0"/>
              <a:t>.,</a:t>
            </a:r>
          </a:p>
          <a:p>
            <a:pPr eaLnBrk="1" hangingPunct="1"/>
            <a:r>
              <a:rPr lang="en-US" sz="3200" dirty="0" err="1"/>
              <a:t>Прочие</a:t>
            </a:r>
            <a:r>
              <a:rPr lang="en-US" sz="3200" dirty="0"/>
              <a:t> </a:t>
            </a:r>
            <a:r>
              <a:rPr lang="en-US" sz="3200" dirty="0" err="1"/>
              <a:t>варианты</a:t>
            </a:r>
            <a:r>
              <a:rPr lang="en-US" sz="3200" dirty="0"/>
              <a:t>.</a:t>
            </a:r>
          </a:p>
          <a:p>
            <a:pPr eaLnBrk="1" hangingPunct="1"/>
            <a:endParaRPr lang="en-US" sz="22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592714CD-AD9E-43AF-80BF-335A0C1BA75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92" b="-3"/>
          <a:stretch/>
        </p:blipFill>
        <p:spPr>
          <a:xfrm>
            <a:off x="7675658" y="2093976"/>
            <a:ext cx="3941064" cy="409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3727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A39607-DB8D-4552-9323-BF4DDCC9E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3788" y="365125"/>
            <a:ext cx="4840010" cy="1807305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dirty="0" err="1"/>
              <a:t>Общее</a:t>
            </a:r>
            <a:r>
              <a:rPr lang="en-US" dirty="0"/>
              <a:t> у </a:t>
            </a:r>
            <a:r>
              <a:rPr lang="en-US" dirty="0" err="1"/>
              <a:t>рассмотренных</a:t>
            </a:r>
            <a:r>
              <a:rPr lang="en-US" dirty="0"/>
              <a:t> </a:t>
            </a:r>
            <a:r>
              <a:rPr lang="en-US" dirty="0" err="1"/>
              <a:t>сценариев</a:t>
            </a:r>
            <a:endParaRPr lang="en-US" dirty="0"/>
          </a:p>
        </p:txBody>
      </p:sp>
      <p:pic>
        <p:nvPicPr>
          <p:cNvPr id="7" name="Объект 6" descr="Изображение выглядит как текст, трава, сидит, женщина&#10;&#10;Автоматически созданное описание">
            <a:extLst>
              <a:ext uri="{FF2B5EF4-FFF2-40B4-BE49-F238E27FC236}">
                <a16:creationId xmlns:a16="http://schemas.microsoft.com/office/drawing/2014/main" id="{7B917F33-5FA8-4A1E-8FA2-3F90B91A968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38" r="18770"/>
          <a:stretch/>
        </p:blipFill>
        <p:spPr>
          <a:xfrm>
            <a:off x="2" y="10"/>
            <a:ext cx="6116569" cy="6857990"/>
          </a:xfrm>
          <a:custGeom>
            <a:avLst/>
            <a:gdLst/>
            <a:ahLst/>
            <a:cxnLst/>
            <a:rect l="l" t="t" r="r" b="b"/>
            <a:pathLst>
              <a:path w="6116569" h="6879321">
                <a:moveTo>
                  <a:pt x="0" y="0"/>
                </a:moveTo>
                <a:lnTo>
                  <a:pt x="2935851" y="0"/>
                </a:lnTo>
                <a:cubicBezTo>
                  <a:pt x="3035710" y="10660"/>
                  <a:pt x="3138421" y="17767"/>
                  <a:pt x="3238280" y="31980"/>
                </a:cubicBezTo>
                <a:cubicBezTo>
                  <a:pt x="3817462" y="106602"/>
                  <a:pt x="3127009" y="277163"/>
                  <a:pt x="3660541" y="550772"/>
                </a:cubicBezTo>
                <a:cubicBezTo>
                  <a:pt x="3706191" y="575645"/>
                  <a:pt x="3757546" y="579199"/>
                  <a:pt x="3808902" y="589860"/>
                </a:cubicBezTo>
                <a:cubicBezTo>
                  <a:pt x="4008620" y="625393"/>
                  <a:pt x="4211192" y="618286"/>
                  <a:pt x="4413762" y="625393"/>
                </a:cubicBezTo>
                <a:cubicBezTo>
                  <a:pt x="4465118" y="628946"/>
                  <a:pt x="4525033" y="625393"/>
                  <a:pt x="4567830" y="721333"/>
                </a:cubicBezTo>
                <a:cubicBezTo>
                  <a:pt x="4425175" y="724888"/>
                  <a:pt x="4305344" y="731994"/>
                  <a:pt x="4171247" y="792401"/>
                </a:cubicBezTo>
                <a:cubicBezTo>
                  <a:pt x="4239722" y="859916"/>
                  <a:pt x="4322462" y="795955"/>
                  <a:pt x="4376671" y="842148"/>
                </a:cubicBezTo>
                <a:cubicBezTo>
                  <a:pt x="4428027" y="888342"/>
                  <a:pt x="4470824" y="891896"/>
                  <a:pt x="4527887" y="813722"/>
                </a:cubicBezTo>
                <a:cubicBezTo>
                  <a:pt x="4556417" y="774634"/>
                  <a:pt x="4604920" y="778187"/>
                  <a:pt x="4633452" y="799508"/>
                </a:cubicBezTo>
                <a:cubicBezTo>
                  <a:pt x="4781813" y="913216"/>
                  <a:pt x="4778960" y="909662"/>
                  <a:pt x="4947293" y="870576"/>
                </a:cubicBezTo>
                <a:cubicBezTo>
                  <a:pt x="5055712" y="845701"/>
                  <a:pt x="5166983" y="806615"/>
                  <a:pt x="5263988" y="820828"/>
                </a:cubicBezTo>
                <a:cubicBezTo>
                  <a:pt x="5275401" y="867022"/>
                  <a:pt x="5263988" y="888342"/>
                  <a:pt x="5249723" y="895449"/>
                </a:cubicBezTo>
                <a:cubicBezTo>
                  <a:pt x="5021475" y="1005604"/>
                  <a:pt x="4975825" y="1122864"/>
                  <a:pt x="4744723" y="1197485"/>
                </a:cubicBezTo>
                <a:cubicBezTo>
                  <a:pt x="4724751" y="1268552"/>
                  <a:pt x="4807491" y="1275660"/>
                  <a:pt x="4767548" y="1346727"/>
                </a:cubicBezTo>
                <a:cubicBezTo>
                  <a:pt x="4693367" y="1407134"/>
                  <a:pt x="4610627" y="1346727"/>
                  <a:pt x="4539299" y="1421348"/>
                </a:cubicBezTo>
                <a:cubicBezTo>
                  <a:pt x="4550712" y="1471094"/>
                  <a:pt x="4610627" y="1432008"/>
                  <a:pt x="4607773" y="1485309"/>
                </a:cubicBezTo>
                <a:cubicBezTo>
                  <a:pt x="4604920" y="1517288"/>
                  <a:pt x="4593508" y="1527948"/>
                  <a:pt x="4579242" y="1535055"/>
                </a:cubicBezTo>
                <a:cubicBezTo>
                  <a:pt x="4776107" y="1538608"/>
                  <a:pt x="5383820" y="1574142"/>
                  <a:pt x="5278255" y="1609676"/>
                </a:cubicBezTo>
                <a:cubicBezTo>
                  <a:pt x="5418057" y="1698511"/>
                  <a:pt x="5623481" y="1609676"/>
                  <a:pt x="5771843" y="1630997"/>
                </a:cubicBezTo>
                <a:cubicBezTo>
                  <a:pt x="5925911" y="1652316"/>
                  <a:pt x="6171278" y="1719830"/>
                  <a:pt x="6105656" y="1748257"/>
                </a:cubicBezTo>
                <a:cubicBezTo>
                  <a:pt x="6031475" y="1780238"/>
                  <a:pt x="5766136" y="2146235"/>
                  <a:pt x="5691955" y="2167555"/>
                </a:cubicBezTo>
                <a:cubicBezTo>
                  <a:pt x="5606362" y="2188875"/>
                  <a:pt x="5589243" y="2217302"/>
                  <a:pt x="5475118" y="2348776"/>
                </a:cubicBezTo>
                <a:cubicBezTo>
                  <a:pt x="5398085" y="2437610"/>
                  <a:pt x="5709074" y="2238623"/>
                  <a:pt x="5826051" y="2291922"/>
                </a:cubicBezTo>
                <a:cubicBezTo>
                  <a:pt x="5868848" y="2309690"/>
                  <a:pt x="5552153" y="2554872"/>
                  <a:pt x="5552153" y="2597513"/>
                </a:cubicBezTo>
                <a:cubicBezTo>
                  <a:pt x="5549300" y="2640153"/>
                  <a:pt x="5577831" y="2647260"/>
                  <a:pt x="5603508" y="2647260"/>
                </a:cubicBezTo>
                <a:cubicBezTo>
                  <a:pt x="5660571" y="2647260"/>
                  <a:pt x="5640599" y="2686346"/>
                  <a:pt x="5700515" y="2679240"/>
                </a:cubicBezTo>
                <a:cubicBezTo>
                  <a:pt x="5523622" y="2800055"/>
                  <a:pt x="5418057" y="2778734"/>
                  <a:pt x="5246870" y="2888889"/>
                </a:cubicBezTo>
                <a:cubicBezTo>
                  <a:pt x="5164130" y="2942189"/>
                  <a:pt x="4921615" y="3119857"/>
                  <a:pt x="4836022" y="3169605"/>
                </a:cubicBezTo>
                <a:cubicBezTo>
                  <a:pt x="4801785" y="3187371"/>
                  <a:pt x="4758988" y="3173158"/>
                  <a:pt x="4736163" y="3233565"/>
                </a:cubicBezTo>
                <a:cubicBezTo>
                  <a:pt x="4770400" y="3279759"/>
                  <a:pt x="4816050" y="3254885"/>
                  <a:pt x="4853141" y="3233565"/>
                </a:cubicBezTo>
                <a:cubicBezTo>
                  <a:pt x="4944440" y="3176711"/>
                  <a:pt x="4935881" y="3190925"/>
                  <a:pt x="4944440" y="3226459"/>
                </a:cubicBezTo>
                <a:cubicBezTo>
                  <a:pt x="4972972" y="3350827"/>
                  <a:pt x="5044300" y="3308186"/>
                  <a:pt x="5109921" y="3283313"/>
                </a:cubicBezTo>
                <a:cubicBezTo>
                  <a:pt x="5303932" y="3208692"/>
                  <a:pt x="5500797" y="3215799"/>
                  <a:pt x="5694809" y="3141178"/>
                </a:cubicBezTo>
                <a:cubicBezTo>
                  <a:pt x="5714781" y="3134070"/>
                  <a:pt x="5612068" y="3283313"/>
                  <a:pt x="5566419" y="3301079"/>
                </a:cubicBezTo>
                <a:cubicBezTo>
                  <a:pt x="5515063" y="3322399"/>
                  <a:pt x="5452294" y="3311739"/>
                  <a:pt x="5415203" y="3397020"/>
                </a:cubicBezTo>
                <a:cubicBezTo>
                  <a:pt x="5477972" y="3414787"/>
                  <a:pt x="5552153" y="3372147"/>
                  <a:pt x="5612068" y="3432554"/>
                </a:cubicBezTo>
                <a:cubicBezTo>
                  <a:pt x="5469413" y="3528494"/>
                  <a:pt x="5329610" y="3535601"/>
                  <a:pt x="5206927" y="3599562"/>
                </a:cubicBezTo>
                <a:cubicBezTo>
                  <a:pt x="5192661" y="3706163"/>
                  <a:pt x="5272548" y="3663523"/>
                  <a:pt x="5301079" y="3723930"/>
                </a:cubicBezTo>
                <a:cubicBezTo>
                  <a:pt x="5072830" y="3844745"/>
                  <a:pt x="4564977" y="4232062"/>
                  <a:pt x="4507915" y="4306683"/>
                </a:cubicBezTo>
                <a:cubicBezTo>
                  <a:pt x="4390937" y="4463031"/>
                  <a:pt x="3900202" y="4562525"/>
                  <a:pt x="3982942" y="4587399"/>
                </a:cubicBezTo>
                <a:cubicBezTo>
                  <a:pt x="4051417" y="4608719"/>
                  <a:pt x="4119891" y="4587399"/>
                  <a:pt x="4185513" y="4541205"/>
                </a:cubicBezTo>
                <a:cubicBezTo>
                  <a:pt x="4291078" y="4466584"/>
                  <a:pt x="5010062" y="4523438"/>
                  <a:pt x="5212633" y="4455924"/>
                </a:cubicBezTo>
                <a:cubicBezTo>
                  <a:pt x="5241164" y="4445264"/>
                  <a:pt x="5283960" y="4409730"/>
                  <a:pt x="5312492" y="4473691"/>
                </a:cubicBezTo>
                <a:cubicBezTo>
                  <a:pt x="5098508" y="4704659"/>
                  <a:pt x="4833169" y="4654913"/>
                  <a:pt x="4596361" y="4818368"/>
                </a:cubicBezTo>
                <a:cubicBezTo>
                  <a:pt x="4684807" y="4917861"/>
                  <a:pt x="4776107" y="4907202"/>
                  <a:pt x="4873113" y="4885882"/>
                </a:cubicBezTo>
                <a:cubicBezTo>
                  <a:pt x="4895938" y="4878775"/>
                  <a:pt x="4930175" y="4871668"/>
                  <a:pt x="4935881" y="4914309"/>
                </a:cubicBezTo>
                <a:cubicBezTo>
                  <a:pt x="4941587" y="4967609"/>
                  <a:pt x="4898790" y="4978270"/>
                  <a:pt x="4873113" y="5003143"/>
                </a:cubicBezTo>
                <a:cubicBezTo>
                  <a:pt x="4833169" y="5038676"/>
                  <a:pt x="4773254" y="4999590"/>
                  <a:pt x="4721898" y="5095530"/>
                </a:cubicBezTo>
                <a:cubicBezTo>
                  <a:pt x="4873113" y="5067104"/>
                  <a:pt x="4998650" y="5020910"/>
                  <a:pt x="5132745" y="4949842"/>
                </a:cubicBezTo>
                <a:cubicBezTo>
                  <a:pt x="5121333" y="5006696"/>
                  <a:pt x="5081390" y="5035123"/>
                  <a:pt x="5101362" y="5081317"/>
                </a:cubicBezTo>
                <a:cubicBezTo>
                  <a:pt x="5118480" y="5116850"/>
                  <a:pt x="5164130" y="5131063"/>
                  <a:pt x="5138452" y="5198578"/>
                </a:cubicBezTo>
                <a:cubicBezTo>
                  <a:pt x="5067125" y="5273199"/>
                  <a:pt x="4967265" y="5258986"/>
                  <a:pt x="4904497" y="5362033"/>
                </a:cubicBezTo>
                <a:cubicBezTo>
                  <a:pt x="4818903" y="5507721"/>
                  <a:pt x="4684807" y="5564575"/>
                  <a:pt x="4579242" y="5674729"/>
                </a:cubicBezTo>
                <a:cubicBezTo>
                  <a:pt x="4545005" y="5713816"/>
                  <a:pt x="4313903" y="5841738"/>
                  <a:pt x="4253988" y="5884379"/>
                </a:cubicBezTo>
                <a:cubicBezTo>
                  <a:pt x="4168395" y="5944786"/>
                  <a:pt x="4071389" y="5966106"/>
                  <a:pt x="3985795" y="6069153"/>
                </a:cubicBezTo>
                <a:cubicBezTo>
                  <a:pt x="4065682" y="6086921"/>
                  <a:pt x="4134157" y="5990979"/>
                  <a:pt x="4231163" y="6030066"/>
                </a:cubicBezTo>
                <a:cubicBezTo>
                  <a:pt x="4074242" y="6133114"/>
                  <a:pt x="3931586" y="6182861"/>
                  <a:pt x="3814609" y="6317889"/>
                </a:cubicBezTo>
                <a:cubicBezTo>
                  <a:pt x="3800343" y="6335656"/>
                  <a:pt x="3771812" y="6332102"/>
                  <a:pt x="3751840" y="6339209"/>
                </a:cubicBezTo>
                <a:cubicBezTo>
                  <a:pt x="3529298" y="6406723"/>
                  <a:pt x="3309608" y="6467130"/>
                  <a:pt x="3089919" y="6563071"/>
                </a:cubicBezTo>
                <a:cubicBezTo>
                  <a:pt x="3041416" y="6584392"/>
                  <a:pt x="2955823" y="6595052"/>
                  <a:pt x="2961529" y="6662566"/>
                </a:cubicBezTo>
                <a:cubicBezTo>
                  <a:pt x="2972941" y="6765613"/>
                  <a:pt x="3055681" y="6687439"/>
                  <a:pt x="3107038" y="6673226"/>
                </a:cubicBezTo>
                <a:cubicBezTo>
                  <a:pt x="3269664" y="6634138"/>
                  <a:pt x="3432292" y="6570178"/>
                  <a:pt x="3594919" y="6591499"/>
                </a:cubicBezTo>
                <a:cubicBezTo>
                  <a:pt x="3483648" y="6637693"/>
                  <a:pt x="3372376" y="6680332"/>
                  <a:pt x="3261106" y="6726527"/>
                </a:cubicBezTo>
                <a:cubicBezTo>
                  <a:pt x="3386642" y="6705206"/>
                  <a:pt x="3495061" y="6786934"/>
                  <a:pt x="3620597" y="6740740"/>
                </a:cubicBezTo>
                <a:cubicBezTo>
                  <a:pt x="3660541" y="6726527"/>
                  <a:pt x="3700484" y="6765613"/>
                  <a:pt x="3703337" y="6826020"/>
                </a:cubicBezTo>
                <a:cubicBezTo>
                  <a:pt x="3706191" y="6847340"/>
                  <a:pt x="3700484" y="6865108"/>
                  <a:pt x="3689072" y="6879321"/>
                </a:cubicBezTo>
                <a:lnTo>
                  <a:pt x="0" y="6879321"/>
                </a:lnTo>
                <a:close/>
              </a:path>
            </a:pathLst>
          </a:custGeo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FEF07C81-019A-4117-BBD1-D28B7AA2CEC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3788" y="2333297"/>
            <a:ext cx="4840010" cy="384366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dirty="0" err="1"/>
              <a:t>Экономические</a:t>
            </a:r>
            <a:r>
              <a:rPr lang="en-US" dirty="0"/>
              <a:t> </a:t>
            </a:r>
            <a:r>
              <a:rPr lang="en-US" dirty="0" err="1"/>
              <a:t>условия</a:t>
            </a:r>
            <a:r>
              <a:rPr lang="en-US" dirty="0"/>
              <a:t> </a:t>
            </a:r>
            <a:r>
              <a:rPr lang="en-US" dirty="0" err="1"/>
              <a:t>деятельности</a:t>
            </a:r>
            <a:r>
              <a:rPr lang="en-US" dirty="0"/>
              <a:t> </a:t>
            </a:r>
            <a:r>
              <a:rPr lang="en-US" dirty="0" err="1"/>
              <a:t>малых</a:t>
            </a:r>
            <a:r>
              <a:rPr lang="en-US" dirty="0"/>
              <a:t> </a:t>
            </a:r>
            <a:r>
              <a:rPr lang="en-US" dirty="0" err="1"/>
              <a:t>сельскохозяйственных</a:t>
            </a:r>
            <a:r>
              <a:rPr lang="en-US" dirty="0"/>
              <a:t> </a:t>
            </a:r>
            <a:r>
              <a:rPr lang="en-US" dirty="0" err="1"/>
              <a:t>товаропроизводителей</a:t>
            </a:r>
            <a:r>
              <a:rPr lang="en-US" dirty="0"/>
              <a:t> </a:t>
            </a:r>
            <a:r>
              <a:rPr lang="en-US" dirty="0" err="1"/>
              <a:t>на</a:t>
            </a:r>
            <a:r>
              <a:rPr lang="en-US" dirty="0"/>
              <a:t> </a:t>
            </a:r>
            <a:r>
              <a:rPr lang="en-US" dirty="0" err="1"/>
              <a:t>данной</a:t>
            </a:r>
            <a:r>
              <a:rPr lang="en-US" dirty="0"/>
              <a:t> </a:t>
            </a:r>
            <a:r>
              <a:rPr lang="en-US" dirty="0" err="1"/>
              <a:t>территории</a:t>
            </a:r>
            <a:r>
              <a:rPr lang="en-US" dirty="0"/>
              <a:t> </a:t>
            </a:r>
            <a:r>
              <a:rPr lang="en-US" dirty="0" err="1"/>
              <a:t>изменений</a:t>
            </a:r>
            <a:r>
              <a:rPr lang="en-US" dirty="0"/>
              <a:t> </a:t>
            </a:r>
            <a:r>
              <a:rPr lang="en-US" dirty="0" err="1"/>
              <a:t>не</a:t>
            </a:r>
            <a:r>
              <a:rPr lang="en-US" dirty="0"/>
              <a:t> </a:t>
            </a:r>
            <a:r>
              <a:rPr lang="en-US" dirty="0" err="1"/>
              <a:t>претерпевают</a:t>
            </a:r>
            <a:r>
              <a:rPr lang="ru-RU" dirty="0"/>
              <a:t> (кооперативы можно было не создавать, время и деньги не тратить)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805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id="{01A4D766-E2E2-459D-8A96-7973E12DB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altLang="ru-RU" sz="3200" dirty="0"/>
              <a:t>СМЫСЛ СОЗДАНИЯ КООПЕРАТИВОВ - ПОВЫШЕНИЕ ДОХОДНОСТИ МАЛЫХ СЕЛЬСКОХОЗЯЙСТВЕННЫХ ТОВАРОПРОИЗВОДИТЕЛЕЙ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E89D2A9B-5D7A-4D5C-858F-1FC56F540A7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50025052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3F25F45C-8A06-43DE-B505-A08A55CFA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366" y="365125"/>
            <a:ext cx="10129433" cy="14334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altLang="ru-RU" sz="3100" dirty="0" err="1"/>
              <a:t>Цель</a:t>
            </a:r>
            <a:r>
              <a:rPr lang="en-US" altLang="ru-RU" sz="3100" dirty="0"/>
              <a:t> </a:t>
            </a:r>
            <a:r>
              <a:rPr lang="en-US" altLang="ru-RU" sz="3100" dirty="0" err="1"/>
              <a:t>сельскохозяйственной</a:t>
            </a:r>
            <a:r>
              <a:rPr lang="en-US" altLang="ru-RU" sz="3100" dirty="0"/>
              <a:t> </a:t>
            </a:r>
            <a:r>
              <a:rPr lang="en-US" altLang="ru-RU" sz="3100" dirty="0" err="1"/>
              <a:t>деятельности</a:t>
            </a:r>
            <a:r>
              <a:rPr lang="en-US" altLang="ru-RU" sz="3100" dirty="0"/>
              <a:t> – </a:t>
            </a:r>
            <a:r>
              <a:rPr lang="en-US" altLang="ru-RU" sz="3100" dirty="0" err="1"/>
              <a:t>получение</a:t>
            </a:r>
            <a:r>
              <a:rPr lang="en-US" altLang="ru-RU" sz="3100" dirty="0"/>
              <a:t> </a:t>
            </a:r>
            <a:r>
              <a:rPr lang="en-US" altLang="ru-RU" sz="3100" dirty="0" err="1"/>
              <a:t>доходности</a:t>
            </a:r>
            <a:endParaRPr lang="en-US" sz="3100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4C33EA73-7E5B-4A15-A9F0-AB40E66C3AC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88057" y="3941455"/>
            <a:ext cx="9676197" cy="2902857"/>
          </a:xfrm>
          <a:prstGeom prst="rect">
            <a:avLst/>
          </a:prstGeom>
        </p:spPr>
      </p:pic>
      <p:sp>
        <p:nvSpPr>
          <p:cNvPr id="7" name="Объект 6">
            <a:extLst>
              <a:ext uri="{FF2B5EF4-FFF2-40B4-BE49-F238E27FC236}">
                <a16:creationId xmlns:a16="http://schemas.microsoft.com/office/drawing/2014/main" id="{42AF0645-8C74-4187-9FA0-DD3BEF05F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14400" y="2055813"/>
            <a:ext cx="10439400" cy="200818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 dirty="0" err="1"/>
              <a:t>Доходы</a:t>
            </a:r>
            <a:r>
              <a:rPr lang="en-US" sz="2400" dirty="0"/>
              <a:t> </a:t>
            </a:r>
            <a:r>
              <a:rPr lang="en-US" sz="2400" dirty="0" err="1"/>
              <a:t>сельскохозяйственного</a:t>
            </a:r>
            <a:r>
              <a:rPr lang="en-US" sz="2400" dirty="0"/>
              <a:t> </a:t>
            </a:r>
            <a:r>
              <a:rPr lang="en-US" sz="2400" dirty="0" err="1"/>
              <a:t>товаропроизводителя</a:t>
            </a:r>
            <a:r>
              <a:rPr lang="en-US" sz="2400" dirty="0"/>
              <a:t> – </a:t>
            </a:r>
            <a:r>
              <a:rPr lang="en-US" sz="2400" dirty="0" err="1"/>
              <a:t>выручка</a:t>
            </a:r>
            <a:r>
              <a:rPr lang="en-US" sz="2400" dirty="0"/>
              <a:t> </a:t>
            </a:r>
            <a:r>
              <a:rPr lang="en-US" sz="2400" dirty="0" err="1"/>
              <a:t>от</a:t>
            </a:r>
            <a:r>
              <a:rPr lang="en-US" sz="2400" dirty="0"/>
              <a:t> </a:t>
            </a:r>
            <a:r>
              <a:rPr lang="en-US" sz="2400" dirty="0" err="1"/>
              <a:t>реализации</a:t>
            </a:r>
            <a:r>
              <a:rPr lang="en-US" sz="2400" dirty="0"/>
              <a:t> </a:t>
            </a:r>
            <a:r>
              <a:rPr lang="en-US" sz="2400" dirty="0" err="1"/>
              <a:t>продукции</a:t>
            </a:r>
            <a:r>
              <a:rPr lang="en-US" sz="2400" dirty="0"/>
              <a:t>,</a:t>
            </a:r>
          </a:p>
          <a:p>
            <a:r>
              <a:rPr lang="en-US" sz="2400" dirty="0" err="1"/>
              <a:t>Расходы</a:t>
            </a:r>
            <a:r>
              <a:rPr lang="en-US" sz="2400" dirty="0"/>
              <a:t>: </a:t>
            </a:r>
            <a:r>
              <a:rPr lang="en-US" sz="2400" dirty="0" err="1"/>
              <a:t>текущие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зарплата</a:t>
            </a:r>
            <a:r>
              <a:rPr lang="en-US" sz="2400" dirty="0"/>
              <a:t>, ГСМ, </a:t>
            </a:r>
            <a:r>
              <a:rPr lang="en-US" sz="2400" dirty="0" err="1"/>
              <a:t>семена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 + </a:t>
            </a:r>
            <a:r>
              <a:rPr lang="en-US" sz="2400" dirty="0" err="1"/>
              <a:t>капитальные</a:t>
            </a:r>
            <a:r>
              <a:rPr lang="en-US" sz="2400" dirty="0"/>
              <a:t> </a:t>
            </a:r>
            <a:r>
              <a:rPr lang="en-US" sz="2400" dirty="0" err="1"/>
              <a:t>затраты</a:t>
            </a:r>
            <a:r>
              <a:rPr lang="en-US" sz="2400" dirty="0"/>
              <a:t> (</a:t>
            </a:r>
            <a:r>
              <a:rPr lang="en-US" sz="2400" dirty="0" err="1"/>
              <a:t>техника</a:t>
            </a:r>
            <a:r>
              <a:rPr lang="en-US" sz="2400" dirty="0"/>
              <a:t>, </a:t>
            </a:r>
            <a:r>
              <a:rPr lang="en-US" sz="2400" dirty="0" err="1"/>
              <a:t>здания</a:t>
            </a:r>
            <a:r>
              <a:rPr lang="en-US" sz="2400" dirty="0"/>
              <a:t> и </a:t>
            </a:r>
            <a:r>
              <a:rPr lang="en-US" sz="2400" dirty="0" err="1"/>
              <a:t>т.д</a:t>
            </a:r>
            <a:r>
              <a:rPr lang="en-US" sz="2400" dirty="0"/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348635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0B5739-90A3-4618-8618-BD310F028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/>
              <a:t>Проблема малых сельскохозяйственных товаропроизводителей – низкий уровень доходности (доходы не покрывают расходы). Почему?</a:t>
            </a:r>
          </a:p>
        </p:txBody>
      </p:sp>
      <p:graphicFrame>
        <p:nvGraphicFramePr>
          <p:cNvPr id="4" name="Таблица 4">
            <a:extLst>
              <a:ext uri="{FF2B5EF4-FFF2-40B4-BE49-F238E27FC236}">
                <a16:creationId xmlns:a16="http://schemas.microsoft.com/office/drawing/2014/main" id="{DBA853BF-A779-4335-9304-5E216B1716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7254697"/>
              </p:ext>
            </p:extLst>
          </p:nvPr>
        </p:nvGraphicFramePr>
        <p:xfrm>
          <a:off x="838200" y="1825625"/>
          <a:ext cx="10515597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8563">
                  <a:extLst>
                    <a:ext uri="{9D8B030D-6E8A-4147-A177-3AD203B41FA5}">
                      <a16:colId xmlns:a16="http://schemas.microsoft.com/office/drawing/2014/main" val="4241638095"/>
                    </a:ext>
                  </a:extLst>
                </a:gridCol>
                <a:gridCol w="3010486">
                  <a:extLst>
                    <a:ext uri="{9D8B030D-6E8A-4147-A177-3AD203B41FA5}">
                      <a16:colId xmlns:a16="http://schemas.microsoft.com/office/drawing/2014/main" val="603099527"/>
                    </a:ext>
                  </a:extLst>
                </a:gridCol>
                <a:gridCol w="6106548">
                  <a:extLst>
                    <a:ext uri="{9D8B030D-6E8A-4147-A177-3AD203B41FA5}">
                      <a16:colId xmlns:a16="http://schemas.microsoft.com/office/drawing/2014/main" val="37955975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ru-RU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С точки зрения малых сельскохозяйственных товаропроизводителей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В реальности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157607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Причины низкого уровня доходности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Сельскохозяйственная продукция закупается по «несправедливым ценам», не покрывающим издержек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Малый сельскохозяйственный товаропроизводитель вынужден соглашаться на цены, навязанные ему контрагентами, как при сбыте продукции, так и при покупке ресурсов, заказе услуг и т.д.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73458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/>
                        <a:t>Способы решения проблемы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Ждать создания системы государственных закупок, административного регулирования цен и т.д.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dirty="0"/>
                        <a:t>Доходность может повыситься при: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Переходе от розничных закупок к оптовым,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Переходе от </a:t>
                      </a:r>
                      <a:r>
                        <a:rPr lang="ru-RU" dirty="0" err="1"/>
                        <a:t>низкопроизводительной</a:t>
                      </a:r>
                      <a:r>
                        <a:rPr lang="ru-RU" dirty="0"/>
                        <a:t> техники к более мощной,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/>
                        <a:t>При дополнении сельскохозяйственного производства промышленной переработкой продукции и собственной системой сбыта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50255155"/>
                  </a:ext>
                </a:extLst>
              </a:tr>
            </a:tbl>
          </a:graphicData>
        </a:graphic>
      </p:graphicFrame>
      <p:sp>
        <p:nvSpPr>
          <p:cNvPr id="5" name="Облачко с текстом: прямоугольное 4">
            <a:extLst>
              <a:ext uri="{FF2B5EF4-FFF2-40B4-BE49-F238E27FC236}">
                <a16:creationId xmlns:a16="http://schemas.microsoft.com/office/drawing/2014/main" id="{11F70095-3CAF-4A8F-BD99-7BA83103DD00}"/>
              </a:ext>
            </a:extLst>
          </p:cNvPr>
          <p:cNvSpPr/>
          <p:nvPr/>
        </p:nvSpPr>
        <p:spPr>
          <a:xfrm>
            <a:off x="5191932" y="3890075"/>
            <a:ext cx="6447295" cy="2216257"/>
          </a:xfrm>
          <a:prstGeom prst="wedgeRectCallout">
            <a:avLst/>
          </a:prstGeom>
          <a:solidFill>
            <a:schemeClr val="accent1">
              <a:alpha val="10000"/>
            </a:schemeClr>
          </a:solidFill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A5A89E2-D5C1-4F7A-AD68-C4A79C5FC29E}"/>
              </a:ext>
            </a:extLst>
          </p:cNvPr>
          <p:cNvSpPr txBox="1"/>
          <p:nvPr/>
        </p:nvSpPr>
        <p:spPr>
          <a:xfrm>
            <a:off x="638661" y="6308209"/>
            <a:ext cx="108578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>
                <a:solidFill>
                  <a:srgbClr val="FF0000"/>
                </a:solidFill>
              </a:rPr>
              <a:t>Но всё это недостижимо для отдельного малого сельскохозяйственного товаропроизводителя</a:t>
            </a:r>
          </a:p>
        </p:txBody>
      </p:sp>
    </p:spTree>
    <p:extLst>
      <p:ext uri="{BB962C8B-B14F-4D97-AF65-F5344CB8AC3E}">
        <p14:creationId xmlns:p14="http://schemas.microsoft.com/office/powerpoint/2010/main" val="5491902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1557</Words>
  <Application>Microsoft Office PowerPoint</Application>
  <PresentationFormat>Широкоэкранный</PresentationFormat>
  <Paragraphs>162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0" baseType="lpstr">
      <vt:lpstr>Arial</vt:lpstr>
      <vt:lpstr>Calibri</vt:lpstr>
      <vt:lpstr>Calibri Light</vt:lpstr>
      <vt:lpstr>Тема Office</vt:lpstr>
      <vt:lpstr>Сельскохозяйственная потребительская кооперация как особое мировоззрение</vt:lpstr>
      <vt:lpstr>Практика создания кооперативов, опыт 1995-2020 гг.</vt:lpstr>
      <vt:lpstr>1. «Кооперативы для получения государственной поддержки»</vt:lpstr>
      <vt:lpstr>2. «Кооперативы по агитации сверху»</vt:lpstr>
      <vt:lpstr>Иные варианты</vt:lpstr>
      <vt:lpstr>Общее у рассмотренных сценариев</vt:lpstr>
      <vt:lpstr>СМЫСЛ СОЗДАНИЯ КООПЕРАТИВОВ - ПОВЫШЕНИЕ ДОХОДНОСТИ МАЛЫХ СЕЛЬСКОХОЗЯЙСТВЕННЫХ ТОВАРОПРОИЗВОДИТЕЛЕЙ</vt:lpstr>
      <vt:lpstr>Цель сельскохозяйственной деятельности – получение доходности</vt:lpstr>
      <vt:lpstr>Проблема малых сельскохозяйственных товаропроизводителей – низкий уровень доходности (доходы не покрывают расходы). Почему?</vt:lpstr>
      <vt:lpstr>Пути повышения доходности, примеры:</vt:lpstr>
      <vt:lpstr>Иными словами</vt:lpstr>
      <vt:lpstr>В одиночку «малое» хозяйство не может задействовать ресурсы повышения доходности</vt:lpstr>
      <vt:lpstr>Кооператив не является «универсальным» средством решения всех проблем АПК</vt:lpstr>
      <vt:lpstr>Что делает кооператив (виды деятельности)?</vt:lpstr>
      <vt:lpstr>Главное отличие кооператива от другой агросервисной организации иной формы – совпадение клиентов и собственников</vt:lpstr>
      <vt:lpstr>Пример: завод по переработке молока – создание и результаты деятельности</vt:lpstr>
      <vt:lpstr>Почему сельскохозяйственная кооперация в России развивается медленно? (Мифы о внешних препятствиях)</vt:lpstr>
      <vt:lpstr>Тогда всё же почему кооперативы не вытеснили частный бизнес в пореформенной России?</vt:lpstr>
      <vt:lpstr>Часто кооперативы создаются людьми, которым это не нужно</vt:lpstr>
      <vt:lpstr>Когда создание сельскохозяйственного потребительского кооператива противопоказано? Случай № 1</vt:lpstr>
      <vt:lpstr>Когда создание сельскохозяйственного потребительского кооператива противопоказано? Случай № 2</vt:lpstr>
      <vt:lpstr>Когда создание сельскохозяйственного потребительского кооператива противопоказано? Случай № 3</vt:lpstr>
      <vt:lpstr>Когда создание сельскохозяйственного потребительского кооператива противопоказано? Случай № 4</vt:lpstr>
      <vt:lpstr>Когда создание сельскохозяйственного потребительского кооператива противопоказано? Случай № 5</vt:lpstr>
      <vt:lpstr>Когда создание сельскохозяйственного потребительского кооператива противопоказано? Случай № 6</vt:lpstr>
      <vt:lpstr>Когда создание сельскохозяйственного потребительского кооператива противопоказано? Случай № 7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Принципы создания и деятельности сельскохозяйственного потребительского кооператива</dc:title>
  <dc:creator>euser519</dc:creator>
  <cp:lastModifiedBy>Морозов Андрей</cp:lastModifiedBy>
  <cp:revision>26</cp:revision>
  <dcterms:created xsi:type="dcterms:W3CDTF">2020-06-15T07:12:16Z</dcterms:created>
  <dcterms:modified xsi:type="dcterms:W3CDTF">2022-03-02T14:51:59Z</dcterms:modified>
</cp:coreProperties>
</file>