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1281" r:id="rId3"/>
    <p:sldId id="258" r:id="rId4"/>
    <p:sldId id="325" r:id="rId5"/>
    <p:sldId id="1266" r:id="rId6"/>
    <p:sldId id="292" r:id="rId7"/>
    <p:sldId id="374" r:id="rId8"/>
    <p:sldId id="1257" r:id="rId9"/>
    <p:sldId id="375" r:id="rId10"/>
    <p:sldId id="1265" r:id="rId11"/>
    <p:sldId id="376" r:id="rId12"/>
    <p:sldId id="377" r:id="rId13"/>
    <p:sldId id="1256" r:id="rId14"/>
    <p:sldId id="1258" r:id="rId15"/>
    <p:sldId id="1259" r:id="rId16"/>
    <p:sldId id="1261" r:id="rId17"/>
    <p:sldId id="1283" r:id="rId18"/>
    <p:sldId id="1273" r:id="rId19"/>
    <p:sldId id="1274" r:id="rId20"/>
    <p:sldId id="1275" r:id="rId21"/>
    <p:sldId id="1276" r:id="rId22"/>
    <p:sldId id="1278" r:id="rId23"/>
    <p:sldId id="1279" r:id="rId24"/>
    <p:sldId id="1277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18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28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85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98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E0B532-1ABA-447B-B13C-26058B5D38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F957CC-2E5B-44AD-8C4D-7F815A0076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2EF857-C5B3-44CA-A15A-C461545D69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45F83-173D-44A7-8D54-500441EF7C8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20595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141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02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931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85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98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573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21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1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1" r:id="rId11"/>
    <p:sldLayoutId id="214748366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3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B51445D9-6185-44F4-A65E-B6DBF0D9110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4" r="5512" b="3628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>
                  <a:alpha val="30000"/>
                </a:schemeClr>
              </a:gs>
              <a:gs pos="33000">
                <a:schemeClr val="bg1">
                  <a:alpha val="2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3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F6461E-F1BF-46FC-A6F9-F823FBBD64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928914"/>
            <a:ext cx="5472059" cy="2995667"/>
          </a:xfrm>
        </p:spPr>
        <p:txBody>
          <a:bodyPr anchor="b">
            <a:noAutofit/>
          </a:bodyPr>
          <a:lstStyle/>
          <a:p>
            <a:r>
              <a:rPr lang="ru-RU" sz="3600" dirty="0"/>
              <a:t>Учёт основной деятельности сельскохозяйственного потребительского кооператива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959D246-7650-42A4-AA1B-D04DB2471D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3969352"/>
            <a:ext cx="5269677" cy="1959734"/>
          </a:xfr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1800" dirty="0"/>
              <a:t>Методические материалы для руководителей и специалистов </a:t>
            </a:r>
            <a:r>
              <a:rPr lang="ru-RU" sz="1800" dirty="0" err="1"/>
              <a:t>СПоК</a:t>
            </a:r>
            <a:endParaRPr lang="ru-RU" sz="1800" dirty="0"/>
          </a:p>
          <a:p>
            <a:pPr algn="ctr">
              <a:lnSpc>
                <a:spcPct val="90000"/>
              </a:lnSpc>
            </a:pPr>
            <a:r>
              <a:rPr lang="ru-RU" sz="1800"/>
              <a:t>2022 </a:t>
            </a:r>
            <a:r>
              <a:rPr lang="ru-RU" sz="1800" dirty="0"/>
              <a:t>г.</a:t>
            </a:r>
          </a:p>
        </p:txBody>
      </p:sp>
    </p:spTree>
    <p:extLst>
      <p:ext uri="{BB962C8B-B14F-4D97-AF65-F5344CB8AC3E}">
        <p14:creationId xmlns:p14="http://schemas.microsoft.com/office/powerpoint/2010/main" val="17324866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1AA9B6-A792-4B80-8385-C98BBAA4D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Калькуляция окончательной цены покупки молока у членов кооператива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C84DDE0-ECA6-4285-994B-1AD25D079A9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2000" dirty="0"/>
              <a:t>Исходные условия: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/>
              <a:t>Цена покупки молока молочным заводом 24 руб. за 1 кг (партии, кратные 5 </a:t>
            </a:r>
            <a:r>
              <a:rPr lang="ru-RU" sz="1800" dirty="0" err="1"/>
              <a:t>тн</a:t>
            </a:r>
            <a:r>
              <a:rPr lang="ru-RU" sz="1800" dirty="0"/>
              <a:t>, при ежедневных поставках), т.е. 150 </a:t>
            </a:r>
            <a:r>
              <a:rPr lang="ru-RU" sz="1800" dirty="0" err="1"/>
              <a:t>тн</a:t>
            </a:r>
            <a:r>
              <a:rPr lang="ru-RU" sz="1800" dirty="0"/>
              <a:t> * 24 </a:t>
            </a:r>
            <a:r>
              <a:rPr lang="ru-RU" sz="1800" dirty="0" err="1"/>
              <a:t>т.р</a:t>
            </a:r>
            <a:r>
              <a:rPr lang="ru-RU" sz="1800" dirty="0"/>
              <a:t>. = 3 600 </a:t>
            </a:r>
            <a:r>
              <a:rPr lang="ru-RU" sz="1800" dirty="0" err="1"/>
              <a:t>т.р</a:t>
            </a:r>
            <a:r>
              <a:rPr lang="ru-RU" sz="1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/>
              <a:t>Затраты на транспортировку: 10 </a:t>
            </a:r>
            <a:r>
              <a:rPr lang="ru-RU" sz="1800" dirty="0" err="1"/>
              <a:t>т.р</a:t>
            </a:r>
            <a:r>
              <a:rPr lang="ru-RU" sz="1800" dirty="0"/>
              <a:t>. за 1 рейс молоковоза с экипажем, т.е. 300 </a:t>
            </a:r>
            <a:r>
              <a:rPr lang="ru-RU" sz="1800" dirty="0" err="1"/>
              <a:t>т.р</a:t>
            </a:r>
            <a:r>
              <a:rPr lang="ru-RU" sz="1800" dirty="0"/>
              <a:t>. за месяц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/>
              <a:t>Зарплата персонала – 150 </a:t>
            </a:r>
            <a:r>
              <a:rPr lang="ru-RU" sz="1800" dirty="0" err="1"/>
              <a:t>т.р</a:t>
            </a:r>
            <a:r>
              <a:rPr lang="ru-RU" sz="1800" dirty="0"/>
              <a:t>. в месяц (включая начисления).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/>
              <a:t>Лабораторные исследования, коммунальные платежи, прочие затраты – 150 </a:t>
            </a:r>
            <a:r>
              <a:rPr lang="ru-RU" sz="1800" dirty="0" err="1"/>
              <a:t>т.р</a:t>
            </a:r>
            <a:r>
              <a:rPr lang="ru-RU" sz="1800" dirty="0"/>
              <a:t>. в месяц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/>
              <a:t>Кооперативом предусмотрено накопление средств для приобретения имущества из расчёта 2 руб. с каждого 1 кг молока</a:t>
            </a:r>
          </a:p>
          <a:p>
            <a:pPr marL="457200" indent="-457200">
              <a:buFont typeface="+mj-lt"/>
              <a:buAutoNum type="arabicPeriod"/>
            </a:pPr>
            <a:endParaRPr lang="ru-RU" sz="1800" dirty="0"/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052AAD1A-4435-4279-A037-3460451B854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13546130"/>
              </p:ext>
            </p:extLst>
          </p:nvPr>
        </p:nvGraphicFramePr>
        <p:xfrm>
          <a:off x="5966847" y="2364581"/>
          <a:ext cx="4937760" cy="385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3607">
                  <a:extLst>
                    <a:ext uri="{9D8B030D-6E8A-4147-A177-3AD203B41FA5}">
                      <a16:colId xmlns:a16="http://schemas.microsoft.com/office/drawing/2014/main" val="1715944644"/>
                    </a:ext>
                  </a:extLst>
                </a:gridCol>
                <a:gridCol w="1380326">
                  <a:extLst>
                    <a:ext uri="{9D8B030D-6E8A-4147-A177-3AD203B41FA5}">
                      <a16:colId xmlns:a16="http://schemas.microsoft.com/office/drawing/2014/main" val="762418273"/>
                    </a:ext>
                  </a:extLst>
                </a:gridCol>
                <a:gridCol w="1253827">
                  <a:extLst>
                    <a:ext uri="{9D8B030D-6E8A-4147-A177-3AD203B41FA5}">
                      <a16:colId xmlns:a16="http://schemas.microsoft.com/office/drawing/2014/main" val="14807933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Статья доходов / расходов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Стоимость за 1 мес.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Стоимость на 1 кг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135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Поступления от покупателя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3600000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9686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Транспортировка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300000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2249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Заработная плата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150000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5846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Прочие расходы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150000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4049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Отчисления в неделимый фонд приобретения имущества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300000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5345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Цена покупки молока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24-2-1-1-2=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3146054"/>
                  </a:ext>
                </a:extLst>
              </a:tr>
            </a:tbl>
          </a:graphicData>
        </a:graphic>
      </p:graphicFrame>
      <p:sp>
        <p:nvSpPr>
          <p:cNvPr id="5" name="Облачко с текстом: прямоугольное со скругленными углами 4">
            <a:extLst>
              <a:ext uri="{FF2B5EF4-FFF2-40B4-BE49-F238E27FC236}">
                <a16:creationId xmlns:a16="http://schemas.microsoft.com/office/drawing/2014/main" id="{8654390A-9E13-45C0-9137-17EEF828B0D8}"/>
              </a:ext>
            </a:extLst>
          </p:cNvPr>
          <p:cNvSpPr/>
          <p:nvPr/>
        </p:nvSpPr>
        <p:spPr>
          <a:xfrm>
            <a:off x="4960261" y="1027906"/>
            <a:ext cx="6738424" cy="1055077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</a:rPr>
              <a:t>Расчёты произведены бухгалтером, предложение внесено председателем, а утвердили – члены кооператива до начала деятельности!</a:t>
            </a:r>
          </a:p>
        </p:txBody>
      </p:sp>
    </p:spTree>
    <p:extLst>
      <p:ext uri="{BB962C8B-B14F-4D97-AF65-F5344CB8AC3E}">
        <p14:creationId xmlns:p14="http://schemas.microsoft.com/office/powerpoint/2010/main" val="2229759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>
            <a:extLst>
              <a:ext uri="{FF2B5EF4-FFF2-40B4-BE49-F238E27FC236}">
                <a16:creationId xmlns:a16="http://schemas.microsoft.com/office/drawing/2014/main" id="{1BAA89C8-AF52-460F-B97D-4E549339CC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dirty="0"/>
              <a:t>Экономическая модель </a:t>
            </a:r>
            <a:r>
              <a:rPr lang="ru-RU" altLang="ru-RU" sz="3600" b="1" dirty="0"/>
              <a:t>снабженческого</a:t>
            </a:r>
            <a:r>
              <a:rPr lang="ru-RU" altLang="ru-RU" sz="3600" dirty="0"/>
              <a:t> кооператива</a:t>
            </a:r>
          </a:p>
        </p:txBody>
      </p:sp>
      <p:sp>
        <p:nvSpPr>
          <p:cNvPr id="7171" name="Объект 3">
            <a:extLst>
              <a:ext uri="{FF2B5EF4-FFF2-40B4-BE49-F238E27FC236}">
                <a16:creationId xmlns:a16="http://schemas.microsoft.com/office/drawing/2014/main" id="{A8E50CA0-6CDC-4F56-8A84-7FE3445C37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altLang="ru-RU" dirty="0" err="1"/>
              <a:t>СПоК</a:t>
            </a:r>
            <a:r>
              <a:rPr lang="ru-RU" altLang="ru-RU" dirty="0"/>
              <a:t> «Кормилец» по договору купли-продажи приобретает в собственность на заводе партии комбикорма, кратные 20 </a:t>
            </a:r>
            <a:r>
              <a:rPr lang="ru-RU" altLang="ru-RU" dirty="0" err="1"/>
              <a:t>тн</a:t>
            </a:r>
            <a:r>
              <a:rPr lang="ru-RU" altLang="ru-RU" dirty="0"/>
              <a:t> по цене 7 руб. за 1 кг.</a:t>
            </a:r>
          </a:p>
          <a:p>
            <a:pPr marL="0" indent="0">
              <a:buNone/>
            </a:pPr>
            <a:r>
              <a:rPr lang="ru-RU" altLang="ru-RU" dirty="0"/>
              <a:t>Приобретённый комбикорм от лица кооператива продаётся членам по цене 9 руб. за 1 кг.</a:t>
            </a:r>
          </a:p>
          <a:p>
            <a:pPr marL="0" indent="0">
              <a:buNone/>
            </a:pPr>
            <a:r>
              <a:rPr lang="ru-RU" altLang="ru-RU" dirty="0"/>
              <a:t>Кооператив финансирует свою деятельность за счёт разницы между ценой продажи и ценой покупки.</a:t>
            </a:r>
          </a:p>
        </p:txBody>
      </p:sp>
    </p:spTree>
    <p:extLst>
      <p:ext uri="{BB962C8B-B14F-4D97-AF65-F5344CB8AC3E}">
        <p14:creationId xmlns:p14="http://schemas.microsoft.com/office/powerpoint/2010/main" val="4046617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A9DE2A-7DFB-4914-AE88-8D3F64B39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/>
              <a:t>Содержание деятельности снабженческого кооператива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6588E6C-10FA-4FAF-A9D5-E3712C2EB5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619122"/>
            <a:ext cx="8229600" cy="4488118"/>
          </a:xfrm>
        </p:spPr>
      </p:pic>
    </p:spTree>
    <p:extLst>
      <p:ext uri="{BB962C8B-B14F-4D97-AF65-F5344CB8AC3E}">
        <p14:creationId xmlns:p14="http://schemas.microsoft.com/office/powerpoint/2010/main" val="501180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1AA9B6-A792-4B80-8385-C98BBAA4D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Калькуляция окончательной цены реализации ресурсов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6C49F9-6E84-4512-9A30-082FC9ECDA2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/>
              <a:t>Исходные условия: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Отпускная цена комбикорма при партии 20 </a:t>
            </a:r>
            <a:r>
              <a:rPr lang="ru-RU" sz="2000" dirty="0" err="1"/>
              <a:t>тн</a:t>
            </a:r>
            <a:r>
              <a:rPr lang="ru-RU" sz="2000" dirty="0"/>
              <a:t> – 7 руб. / кг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Месячное потребление комбикорма – 20 </a:t>
            </a:r>
            <a:r>
              <a:rPr lang="ru-RU" sz="2000" dirty="0" err="1"/>
              <a:t>тн</a:t>
            </a: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Стоимость аренды </a:t>
            </a:r>
            <a:r>
              <a:rPr lang="ru-RU" sz="2000" dirty="0" err="1"/>
              <a:t>комбикормовоза</a:t>
            </a:r>
            <a:r>
              <a:rPr lang="ru-RU" sz="2000" dirty="0"/>
              <a:t> с экипажем – 20 </a:t>
            </a:r>
            <a:r>
              <a:rPr lang="ru-RU" sz="2000" dirty="0" err="1"/>
              <a:t>т.р</a:t>
            </a:r>
            <a:r>
              <a:rPr lang="ru-RU" sz="2000" dirty="0"/>
              <a:t>. за 1 рейс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Зарплата председателя (выполняет обязанности бухгалтера и экспедитора) – 20 </a:t>
            </a:r>
            <a:r>
              <a:rPr lang="ru-RU" sz="2000" dirty="0" err="1"/>
              <a:t>т.р</a:t>
            </a:r>
            <a:r>
              <a:rPr lang="ru-RU" sz="2000" dirty="0"/>
              <a:t>. (включая начисления).</a:t>
            </a: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84FAB9E1-0BA9-4C33-957F-71E24D106FB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90894482"/>
              </p:ext>
            </p:extLst>
          </p:nvPr>
        </p:nvGraphicFramePr>
        <p:xfrm>
          <a:off x="6218695" y="4091940"/>
          <a:ext cx="4038600" cy="206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>
                  <a:extLst>
                    <a:ext uri="{9D8B030D-6E8A-4147-A177-3AD203B41FA5}">
                      <a16:colId xmlns:a16="http://schemas.microsoft.com/office/drawing/2014/main" val="2647178675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310780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Статья затрат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Стоимость на 1 кг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325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Комбикорм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507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Транспортировка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20000 / 20000 =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384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Оплата труда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20000 / 20000 =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673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ИТОГО: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942092"/>
                  </a:ext>
                </a:extLst>
              </a:tr>
            </a:tbl>
          </a:graphicData>
        </a:graphic>
      </p:graphicFrame>
      <p:sp>
        <p:nvSpPr>
          <p:cNvPr id="6" name="Облачко с текстом: прямоугольное со скругленными углами 5">
            <a:extLst>
              <a:ext uri="{FF2B5EF4-FFF2-40B4-BE49-F238E27FC236}">
                <a16:creationId xmlns:a16="http://schemas.microsoft.com/office/drawing/2014/main" id="{E47FB7B5-43A7-4C1A-A4A0-C05FA1405423}"/>
              </a:ext>
            </a:extLst>
          </p:cNvPr>
          <p:cNvSpPr/>
          <p:nvPr/>
        </p:nvSpPr>
        <p:spPr>
          <a:xfrm>
            <a:off x="5453576" y="2747462"/>
            <a:ext cx="6738424" cy="1055077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</a:rPr>
              <a:t>Расчёты произведены бухгалтером, предложение внесено председателем, а утвердили – члены кооператива до начала деятельности!</a:t>
            </a:r>
          </a:p>
        </p:txBody>
      </p:sp>
    </p:spTree>
    <p:extLst>
      <p:ext uri="{BB962C8B-B14F-4D97-AF65-F5344CB8AC3E}">
        <p14:creationId xmlns:p14="http://schemas.microsoft.com/office/powerpoint/2010/main" val="1779197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>
            <a:extLst>
              <a:ext uri="{FF2B5EF4-FFF2-40B4-BE49-F238E27FC236}">
                <a16:creationId xmlns:a16="http://schemas.microsoft.com/office/drawing/2014/main" id="{1BAA89C8-AF52-460F-B97D-4E549339CC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dirty="0"/>
              <a:t>Экономическая модель </a:t>
            </a:r>
            <a:r>
              <a:rPr lang="ru-RU" altLang="ru-RU" sz="3600" b="1" dirty="0"/>
              <a:t>перерабатывающего</a:t>
            </a:r>
            <a:r>
              <a:rPr lang="ru-RU" altLang="ru-RU" sz="3600" dirty="0"/>
              <a:t> кооператива</a:t>
            </a:r>
          </a:p>
        </p:txBody>
      </p:sp>
      <p:sp>
        <p:nvSpPr>
          <p:cNvPr id="7171" name="Объект 3">
            <a:extLst>
              <a:ext uri="{FF2B5EF4-FFF2-40B4-BE49-F238E27FC236}">
                <a16:creationId xmlns:a16="http://schemas.microsoft.com/office/drawing/2014/main" id="{A8E50CA0-6CDC-4F56-8A84-7FE3445C37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altLang="ru-RU" dirty="0" err="1"/>
              <a:t>СПоК</a:t>
            </a:r>
            <a:r>
              <a:rPr lang="ru-RU" altLang="ru-RU" dirty="0"/>
              <a:t> «Сыровар» по договору купли-продажи (закупочному акту) приобретает в собственность молоко у своих членов по цене 26 руб. за 1 кг.</a:t>
            </a:r>
          </a:p>
          <a:p>
            <a:pPr marL="0" indent="0">
              <a:buNone/>
            </a:pPr>
            <a:r>
              <a:rPr lang="ru-RU" altLang="ru-RU" dirty="0"/>
              <a:t>Приобретённое кооперативом в собственность молоко перерабатывается в сыр, который реализуется кооперативом по договору купли-продажи по цене 350 руб. за 1 кг.</a:t>
            </a:r>
          </a:p>
          <a:p>
            <a:pPr marL="0" indent="0">
              <a:buNone/>
            </a:pPr>
            <a:r>
              <a:rPr lang="ru-RU" altLang="ru-RU" dirty="0"/>
              <a:t>Кооператив финансирует свою деятельность за счёт разницы между ценой продажи и ценой покупки.</a:t>
            </a:r>
          </a:p>
        </p:txBody>
      </p:sp>
    </p:spTree>
    <p:extLst>
      <p:ext uri="{BB962C8B-B14F-4D97-AF65-F5344CB8AC3E}">
        <p14:creationId xmlns:p14="http://schemas.microsoft.com/office/powerpoint/2010/main" val="615310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D2238C-D37B-44F6-9BA9-25BE2D1A3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Содержание деятельности перерабатывающего кооператива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0C32CF1F-7062-4B0B-85EA-8CCFAE469F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81201" y="1679105"/>
            <a:ext cx="8229598" cy="4368152"/>
          </a:xfrm>
        </p:spPr>
      </p:pic>
    </p:spTree>
    <p:extLst>
      <p:ext uri="{BB962C8B-B14F-4D97-AF65-F5344CB8AC3E}">
        <p14:creationId xmlns:p14="http://schemas.microsoft.com/office/powerpoint/2010/main" val="39539720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1AA9B6-A792-4B80-8385-C98BBAA4D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Калькуляция окончательной цены покупки молока у членов кооператива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C84DDE0-ECA6-4285-994B-1AD25D079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1600200"/>
            <a:ext cx="4038600" cy="47811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dirty="0"/>
              <a:t>Исходные условия: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/>
              <a:t>Цена покупки сыра торговлей – 350 руб. за 1 кг.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/>
              <a:t>Выход 1 кг сыра из 10 кг молока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/>
              <a:t>Цех перерабатывает 5 </a:t>
            </a:r>
            <a:r>
              <a:rPr lang="ru-RU" sz="1800" dirty="0" err="1"/>
              <a:t>тн</a:t>
            </a:r>
            <a:r>
              <a:rPr lang="ru-RU" sz="1800" dirty="0"/>
              <a:t> молока в сутки (150 </a:t>
            </a:r>
            <a:r>
              <a:rPr lang="ru-RU" sz="1800" dirty="0" err="1"/>
              <a:t>тн</a:t>
            </a:r>
            <a:r>
              <a:rPr lang="ru-RU" sz="1800" dirty="0"/>
              <a:t> /мес.)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/>
              <a:t>Затраты на транспортировку (ГСМ, запчасти, обслуживание ТС): 300 </a:t>
            </a:r>
            <a:r>
              <a:rPr lang="ru-RU" sz="1800" dirty="0" err="1"/>
              <a:t>т.р</a:t>
            </a:r>
            <a:r>
              <a:rPr lang="ru-RU" sz="1800" dirty="0"/>
              <a:t>. За 1 мес.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/>
              <a:t>Зарплата персонала – 450 </a:t>
            </a:r>
            <a:r>
              <a:rPr lang="ru-RU" sz="1800" dirty="0" err="1"/>
              <a:t>т.р</a:t>
            </a:r>
            <a:r>
              <a:rPr lang="ru-RU" sz="1800" dirty="0"/>
              <a:t>. в месяц (включая начисления).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/>
              <a:t>Лабораторные исследования, коммунальные платежи, прочие затраты – 600 </a:t>
            </a:r>
            <a:r>
              <a:rPr lang="ru-RU" sz="1800" dirty="0" err="1"/>
              <a:t>т.р</a:t>
            </a:r>
            <a:r>
              <a:rPr lang="ru-RU" sz="1800" dirty="0"/>
              <a:t>. в месяц</a:t>
            </a: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052AAD1A-4435-4279-A037-3460451B854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56364684"/>
              </p:ext>
            </p:extLst>
          </p:nvPr>
        </p:nvGraphicFramePr>
        <p:xfrm>
          <a:off x="6207335" y="2364581"/>
          <a:ext cx="4889450" cy="279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8212">
                  <a:extLst>
                    <a:ext uri="{9D8B030D-6E8A-4147-A177-3AD203B41FA5}">
                      <a16:colId xmlns:a16="http://schemas.microsoft.com/office/drawing/2014/main" val="1715944644"/>
                    </a:ext>
                  </a:extLst>
                </a:gridCol>
                <a:gridCol w="1589024">
                  <a:extLst>
                    <a:ext uri="{9D8B030D-6E8A-4147-A177-3AD203B41FA5}">
                      <a16:colId xmlns:a16="http://schemas.microsoft.com/office/drawing/2014/main" val="762418273"/>
                    </a:ext>
                  </a:extLst>
                </a:gridCol>
                <a:gridCol w="792214">
                  <a:extLst>
                    <a:ext uri="{9D8B030D-6E8A-4147-A177-3AD203B41FA5}">
                      <a16:colId xmlns:a16="http://schemas.microsoft.com/office/drawing/2014/main" val="14807933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Статья доходов / расходов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Стоимость за 1 мес.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Стоимость на 1 кг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135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Поступления от покупателя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5250000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9686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Транспортировка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300000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2249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Заработная плата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450000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5846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Прочие расходы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600000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4049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Цена покупки молока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35-2-3-4=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3146054"/>
                  </a:ext>
                </a:extLst>
              </a:tr>
            </a:tbl>
          </a:graphicData>
        </a:graphic>
      </p:graphicFrame>
      <p:sp>
        <p:nvSpPr>
          <p:cNvPr id="5" name="Облачко с текстом: прямоугольное со скругленными углами 4">
            <a:extLst>
              <a:ext uri="{FF2B5EF4-FFF2-40B4-BE49-F238E27FC236}">
                <a16:creationId xmlns:a16="http://schemas.microsoft.com/office/drawing/2014/main" id="{DA335403-9E15-4D0E-BCD8-885EB0D9D603}"/>
              </a:ext>
            </a:extLst>
          </p:cNvPr>
          <p:cNvSpPr/>
          <p:nvPr/>
        </p:nvSpPr>
        <p:spPr>
          <a:xfrm>
            <a:off x="5780868" y="1136791"/>
            <a:ext cx="6411132" cy="1055077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</a:rPr>
              <a:t>Расчёты произведены бухгалтером, предложение внесено председателем, а утвердили – члены кооператива до начала деятельности!</a:t>
            </a:r>
          </a:p>
        </p:txBody>
      </p:sp>
    </p:spTree>
    <p:extLst>
      <p:ext uri="{BB962C8B-B14F-4D97-AF65-F5344CB8AC3E}">
        <p14:creationId xmlns:p14="http://schemas.microsoft.com/office/powerpoint/2010/main" val="2654264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45F6326-AC20-4ACA-AD86-5A396C891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В чём отличие сделок кооператива с его членами от сделок коммерческой организации с её клиентами?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14BDF25-2174-4D85-92BE-441379FE99E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В кооперативе цены и тарифы на товары и услуги устанавливаются самими членами на общем собрании («по себестоимости»), тогда как в коммерческой организации их устанавливает её собственник или менеджер.</a:t>
            </a: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B614E1B6-2BBD-4D75-B96D-894CE390467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8912" y="2034381"/>
            <a:ext cx="4699000" cy="4114800"/>
          </a:xfrm>
        </p:spPr>
      </p:pic>
    </p:spTree>
    <p:extLst>
      <p:ext uri="{BB962C8B-B14F-4D97-AF65-F5344CB8AC3E}">
        <p14:creationId xmlns:p14="http://schemas.microsoft.com/office/powerpoint/2010/main" val="25152849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3B7BB51-92B8-4089-8DAB-1202A4D1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F541DB91-0B10-46D9-B34B-7BFF96026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CF7FE1C-8BC5-4B0C-A2BC-93AB72C9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rgbClr val="B5A020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FC1FAC-8FD2-4B67-BC71-3D36DF1FD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6156" y="365125"/>
            <a:ext cx="5827643" cy="143343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«Нулевой» финансовый результат</a:t>
            </a:r>
          </a:p>
        </p:txBody>
      </p:sp>
      <p:pic>
        <p:nvPicPr>
          <p:cNvPr id="6" name="Объект 5" descr="Изображение выглядит как коробка&#10;&#10;Автоматически созданное описание">
            <a:extLst>
              <a:ext uri="{FF2B5EF4-FFF2-40B4-BE49-F238E27FC236}">
                <a16:creationId xmlns:a16="http://schemas.microsoft.com/office/drawing/2014/main" id="{035BD18C-7608-45A5-A27C-690DB96FB9C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6" y="3176903"/>
            <a:ext cx="4309533" cy="2661136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FC2F61EF-9DD0-4096-8DD2-01DCAE32F5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26156" y="2055813"/>
            <a:ext cx="5827644" cy="41211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Это</a:t>
            </a:r>
            <a:r>
              <a:rPr lang="en-US" sz="2400" dirty="0"/>
              <a:t> </a:t>
            </a:r>
            <a:r>
              <a:rPr lang="en-US" sz="2400" dirty="0" err="1"/>
              <a:t>не</a:t>
            </a:r>
            <a:r>
              <a:rPr lang="en-US" sz="2400" dirty="0"/>
              <a:t> </a:t>
            </a:r>
            <a:r>
              <a:rPr lang="en-US" sz="2400" dirty="0" err="1"/>
              <a:t>неудача</a:t>
            </a:r>
            <a:r>
              <a:rPr lang="en-US" sz="2400" dirty="0"/>
              <a:t> </a:t>
            </a:r>
            <a:r>
              <a:rPr lang="en-US" sz="2400" dirty="0" err="1"/>
              <a:t>кооператива</a:t>
            </a:r>
            <a:r>
              <a:rPr lang="en-US" sz="2400" dirty="0"/>
              <a:t>, а </a:t>
            </a:r>
            <a:r>
              <a:rPr lang="en-US" sz="2400" dirty="0" err="1"/>
              <a:t>следствие</a:t>
            </a:r>
            <a:r>
              <a:rPr lang="en-US" sz="2400" dirty="0"/>
              <a:t> </a:t>
            </a:r>
            <a:r>
              <a:rPr lang="en-US" sz="2400" dirty="0" err="1"/>
              <a:t>идеального</a:t>
            </a:r>
            <a:r>
              <a:rPr lang="en-US" sz="2400" dirty="0"/>
              <a:t> </a:t>
            </a:r>
            <a:r>
              <a:rPr lang="en-US" sz="2400" dirty="0" err="1"/>
              <a:t>финансового</a:t>
            </a:r>
            <a:r>
              <a:rPr lang="en-US" sz="2400" dirty="0"/>
              <a:t> </a:t>
            </a:r>
            <a:r>
              <a:rPr lang="en-US" sz="2400" dirty="0" err="1"/>
              <a:t>планирования</a:t>
            </a:r>
            <a:r>
              <a:rPr lang="en-US" sz="2400" dirty="0"/>
              <a:t>, </a:t>
            </a:r>
            <a:r>
              <a:rPr lang="en-US" sz="2400" dirty="0" err="1"/>
              <a:t>продуманного</a:t>
            </a:r>
            <a:r>
              <a:rPr lang="en-US" sz="2400" dirty="0"/>
              <a:t> </a:t>
            </a:r>
            <a:r>
              <a:rPr lang="en-US" sz="2400" dirty="0" err="1"/>
              <a:t>установления</a:t>
            </a:r>
            <a:r>
              <a:rPr lang="en-US" sz="2400" dirty="0"/>
              <a:t> </a:t>
            </a:r>
            <a:r>
              <a:rPr lang="en-US" sz="2400" dirty="0" err="1"/>
              <a:t>цен</a:t>
            </a:r>
            <a:r>
              <a:rPr lang="en-US" sz="2400" dirty="0"/>
              <a:t> и </a:t>
            </a:r>
            <a:r>
              <a:rPr lang="en-US" sz="2400" dirty="0" err="1"/>
              <a:t>тарифов</a:t>
            </a:r>
            <a:r>
              <a:rPr lang="en-US" sz="2400" dirty="0"/>
              <a:t> </a:t>
            </a:r>
            <a:r>
              <a:rPr lang="en-US" sz="2400" dirty="0" err="1"/>
              <a:t>по</a:t>
            </a:r>
            <a:r>
              <a:rPr lang="en-US" sz="2400" dirty="0"/>
              <a:t> </a:t>
            </a:r>
            <a:r>
              <a:rPr lang="en-US" sz="2400" dirty="0" err="1"/>
              <a:t>операциям</a:t>
            </a:r>
            <a:r>
              <a:rPr lang="en-US" sz="2400" dirty="0"/>
              <a:t> с </a:t>
            </a:r>
            <a:r>
              <a:rPr lang="en-US" sz="2400" dirty="0" err="1"/>
              <a:t>членами</a:t>
            </a:r>
            <a:r>
              <a:rPr lang="en-US" sz="2400" dirty="0"/>
              <a:t> </a:t>
            </a:r>
            <a:r>
              <a:rPr lang="en-US" sz="2400" dirty="0" err="1"/>
              <a:t>кооператива</a:t>
            </a:r>
            <a:r>
              <a:rPr lang="en-US" sz="2400" dirty="0"/>
              <a:t> – </a:t>
            </a:r>
            <a:r>
              <a:rPr lang="en-US" sz="2400" dirty="0" err="1"/>
              <a:t>что</a:t>
            </a:r>
            <a:r>
              <a:rPr lang="en-US" sz="2400" dirty="0"/>
              <a:t> </a:t>
            </a:r>
            <a:r>
              <a:rPr lang="en-US" sz="2400" dirty="0" err="1"/>
              <a:t>позволило</a:t>
            </a:r>
            <a:r>
              <a:rPr lang="en-US" sz="2400" dirty="0"/>
              <a:t> «</a:t>
            </a:r>
            <a:r>
              <a:rPr lang="en-US" sz="2400" dirty="0" err="1"/>
              <a:t>вернуть</a:t>
            </a:r>
            <a:r>
              <a:rPr lang="en-US" sz="2400" dirty="0"/>
              <a:t>» </a:t>
            </a:r>
            <a:r>
              <a:rPr lang="en-US" sz="2400" dirty="0" err="1"/>
              <a:t>им</a:t>
            </a:r>
            <a:r>
              <a:rPr lang="en-US" sz="2400" dirty="0"/>
              <a:t> </a:t>
            </a:r>
            <a:r>
              <a:rPr lang="en-US" sz="2400" dirty="0" err="1"/>
              <a:t>максимум</a:t>
            </a:r>
            <a:r>
              <a:rPr lang="en-US" sz="2400" dirty="0"/>
              <a:t> </a:t>
            </a:r>
            <a:r>
              <a:rPr lang="en-US" sz="2400" dirty="0" err="1"/>
              <a:t>от</a:t>
            </a:r>
            <a:r>
              <a:rPr lang="en-US" sz="2400" dirty="0"/>
              <a:t> </a:t>
            </a:r>
            <a:r>
              <a:rPr lang="en-US" sz="2400" dirty="0" err="1"/>
              <a:t>достигнутого</a:t>
            </a:r>
            <a:r>
              <a:rPr lang="en-US" sz="2400" dirty="0"/>
              <a:t> </a:t>
            </a:r>
            <a:r>
              <a:rPr lang="en-US" sz="2400" dirty="0" err="1"/>
              <a:t>эффекта</a:t>
            </a:r>
            <a:r>
              <a:rPr lang="en-US" sz="2400" dirty="0"/>
              <a:t> </a:t>
            </a:r>
            <a:r>
              <a:rPr lang="en-US" sz="2400" dirty="0" err="1"/>
              <a:t>масштаба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02968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3B7BB51-92B8-4089-8DAB-1202A4D1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4C5663A-0CE3-4AEE-B47E-FB68D9EB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4E598FA-C5E1-4AC7-A57C-8CE7AE7F9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3816095" cy="18073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/>
              <a:t>Мифы об основной деятельности кооперативов</a:t>
            </a:r>
            <a:br>
              <a:rPr lang="en-US" sz="3100"/>
            </a:br>
            <a:r>
              <a:rPr lang="en-US" sz="3100"/>
              <a:t>Миф первый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C5D929D6-64DF-4234-B145-D1F93D4274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2333297"/>
            <a:ext cx="3816096" cy="384366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600" dirty="0" err="1"/>
              <a:t>Кооператив</a:t>
            </a:r>
            <a:r>
              <a:rPr lang="en-US" sz="1600" dirty="0"/>
              <a:t> </a:t>
            </a:r>
            <a:r>
              <a:rPr lang="en-US" sz="1600" dirty="0" err="1"/>
              <a:t>создаётся</a:t>
            </a:r>
            <a:r>
              <a:rPr lang="en-US" sz="1600" dirty="0"/>
              <a:t> </a:t>
            </a:r>
            <a:r>
              <a:rPr lang="en-US" sz="1600" dirty="0" err="1"/>
              <a:t>как</a:t>
            </a:r>
            <a:r>
              <a:rPr lang="en-US" sz="1600" dirty="0"/>
              <a:t> </a:t>
            </a:r>
            <a:r>
              <a:rPr lang="en-US" sz="1600" dirty="0" err="1"/>
              <a:t>обычное</a:t>
            </a:r>
            <a:r>
              <a:rPr lang="en-US" sz="1600" dirty="0"/>
              <a:t> </a:t>
            </a:r>
            <a:r>
              <a:rPr lang="en-US" sz="1600" dirty="0" err="1"/>
              <a:t>коммерческое</a:t>
            </a:r>
            <a:r>
              <a:rPr lang="en-US" sz="1600" dirty="0"/>
              <a:t> </a:t>
            </a:r>
            <a:r>
              <a:rPr lang="en-US" sz="1600" dirty="0" err="1"/>
              <a:t>предприятие</a:t>
            </a:r>
            <a:r>
              <a:rPr lang="en-US" sz="1600" dirty="0"/>
              <a:t> – </a:t>
            </a:r>
            <a:r>
              <a:rPr lang="en-US" sz="1600" dirty="0" err="1"/>
              <a:t>одним</a:t>
            </a:r>
            <a:r>
              <a:rPr lang="en-US" sz="1600" dirty="0"/>
              <a:t> </a:t>
            </a:r>
            <a:r>
              <a:rPr lang="en-US" sz="1600" dirty="0" err="1"/>
              <a:t>инициатором</a:t>
            </a:r>
            <a:r>
              <a:rPr lang="en-US" sz="1600" dirty="0"/>
              <a:t>, </a:t>
            </a:r>
            <a:r>
              <a:rPr lang="en-US" sz="1600" dirty="0" err="1"/>
              <a:t>который</a:t>
            </a:r>
            <a:r>
              <a:rPr lang="en-US" sz="1600" dirty="0"/>
              <a:t> </a:t>
            </a:r>
            <a:r>
              <a:rPr lang="en-US" sz="1600" dirty="0" err="1"/>
              <a:t>затем</a:t>
            </a:r>
            <a:r>
              <a:rPr lang="en-US" sz="1600" dirty="0"/>
              <a:t> </a:t>
            </a:r>
            <a:r>
              <a:rPr lang="en-US" sz="1600" dirty="0" err="1"/>
              <a:t>ищет</a:t>
            </a:r>
            <a:r>
              <a:rPr lang="en-US" sz="1600" dirty="0"/>
              <a:t> </a:t>
            </a:r>
            <a:r>
              <a:rPr lang="en-US" sz="1600" dirty="0" err="1"/>
              <a:t>сельскохозяйственных</a:t>
            </a:r>
            <a:r>
              <a:rPr lang="en-US" sz="1600" dirty="0"/>
              <a:t> </a:t>
            </a:r>
            <a:r>
              <a:rPr lang="en-US" sz="1600" dirty="0" err="1"/>
              <a:t>товаропроизводителей</a:t>
            </a:r>
            <a:r>
              <a:rPr lang="en-US" sz="1600" dirty="0"/>
              <a:t> – </a:t>
            </a:r>
            <a:r>
              <a:rPr lang="en-US" sz="1600" dirty="0" err="1"/>
              <a:t>клиентов</a:t>
            </a:r>
            <a:r>
              <a:rPr lang="en-US" sz="1600" dirty="0"/>
              <a:t> (</a:t>
            </a:r>
            <a:r>
              <a:rPr lang="en-US" sz="1600" dirty="0" err="1"/>
              <a:t>вариант</a:t>
            </a:r>
            <a:r>
              <a:rPr lang="en-US" sz="1600" dirty="0"/>
              <a:t> – </a:t>
            </a:r>
            <a:r>
              <a:rPr lang="en-US" sz="1600" dirty="0" err="1"/>
              <a:t>СПоК</a:t>
            </a:r>
            <a:r>
              <a:rPr lang="en-US" sz="1600" dirty="0"/>
              <a:t> </a:t>
            </a:r>
            <a:r>
              <a:rPr lang="en-US" sz="1600" dirty="0" err="1"/>
              <a:t>создаётся</a:t>
            </a:r>
            <a:r>
              <a:rPr lang="en-US" sz="1600" dirty="0"/>
              <a:t> </a:t>
            </a:r>
            <a:r>
              <a:rPr lang="en-US" sz="1600" dirty="0" err="1"/>
              <a:t>для</a:t>
            </a:r>
            <a:r>
              <a:rPr lang="en-US" sz="1600" dirty="0"/>
              <a:t> </a:t>
            </a:r>
            <a:r>
              <a:rPr lang="en-US" sz="1600" dirty="0" err="1"/>
              <a:t>обслуживания</a:t>
            </a:r>
            <a:r>
              <a:rPr lang="en-US" sz="1600" dirty="0"/>
              <a:t> </a:t>
            </a:r>
            <a:r>
              <a:rPr lang="en-US" sz="1600" dirty="0" err="1"/>
              <a:t>одного</a:t>
            </a:r>
            <a:r>
              <a:rPr lang="en-US" sz="1600" dirty="0"/>
              <a:t> </a:t>
            </a:r>
            <a:r>
              <a:rPr lang="en-US" sz="1600" dirty="0" err="1"/>
              <a:t>сельскохозяйственного</a:t>
            </a:r>
            <a:r>
              <a:rPr lang="en-US" sz="1600" dirty="0"/>
              <a:t> </a:t>
            </a:r>
            <a:r>
              <a:rPr lang="en-US" sz="1600" dirty="0" err="1"/>
              <a:t>товаропроизводителя</a:t>
            </a:r>
            <a:r>
              <a:rPr lang="en-US" sz="1600" dirty="0"/>
              <a:t>). </a:t>
            </a:r>
            <a:r>
              <a:rPr lang="en-US" sz="1600" dirty="0" err="1"/>
              <a:t>Цель</a:t>
            </a:r>
            <a:r>
              <a:rPr lang="en-US" sz="1600" dirty="0"/>
              <a:t> </a:t>
            </a:r>
            <a:r>
              <a:rPr lang="en-US" sz="1600" dirty="0" err="1"/>
              <a:t>проекта</a:t>
            </a:r>
            <a:r>
              <a:rPr lang="en-US" sz="1600" dirty="0"/>
              <a:t> – </a:t>
            </a:r>
            <a:r>
              <a:rPr lang="en-US" sz="1600" dirty="0" err="1"/>
              <a:t>получить</a:t>
            </a:r>
            <a:r>
              <a:rPr lang="en-US" sz="1600" dirty="0"/>
              <a:t> </a:t>
            </a:r>
            <a:r>
              <a:rPr lang="en-US" sz="1600" dirty="0" err="1"/>
              <a:t>грант</a:t>
            </a:r>
            <a:r>
              <a:rPr lang="en-US" sz="1600" dirty="0"/>
              <a:t> и с </a:t>
            </a:r>
            <a:r>
              <a:rPr lang="en-US" sz="1600" dirty="0" err="1"/>
              <a:t>его</a:t>
            </a:r>
            <a:r>
              <a:rPr lang="en-US" sz="1600" dirty="0"/>
              <a:t> </a:t>
            </a:r>
            <a:r>
              <a:rPr lang="en-US" sz="1600" dirty="0" err="1"/>
              <a:t>использованием</a:t>
            </a:r>
            <a:r>
              <a:rPr lang="en-US" sz="1600" dirty="0"/>
              <a:t> - </a:t>
            </a:r>
            <a:r>
              <a:rPr lang="en-US" sz="1600" dirty="0" err="1"/>
              <a:t>заработать</a:t>
            </a:r>
            <a:r>
              <a:rPr lang="en-US" sz="1600" dirty="0"/>
              <a:t> </a:t>
            </a:r>
            <a:r>
              <a:rPr lang="en-US" sz="1600" dirty="0" err="1"/>
              <a:t>прибыль</a:t>
            </a:r>
            <a:r>
              <a:rPr lang="en-US" sz="1600" dirty="0"/>
              <a:t> (</a:t>
            </a:r>
            <a:r>
              <a:rPr lang="en-US" sz="1600" dirty="0" err="1"/>
              <a:t>не</a:t>
            </a:r>
            <a:r>
              <a:rPr lang="en-US" sz="1600" dirty="0"/>
              <a:t> </a:t>
            </a:r>
            <a:r>
              <a:rPr lang="en-US" sz="1600" dirty="0" err="1"/>
              <a:t>имеет</a:t>
            </a:r>
            <a:r>
              <a:rPr lang="en-US" sz="1600" dirty="0"/>
              <a:t> </a:t>
            </a:r>
            <a:r>
              <a:rPr lang="en-US" sz="1600" dirty="0" err="1"/>
              <a:t>отношения</a:t>
            </a:r>
            <a:r>
              <a:rPr lang="en-US" sz="1600" dirty="0"/>
              <a:t> к </a:t>
            </a:r>
            <a:r>
              <a:rPr lang="en-US" sz="1600" dirty="0" err="1"/>
              <a:t>кооперации</a:t>
            </a:r>
            <a:r>
              <a:rPr lang="en-US" sz="1600" dirty="0"/>
              <a:t> и </a:t>
            </a:r>
            <a:r>
              <a:rPr lang="en-US" sz="1600" dirty="0" err="1"/>
              <a:t>повышению</a:t>
            </a:r>
            <a:r>
              <a:rPr lang="en-US" sz="1600" dirty="0"/>
              <a:t> </a:t>
            </a:r>
            <a:r>
              <a:rPr lang="en-US" sz="1600" dirty="0" err="1"/>
              <a:t>доходности</a:t>
            </a:r>
            <a:r>
              <a:rPr lang="en-US" sz="1600" dirty="0"/>
              <a:t> </a:t>
            </a:r>
            <a:r>
              <a:rPr lang="en-US" sz="1600" dirty="0" err="1"/>
              <a:t>сельскохозяйственных</a:t>
            </a:r>
            <a:r>
              <a:rPr lang="en-US" sz="1600" dirty="0"/>
              <a:t> </a:t>
            </a:r>
            <a:r>
              <a:rPr lang="en-US" sz="1600" dirty="0" err="1"/>
              <a:t>товаропроизводителей</a:t>
            </a:r>
            <a:r>
              <a:rPr lang="en-US" sz="1600" dirty="0"/>
              <a:t>) </a:t>
            </a:r>
          </a:p>
        </p:txBody>
      </p:sp>
      <p:pic>
        <p:nvPicPr>
          <p:cNvPr id="10" name="Объект 9" descr="Изображение выглядит как маленький, сидит, стол, белый&#10;&#10;Автоматически созданное описание">
            <a:extLst>
              <a:ext uri="{FF2B5EF4-FFF2-40B4-BE49-F238E27FC236}">
                <a16:creationId xmlns:a16="http://schemas.microsoft.com/office/drawing/2014/main" id="{6BE9C105-E931-4939-A59D-1C89B65BC1A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60" r="15782"/>
          <a:stretch/>
        </p:blipFill>
        <p:spPr>
          <a:xfrm>
            <a:off x="4726728" y="10"/>
            <a:ext cx="7472381" cy="6857990"/>
          </a:xfrm>
          <a:custGeom>
            <a:avLst/>
            <a:gdLst/>
            <a:ahLst/>
            <a:cxnLst/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50624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14BE91-4E01-4E4E-92A9-274DC8B42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4620584" cy="45671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400" dirty="0" err="1"/>
              <a:t>Как</a:t>
            </a:r>
            <a:r>
              <a:rPr lang="en-US" sz="3400" dirty="0"/>
              <a:t> </a:t>
            </a:r>
            <a:r>
              <a:rPr lang="en-US" sz="3400" dirty="0" err="1"/>
              <a:t>конкретно</a:t>
            </a:r>
            <a:r>
              <a:rPr lang="en-US" sz="3400" dirty="0"/>
              <a:t> </a:t>
            </a:r>
            <a:r>
              <a:rPr lang="en-US" sz="3400" dirty="0" err="1"/>
              <a:t>делегируются</a:t>
            </a:r>
            <a:r>
              <a:rPr lang="en-US" sz="3400" dirty="0"/>
              <a:t> </a:t>
            </a:r>
            <a:r>
              <a:rPr lang="en-US" sz="3400" dirty="0" err="1"/>
              <a:t>функции</a:t>
            </a:r>
            <a:r>
              <a:rPr lang="en-US" sz="3400" dirty="0"/>
              <a:t> </a:t>
            </a:r>
            <a:r>
              <a:rPr lang="en-US" sz="3400" dirty="0" err="1"/>
              <a:t>кооперативу</a:t>
            </a:r>
            <a:r>
              <a:rPr lang="en-US" sz="3400" dirty="0"/>
              <a:t>? </a:t>
            </a:r>
            <a:r>
              <a:rPr lang="en-US" sz="3400" dirty="0" err="1"/>
              <a:t>Какие</a:t>
            </a:r>
            <a:r>
              <a:rPr lang="en-US" sz="3400" dirty="0"/>
              <a:t> </a:t>
            </a:r>
            <a:r>
              <a:rPr lang="en-US" sz="3400" dirty="0" err="1"/>
              <a:t>сделки</a:t>
            </a:r>
            <a:r>
              <a:rPr lang="en-US" sz="3400" dirty="0"/>
              <a:t> </a:t>
            </a:r>
            <a:r>
              <a:rPr lang="en-US" sz="3400" dirty="0" err="1"/>
              <a:t>заключает</a:t>
            </a:r>
            <a:r>
              <a:rPr lang="en-US" sz="3400" dirty="0"/>
              <a:t> с </a:t>
            </a:r>
            <a:r>
              <a:rPr lang="en-US" sz="3400" dirty="0" err="1"/>
              <a:t>членами</a:t>
            </a:r>
            <a:r>
              <a:rPr lang="en-US" sz="3400" dirty="0"/>
              <a:t> </a:t>
            </a:r>
            <a:r>
              <a:rPr lang="en-US" sz="3400" dirty="0" err="1"/>
              <a:t>кооператив</a:t>
            </a:r>
            <a:r>
              <a:rPr lang="en-US" sz="3400" dirty="0"/>
              <a:t>? </a:t>
            </a:r>
            <a:r>
              <a:rPr lang="en-US" sz="3400" dirty="0" err="1"/>
              <a:t>Как</a:t>
            </a:r>
            <a:r>
              <a:rPr lang="en-US" sz="3400" dirty="0"/>
              <a:t> </a:t>
            </a:r>
            <a:r>
              <a:rPr lang="en-US" sz="3400" dirty="0" err="1"/>
              <a:t>эти</a:t>
            </a:r>
            <a:r>
              <a:rPr lang="en-US" sz="3400" dirty="0"/>
              <a:t> </a:t>
            </a:r>
            <a:r>
              <a:rPr lang="en-US" sz="3400" dirty="0" err="1"/>
              <a:t>сделки</a:t>
            </a:r>
            <a:r>
              <a:rPr lang="en-US" sz="3400" dirty="0"/>
              <a:t> </a:t>
            </a:r>
            <a:r>
              <a:rPr lang="en-US" sz="3400" dirty="0" err="1"/>
              <a:t>оформляются</a:t>
            </a:r>
            <a:r>
              <a:rPr lang="en-US" sz="3400" dirty="0"/>
              <a:t>?</a:t>
            </a:r>
          </a:p>
        </p:txBody>
      </p:sp>
      <p:pic>
        <p:nvPicPr>
          <p:cNvPr id="5" name="Объект 4" descr="Изображение выглядит как текст, фарфор&#10;&#10;Автоматически созданное описание">
            <a:extLst>
              <a:ext uri="{FF2B5EF4-FFF2-40B4-BE49-F238E27FC236}">
                <a16:creationId xmlns:a16="http://schemas.microsoft.com/office/drawing/2014/main" id="{93DFB971-FDA1-47FF-A655-8B8F7D8EB9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11" r="13011"/>
          <a:stretch/>
        </p:blipFill>
        <p:spPr>
          <a:xfrm>
            <a:off x="6653062" y="643467"/>
            <a:ext cx="4848661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504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1">
            <a:extLst>
              <a:ext uri="{FF2B5EF4-FFF2-40B4-BE49-F238E27FC236}">
                <a16:creationId xmlns:a16="http://schemas.microsoft.com/office/drawing/2014/main" id="{13B7BB51-92B8-4089-8DAB-1202A4D1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18" name="Rectangle 13">
            <a:extLst>
              <a:ext uri="{FF2B5EF4-FFF2-40B4-BE49-F238E27FC236}">
                <a16:creationId xmlns:a16="http://schemas.microsoft.com/office/drawing/2014/main" id="{F541DB91-0B10-46D9-B34B-7BFF96026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CF7FE1C-8BC5-4B0C-A2BC-93AB72C9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rgbClr val="B5A020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4E598FA-C5E1-4AC7-A57C-8CE7AE7F9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6156" y="365125"/>
            <a:ext cx="5827643" cy="143343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100"/>
              <a:t>Мифы об основной деятельности кооперативов</a:t>
            </a:r>
            <a:br>
              <a:rPr lang="en-US" sz="3100"/>
            </a:br>
            <a:r>
              <a:rPr lang="en-US" sz="3100"/>
              <a:t>Миф второй</a:t>
            </a:r>
          </a:p>
        </p:txBody>
      </p:sp>
      <p:pic>
        <p:nvPicPr>
          <p:cNvPr id="3" name="Объект 2" descr="Изображение выглядит как внутренний, человек, стол, держит&#10;&#10;Автоматически созданное описание">
            <a:extLst>
              <a:ext uri="{FF2B5EF4-FFF2-40B4-BE49-F238E27FC236}">
                <a16:creationId xmlns:a16="http://schemas.microsoft.com/office/drawing/2014/main" id="{0E4B699E-5841-4449-9364-027C595319C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6" y="3047617"/>
            <a:ext cx="4309533" cy="2919708"/>
          </a:xfrm>
          <a:prstGeom prst="rect">
            <a:avLst/>
          </a:prstGeom>
        </p:spPr>
      </p:pic>
      <p:sp>
        <p:nvSpPr>
          <p:cNvPr id="7" name="Объект 6">
            <a:extLst>
              <a:ext uri="{FF2B5EF4-FFF2-40B4-BE49-F238E27FC236}">
                <a16:creationId xmlns:a16="http://schemas.microsoft.com/office/drawing/2014/main" id="{C5D929D6-64DF-4234-B145-D1F93D4274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26156" y="2055813"/>
            <a:ext cx="5827644" cy="41211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 err="1"/>
              <a:t>Кооператив</a:t>
            </a:r>
            <a:r>
              <a:rPr lang="en-US" dirty="0"/>
              <a:t> </a:t>
            </a:r>
            <a:r>
              <a:rPr lang="en-US" dirty="0" err="1"/>
              <a:t>создаётся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совершения</a:t>
            </a:r>
            <a:r>
              <a:rPr lang="en-US" dirty="0"/>
              <a:t> </a:t>
            </a:r>
            <a:r>
              <a:rPr lang="en-US" dirty="0" err="1"/>
              <a:t>операций</a:t>
            </a:r>
            <a:r>
              <a:rPr lang="en-US" dirty="0"/>
              <a:t> «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обмену</a:t>
            </a:r>
            <a:r>
              <a:rPr lang="en-US" dirty="0"/>
              <a:t> </a:t>
            </a:r>
            <a:r>
              <a:rPr lang="en-US" dirty="0" err="1"/>
              <a:t>паями</a:t>
            </a:r>
            <a:r>
              <a:rPr lang="en-US" dirty="0"/>
              <a:t>» – </a:t>
            </a:r>
            <a:r>
              <a:rPr lang="en-US" dirty="0" err="1"/>
              <a:t>маскируя</a:t>
            </a:r>
            <a:r>
              <a:rPr lang="en-US" dirty="0"/>
              <a:t> </a:t>
            </a:r>
            <a:r>
              <a:rPr lang="en-US" dirty="0" err="1"/>
              <a:t>ими</a:t>
            </a:r>
            <a:r>
              <a:rPr lang="en-US" dirty="0"/>
              <a:t> </a:t>
            </a:r>
            <a:r>
              <a:rPr lang="en-US" dirty="0" err="1"/>
              <a:t>сделки</a:t>
            </a:r>
            <a:r>
              <a:rPr lang="en-US" dirty="0"/>
              <a:t> </a:t>
            </a:r>
            <a:r>
              <a:rPr lang="en-US" dirty="0" err="1"/>
              <a:t>купли-продажи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Отражает</a:t>
            </a:r>
            <a:r>
              <a:rPr lang="en-US" dirty="0"/>
              <a:t> </a:t>
            </a:r>
            <a:r>
              <a:rPr lang="en-US" dirty="0" err="1"/>
              <a:t>распространённую</a:t>
            </a:r>
            <a:r>
              <a:rPr lang="en-US" dirty="0"/>
              <a:t> </a:t>
            </a:r>
            <a:r>
              <a:rPr lang="en-US" dirty="0" err="1"/>
              <a:t>иллюзию</a:t>
            </a:r>
            <a:r>
              <a:rPr lang="en-US" dirty="0"/>
              <a:t> о </a:t>
            </a:r>
            <a:r>
              <a:rPr lang="en-US" dirty="0" err="1"/>
              <a:t>том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, </a:t>
            </a:r>
            <a:r>
              <a:rPr lang="en-US" dirty="0" err="1"/>
              <a:t>создавая</a:t>
            </a:r>
            <a:r>
              <a:rPr lang="en-US" dirty="0"/>
              <a:t> </a:t>
            </a:r>
            <a:r>
              <a:rPr lang="en-US" dirty="0" err="1"/>
              <a:t>кооперативы</a:t>
            </a:r>
            <a:r>
              <a:rPr lang="en-US" dirty="0"/>
              <a:t>,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сократить</a:t>
            </a:r>
            <a:r>
              <a:rPr lang="en-US" dirty="0"/>
              <a:t> </a:t>
            </a:r>
            <a:r>
              <a:rPr lang="en-US" dirty="0" err="1"/>
              <a:t>налогообложение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6279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4E598FA-C5E1-4AC7-A57C-8CE7AE7F9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Мифы об источнике некоммерческой природы кооперативов</a:t>
            </a:r>
            <a:br>
              <a:rPr lang="ru-RU" dirty="0"/>
            </a:br>
            <a:r>
              <a:rPr lang="ru-RU" dirty="0"/>
              <a:t>Миф третий, вариант 1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C4A11939-A1E3-429A-BEF2-DE81F1D60C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/>
            <a:r>
              <a:rPr lang="ru-RU" dirty="0"/>
              <a:t>Говорят, что кооперативы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7B3A2C17-39CE-4A92-B62D-8A75139927E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Ведут особенную «некоммерческую» деятельность (определения такой деятельности обычно не даётся)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EE291647-1261-4B84-AF05-43650D559B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ctr"/>
          <a:lstStyle/>
          <a:p>
            <a:pPr algn="ctr"/>
            <a:r>
              <a:rPr lang="ru-RU" dirty="0"/>
              <a:t>А «не – кооперативы» при этом</a:t>
            </a: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DB92042B-AFAE-4D01-8CF0-54F7A727239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Ведут «обычную», коммерческую деятельность: занимаются торговлей, переработкой сельскохозяйственной продукцией, оказанием платных услуг и т.д.</a:t>
            </a:r>
          </a:p>
        </p:txBody>
      </p:sp>
    </p:spTree>
    <p:extLst>
      <p:ext uri="{BB962C8B-B14F-4D97-AF65-F5344CB8AC3E}">
        <p14:creationId xmlns:p14="http://schemas.microsoft.com/office/powerpoint/2010/main" val="2358532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4E598FA-C5E1-4AC7-A57C-8CE7AE7F9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Мифы об источнике некоммерческой природы кооперативов</a:t>
            </a:r>
            <a:br>
              <a:rPr lang="ru-RU" dirty="0"/>
            </a:br>
            <a:r>
              <a:rPr lang="ru-RU" dirty="0"/>
              <a:t>Миф третий, вариант 2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C4A11939-A1E3-429A-BEF2-DE81F1D60C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/>
            <a:r>
              <a:rPr lang="ru-RU" dirty="0"/>
              <a:t>Говорят, что кооперативы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7B3A2C17-39CE-4A92-B62D-8A75139927E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dirty="0"/>
              <a:t>Заключают «особенные», «кооперативные» сделки: например, договоры агентирования, поручения и т.п.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EE291647-1261-4B84-AF05-43650D559B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ctr"/>
          <a:lstStyle/>
          <a:p>
            <a:pPr algn="ctr"/>
            <a:r>
              <a:rPr lang="ru-RU" dirty="0"/>
              <a:t>А «не – кооперативы» при этом</a:t>
            </a: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DB92042B-AFAE-4D01-8CF0-54F7A727239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dirty="0"/>
              <a:t>Заключают «обычные» сделки: скупают сельскохозяйственную продукцию в собственность, чтобы продать с наценкой и т.д.</a:t>
            </a:r>
          </a:p>
        </p:txBody>
      </p:sp>
    </p:spTree>
    <p:extLst>
      <p:ext uri="{BB962C8B-B14F-4D97-AF65-F5344CB8AC3E}">
        <p14:creationId xmlns:p14="http://schemas.microsoft.com/office/powerpoint/2010/main" val="6643762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2BCD11-0E99-410D-B6C0-8EE9A287C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Какова же реальность?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8340978-70CC-41CF-9B65-5C1B4E3DC6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/>
            <a:r>
              <a:rPr lang="ru-RU" dirty="0"/>
              <a:t>Кооперативы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2C720D3-D810-4A7D-B3D7-48440267931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ru-RU" dirty="0"/>
              <a:t>Заключают сделки со своими членами на условиях (ценах, тарифах), которые определены самими членами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559D134-4800-4C68-915F-7A2E47E6D9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ctr"/>
          <a:lstStyle/>
          <a:p>
            <a:pPr algn="ctr"/>
            <a:r>
              <a:rPr lang="ru-RU" dirty="0"/>
              <a:t>Коммерческие организации и ИП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23D9CC3-F3AB-4FB4-914F-0A6EE500397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ru-RU" dirty="0"/>
              <a:t>Заключают со своими клиентами – сельскохозяйственными товаропроизводителями сделки на навязанных коммерсантом условиях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B54A11-4FCA-4AF8-AB3E-B9DA9A644243}"/>
              </a:ext>
            </a:extLst>
          </p:cNvPr>
          <p:cNvSpPr txBox="1"/>
          <p:nvPr/>
        </p:nvSpPr>
        <p:spPr>
          <a:xfrm>
            <a:off x="299803" y="5996066"/>
            <a:ext cx="11347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При этом сама гражданско-правовая природа сделок ничем не отличается (купля-продажа, оказание платных услуг и т.д.)</a:t>
            </a:r>
          </a:p>
        </p:txBody>
      </p:sp>
    </p:spTree>
    <p:extLst>
      <p:ext uri="{BB962C8B-B14F-4D97-AF65-F5344CB8AC3E}">
        <p14:creationId xmlns:p14="http://schemas.microsoft.com/office/powerpoint/2010/main" val="26854349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4E598FA-C5E1-4AC7-A57C-8CE7AE7F9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Коммерческий / некоммерческий характер организации не связан с </a:t>
            </a:r>
            <a:r>
              <a:rPr lang="ru-RU" u="sng" dirty="0"/>
              <a:t>формой</a:t>
            </a:r>
            <a:r>
              <a:rPr lang="ru-RU" dirty="0"/>
              <a:t> сделок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C5D929D6-64DF-4234-B145-D1F93D4274E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Например, функции агентов (и подобные) выполняют как кооперативы, так и коммерческие организации, созданные для получения прибыли – сущность деятельности (повышение доходности) не имеет ничего общего с гражданско-правовой характеристикой заключаемых договоров (купля-продажа или агентирование) – это </a:t>
            </a:r>
            <a:r>
              <a:rPr lang="ru-RU" b="1" dirty="0"/>
              <a:t>две разных характеристики</a:t>
            </a:r>
            <a:r>
              <a:rPr lang="ru-RU" dirty="0"/>
              <a:t>.</a:t>
            </a:r>
          </a:p>
        </p:txBody>
      </p:sp>
      <p:graphicFrame>
        <p:nvGraphicFramePr>
          <p:cNvPr id="4" name="Таблица 5">
            <a:extLst>
              <a:ext uri="{FF2B5EF4-FFF2-40B4-BE49-F238E27FC236}">
                <a16:creationId xmlns:a16="http://schemas.microsoft.com/office/drawing/2014/main" id="{1B6A3283-C3DC-40F5-9C23-6D767A32CAF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64403705"/>
              </p:ext>
            </p:extLst>
          </p:nvPr>
        </p:nvGraphicFramePr>
        <p:xfrm>
          <a:off x="5775961" y="2011363"/>
          <a:ext cx="6171201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756">
                  <a:extLst>
                    <a:ext uri="{9D8B030D-6E8A-4147-A177-3AD203B41FA5}">
                      <a16:colId xmlns:a16="http://schemas.microsoft.com/office/drawing/2014/main" val="45239715"/>
                    </a:ext>
                  </a:extLst>
                </a:gridCol>
                <a:gridCol w="2111661">
                  <a:extLst>
                    <a:ext uri="{9D8B030D-6E8A-4147-A177-3AD203B41FA5}">
                      <a16:colId xmlns:a16="http://schemas.microsoft.com/office/drawing/2014/main" val="872407618"/>
                    </a:ext>
                  </a:extLst>
                </a:gridCol>
                <a:gridCol w="1902784">
                  <a:extLst>
                    <a:ext uri="{9D8B030D-6E8A-4147-A177-3AD203B41FA5}">
                      <a16:colId xmlns:a16="http://schemas.microsoft.com/office/drawing/2014/main" val="30387445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Покупка в собственность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Агентирование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2148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Предприниматели и коммерческие организации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Классическая торговля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Комиссионные магазины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3042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Кооперативы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Предпочтительная (наиболее простая) схема деятельности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Возможная схема (при наличии аргументов в её пользу)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4311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5618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3B7BB51-92B8-4089-8DAB-1202A4D1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317B7366-37C8-497F-8B24-C0D854C71A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0D519C-6136-4259-9347-A1820DB2D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400"/>
              <a:t>Чем отдельное юрлицо – кооператив отличается от других юрлиц-сервисных организаций?</a:t>
            </a:r>
          </a:p>
        </p:txBody>
      </p:sp>
      <p:pic>
        <p:nvPicPr>
          <p:cNvPr id="6" name="Объект 5" descr="Изображение выглядит как человек, группа, внутренний, стол&#10;&#10;Автоматически созданное описание">
            <a:extLst>
              <a:ext uri="{FF2B5EF4-FFF2-40B4-BE49-F238E27FC236}">
                <a16:creationId xmlns:a16="http://schemas.microsoft.com/office/drawing/2014/main" id="{620E0024-1DA5-4FBD-AAB9-EC010703A0D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02" r="246" b="2"/>
          <a:stretch/>
        </p:blipFill>
        <p:spPr>
          <a:xfrm>
            <a:off x="1129323" y="2013626"/>
            <a:ext cx="4488714" cy="3576825"/>
          </a:xfrm>
          <a:custGeom>
            <a:avLst/>
            <a:gdLst/>
            <a:ahLst/>
            <a:cxnLst/>
            <a:rect l="l" t="t" r="r" b="b"/>
            <a:pathLst>
              <a:path w="4488714" h="3576825">
                <a:moveTo>
                  <a:pt x="713492" y="15"/>
                </a:moveTo>
                <a:cubicBezTo>
                  <a:pt x="723739" y="278"/>
                  <a:pt x="734339" y="3967"/>
                  <a:pt x="743942" y="5139"/>
                </a:cubicBezTo>
                <a:cubicBezTo>
                  <a:pt x="955929" y="31374"/>
                  <a:pt x="1167914" y="59717"/>
                  <a:pt x="1380134" y="84780"/>
                </a:cubicBezTo>
                <a:cubicBezTo>
                  <a:pt x="1578535" y="108204"/>
                  <a:pt x="1778340" y="113591"/>
                  <a:pt x="1977677" y="125771"/>
                </a:cubicBezTo>
                <a:cubicBezTo>
                  <a:pt x="2218942" y="140529"/>
                  <a:pt x="2459740" y="161377"/>
                  <a:pt x="2699600" y="194169"/>
                </a:cubicBezTo>
                <a:cubicBezTo>
                  <a:pt x="2866144" y="217126"/>
                  <a:pt x="3034328" y="233053"/>
                  <a:pt x="3203214" y="214783"/>
                </a:cubicBezTo>
                <a:cubicBezTo>
                  <a:pt x="3211646" y="213845"/>
                  <a:pt x="3221250" y="210801"/>
                  <a:pt x="3228277" y="213845"/>
                </a:cubicBezTo>
                <a:cubicBezTo>
                  <a:pt x="3310262" y="248045"/>
                  <a:pt x="3399740" y="223449"/>
                  <a:pt x="3484768" y="244999"/>
                </a:cubicBezTo>
                <a:cubicBezTo>
                  <a:pt x="3462984" y="328154"/>
                  <a:pt x="3369523" y="321361"/>
                  <a:pt x="3316820" y="378984"/>
                </a:cubicBezTo>
                <a:cubicBezTo>
                  <a:pt x="3402785" y="401939"/>
                  <a:pt x="3480084" y="425129"/>
                  <a:pt x="3558554" y="442462"/>
                </a:cubicBezTo>
                <a:cubicBezTo>
                  <a:pt x="3641709" y="460733"/>
                  <a:pt x="3712214" y="510158"/>
                  <a:pt x="3793494" y="532176"/>
                </a:cubicBezTo>
                <a:cubicBezTo>
                  <a:pt x="3810829" y="536861"/>
                  <a:pt x="3831676" y="553257"/>
                  <a:pt x="3837766" y="569186"/>
                </a:cubicBezTo>
                <a:cubicBezTo>
                  <a:pt x="3857442" y="620719"/>
                  <a:pt x="4250260" y="765244"/>
                  <a:pt x="4203881" y="811154"/>
                </a:cubicBezTo>
                <a:cubicBezTo>
                  <a:pt x="4184673" y="830128"/>
                  <a:pt x="4159844" y="843714"/>
                  <a:pt x="4133843" y="862453"/>
                </a:cubicBezTo>
                <a:cubicBezTo>
                  <a:pt x="4172962" y="897823"/>
                  <a:pt x="4216998" y="913283"/>
                  <a:pt x="4263846" y="923823"/>
                </a:cubicBezTo>
                <a:cubicBezTo>
                  <a:pt x="4277901" y="927103"/>
                  <a:pt x="4291721" y="933661"/>
                  <a:pt x="4293126" y="949590"/>
                </a:cubicBezTo>
                <a:cubicBezTo>
                  <a:pt x="4294531" y="966220"/>
                  <a:pt x="4280242" y="972778"/>
                  <a:pt x="4268297" y="980509"/>
                </a:cubicBezTo>
                <a:cubicBezTo>
                  <a:pt x="4251666" y="991283"/>
                  <a:pt x="4235503" y="1000654"/>
                  <a:pt x="4214422" y="1002059"/>
                </a:cubicBezTo>
                <a:cubicBezTo>
                  <a:pt x="4179754" y="1004167"/>
                  <a:pt x="4163124" y="1034149"/>
                  <a:pt x="4142980" y="1056636"/>
                </a:cubicBezTo>
                <a:cubicBezTo>
                  <a:pt x="4131736" y="1069286"/>
                  <a:pt x="4126114" y="1094817"/>
                  <a:pt x="4145790" y="1099268"/>
                </a:cubicBezTo>
                <a:cubicBezTo>
                  <a:pt x="4193106" y="1110043"/>
                  <a:pt x="4189358" y="1141197"/>
                  <a:pt x="4188188" y="1176567"/>
                </a:cubicBezTo>
                <a:cubicBezTo>
                  <a:pt x="4186548" y="1220370"/>
                  <a:pt x="4158673" y="1240514"/>
                  <a:pt x="4124474" y="1257380"/>
                </a:cubicBezTo>
                <a:cubicBezTo>
                  <a:pt x="4112762" y="1263235"/>
                  <a:pt x="4096132" y="1263000"/>
                  <a:pt x="4091680" y="1281271"/>
                </a:cubicBezTo>
                <a:cubicBezTo>
                  <a:pt x="4110888" y="1298606"/>
                  <a:pt x="4134312" y="1284551"/>
                  <a:pt x="4154926" y="1289469"/>
                </a:cubicBezTo>
                <a:cubicBezTo>
                  <a:pt x="4172025" y="1293452"/>
                  <a:pt x="4200368" y="1291344"/>
                  <a:pt x="4176944" y="1323200"/>
                </a:cubicBezTo>
                <a:cubicBezTo>
                  <a:pt x="4170150" y="1332335"/>
                  <a:pt x="4178114" y="1339363"/>
                  <a:pt x="4186782" y="1340066"/>
                </a:cubicBezTo>
                <a:cubicBezTo>
                  <a:pt x="4256117" y="1347327"/>
                  <a:pt x="4224260" y="1411743"/>
                  <a:pt x="4246513" y="1445708"/>
                </a:cubicBezTo>
                <a:cubicBezTo>
                  <a:pt x="4252602" y="1455076"/>
                  <a:pt x="4246044" y="1471239"/>
                  <a:pt x="4236440" y="1475221"/>
                </a:cubicBezTo>
                <a:cubicBezTo>
                  <a:pt x="4175069" y="1501456"/>
                  <a:pt x="4166637" y="1563998"/>
                  <a:pt x="4136888" y="1617873"/>
                </a:cubicBezTo>
                <a:cubicBezTo>
                  <a:pt x="4169214" y="1639188"/>
                  <a:pt x="4207863" y="1643873"/>
                  <a:pt x="4242764" y="1657693"/>
                </a:cubicBezTo>
                <a:cubicBezTo>
                  <a:pt x="4279072" y="1672216"/>
                  <a:pt x="4279072" y="1682991"/>
                  <a:pt x="4249089" y="1725153"/>
                </a:cubicBezTo>
                <a:cubicBezTo>
                  <a:pt x="4327090" y="1734290"/>
                  <a:pt x="4327090" y="1734290"/>
                  <a:pt x="4302964" y="1800579"/>
                </a:cubicBezTo>
                <a:cubicBezTo>
                  <a:pt x="4368318" y="1806669"/>
                  <a:pt x="4411417" y="1838057"/>
                  <a:pt x="4421488" y="1906689"/>
                </a:cubicBezTo>
                <a:cubicBezTo>
                  <a:pt x="4426408" y="1939951"/>
                  <a:pt x="4455922" y="1955644"/>
                  <a:pt x="4488714" y="1977897"/>
                </a:cubicBezTo>
                <a:cubicBezTo>
                  <a:pt x="4447958" y="1999448"/>
                  <a:pt x="4420318" y="2044421"/>
                  <a:pt x="4372767" y="1996870"/>
                </a:cubicBezTo>
                <a:cubicBezTo>
                  <a:pt x="4355434" y="1979537"/>
                  <a:pt x="4357072" y="2001555"/>
                  <a:pt x="4354731" y="2007880"/>
                </a:cubicBezTo>
                <a:cubicBezTo>
                  <a:pt x="4349110" y="2023339"/>
                  <a:pt x="4360820" y="2033646"/>
                  <a:pt x="4368551" y="2045357"/>
                </a:cubicBezTo>
                <a:cubicBezTo>
                  <a:pt x="4376046" y="2057070"/>
                  <a:pt x="4384948" y="2069484"/>
                  <a:pt x="4387056" y="2082603"/>
                </a:cubicBezTo>
                <a:cubicBezTo>
                  <a:pt x="4388460" y="2091738"/>
                  <a:pt x="4381668" y="2105088"/>
                  <a:pt x="4374173" y="2111882"/>
                </a:cubicBezTo>
                <a:cubicBezTo>
                  <a:pt x="4334820" y="2147720"/>
                  <a:pt x="4358244" y="2228299"/>
                  <a:pt x="4283756" y="2238606"/>
                </a:cubicBezTo>
                <a:cubicBezTo>
                  <a:pt x="4250260" y="2243289"/>
                  <a:pt x="4234098" y="2272804"/>
                  <a:pt x="4209503" y="2288966"/>
                </a:cubicBezTo>
                <a:cubicBezTo>
                  <a:pt x="4124006" y="2345418"/>
                  <a:pt x="4066851" y="2418032"/>
                  <a:pt x="4040383" y="2517817"/>
                </a:cubicBezTo>
                <a:cubicBezTo>
                  <a:pt x="4033122" y="2545457"/>
                  <a:pt x="4005246" y="2567711"/>
                  <a:pt x="3987210" y="2592071"/>
                </a:cubicBezTo>
                <a:cubicBezTo>
                  <a:pt x="3995878" y="2609873"/>
                  <a:pt x="4043193" y="2571458"/>
                  <a:pt x="4026563" y="2618305"/>
                </a:cubicBezTo>
                <a:cubicBezTo>
                  <a:pt x="4013914" y="2653442"/>
                  <a:pt x="3981588" y="2675226"/>
                  <a:pt x="3951137" y="2696074"/>
                </a:cubicBezTo>
                <a:cubicBezTo>
                  <a:pt x="3916470" y="2719731"/>
                  <a:pt x="3878055" y="2738704"/>
                  <a:pt x="3862360" y="2782506"/>
                </a:cubicBezTo>
                <a:cubicBezTo>
                  <a:pt x="3859081" y="2791877"/>
                  <a:pt x="3848540" y="2801714"/>
                  <a:pt x="3839172" y="2805463"/>
                </a:cubicBezTo>
                <a:cubicBezTo>
                  <a:pt x="3350549" y="3576343"/>
                  <a:pt x="2147734" y="3581495"/>
                  <a:pt x="2009066" y="3576107"/>
                </a:cubicBezTo>
                <a:cubicBezTo>
                  <a:pt x="1841116" y="3569315"/>
                  <a:pt x="1682302" y="3521764"/>
                  <a:pt x="1526534" y="3462502"/>
                </a:cubicBezTo>
                <a:cubicBezTo>
                  <a:pt x="1460712" y="3437439"/>
                  <a:pt x="1399577" y="3401835"/>
                  <a:pt x="1335628" y="3374195"/>
                </a:cubicBezTo>
                <a:cubicBezTo>
                  <a:pt x="1247321" y="3336013"/>
                  <a:pt x="1179158" y="3263165"/>
                  <a:pt x="1091084" y="3232479"/>
                </a:cubicBezTo>
                <a:cubicBezTo>
                  <a:pt x="1000434" y="3200857"/>
                  <a:pt x="922901" y="3143000"/>
                  <a:pt x="829673" y="3118405"/>
                </a:cubicBezTo>
                <a:cubicBezTo>
                  <a:pt x="780484" y="3105288"/>
                  <a:pt x="732933" y="3081631"/>
                  <a:pt x="740662" y="3013935"/>
                </a:cubicBezTo>
                <a:cubicBezTo>
                  <a:pt x="742771" y="2994727"/>
                  <a:pt x="729888" y="2979034"/>
                  <a:pt x="709509" y="2984656"/>
                </a:cubicBezTo>
                <a:cubicBezTo>
                  <a:pt x="670626" y="2995196"/>
                  <a:pt x="653058" y="2967321"/>
                  <a:pt x="631507" y="2946474"/>
                </a:cubicBezTo>
                <a:cubicBezTo>
                  <a:pt x="593093" y="2909465"/>
                  <a:pt x="556552" y="2870113"/>
                  <a:pt x="495415" y="2864022"/>
                </a:cubicBezTo>
                <a:cubicBezTo>
                  <a:pt x="507126" y="2834976"/>
                  <a:pt x="527037" y="2839193"/>
                  <a:pt x="545308" y="2845283"/>
                </a:cubicBezTo>
                <a:cubicBezTo>
                  <a:pt x="593327" y="2861212"/>
                  <a:pt x="640877" y="2879248"/>
                  <a:pt x="688896" y="2895176"/>
                </a:cubicBezTo>
                <a:cubicBezTo>
                  <a:pt x="720284" y="2905483"/>
                  <a:pt x="751438" y="2920006"/>
                  <a:pt x="793367" y="2908527"/>
                </a:cubicBezTo>
                <a:cubicBezTo>
                  <a:pt x="757294" y="2849968"/>
                  <a:pt x="695923" y="2839427"/>
                  <a:pt x="646265" y="2821391"/>
                </a:cubicBezTo>
                <a:cubicBezTo>
                  <a:pt x="584192" y="2798670"/>
                  <a:pt x="547651" y="2755803"/>
                  <a:pt x="503847" y="2708019"/>
                </a:cubicBezTo>
                <a:cubicBezTo>
                  <a:pt x="549524" y="2696541"/>
                  <a:pt x="577867" y="2731678"/>
                  <a:pt x="613705" y="2729803"/>
                </a:cubicBezTo>
                <a:cubicBezTo>
                  <a:pt x="615580" y="2723714"/>
                  <a:pt x="618859" y="2714813"/>
                  <a:pt x="618390" y="2714577"/>
                </a:cubicBezTo>
                <a:cubicBezTo>
                  <a:pt x="559831" y="2688343"/>
                  <a:pt x="532425" y="2639153"/>
                  <a:pt x="523289" y="2579656"/>
                </a:cubicBezTo>
                <a:cubicBezTo>
                  <a:pt x="518605" y="2548972"/>
                  <a:pt x="497289" y="2539368"/>
                  <a:pt x="476207" y="2525313"/>
                </a:cubicBezTo>
                <a:cubicBezTo>
                  <a:pt x="402656" y="2475421"/>
                  <a:pt x="324889" y="2430213"/>
                  <a:pt x="264455" y="2361581"/>
                </a:cubicBezTo>
                <a:cubicBezTo>
                  <a:pt x="334259" y="2370716"/>
                  <a:pt x="390242" y="2415455"/>
                  <a:pt x="465433" y="2434663"/>
                </a:cubicBezTo>
                <a:cubicBezTo>
                  <a:pt x="405702" y="2359238"/>
                  <a:pt x="328402" y="2321058"/>
                  <a:pt x="257897" y="2275380"/>
                </a:cubicBezTo>
                <a:cubicBezTo>
                  <a:pt x="225806" y="2254533"/>
                  <a:pt x="196059" y="2227830"/>
                  <a:pt x="157174" y="2216586"/>
                </a:cubicBezTo>
                <a:cubicBezTo>
                  <a:pt x="143354" y="2212604"/>
                  <a:pt x="120633" y="2204172"/>
                  <a:pt x="131643" y="2181919"/>
                </a:cubicBezTo>
                <a:cubicBezTo>
                  <a:pt x="141011" y="2163415"/>
                  <a:pt x="159516" y="2169035"/>
                  <a:pt x="176382" y="2174423"/>
                </a:cubicBezTo>
                <a:cubicBezTo>
                  <a:pt x="216905" y="2187776"/>
                  <a:pt x="258834" y="2188009"/>
                  <a:pt x="313646" y="2187776"/>
                </a:cubicBezTo>
                <a:cubicBezTo>
                  <a:pt x="267735" y="2126639"/>
                  <a:pt x="183643" y="2144910"/>
                  <a:pt x="144292" y="2080728"/>
                </a:cubicBezTo>
                <a:cubicBezTo>
                  <a:pt x="193481" y="2069484"/>
                  <a:pt x="231428" y="2092674"/>
                  <a:pt x="271249" y="2097124"/>
                </a:cubicBezTo>
                <a:cubicBezTo>
                  <a:pt x="307321" y="2101106"/>
                  <a:pt x="316222" y="2090332"/>
                  <a:pt x="307790" y="2054961"/>
                </a:cubicBezTo>
                <a:cubicBezTo>
                  <a:pt x="294673" y="1999915"/>
                  <a:pt x="314349" y="1971806"/>
                  <a:pt x="366818" y="1986798"/>
                </a:cubicBezTo>
                <a:cubicBezTo>
                  <a:pt x="415539" y="2000852"/>
                  <a:pt x="420692" y="1980240"/>
                  <a:pt x="407575" y="1948852"/>
                </a:cubicBezTo>
                <a:cubicBezTo>
                  <a:pt x="388836" y="1903176"/>
                  <a:pt x="410151" y="1867805"/>
                  <a:pt x="424674" y="1829390"/>
                </a:cubicBezTo>
                <a:cubicBezTo>
                  <a:pt x="446928" y="1770831"/>
                  <a:pt x="437558" y="1742253"/>
                  <a:pt x="389539" y="1698685"/>
                </a:cubicBezTo>
                <a:cubicBezTo>
                  <a:pt x="362602" y="1674323"/>
                  <a:pt x="333557" y="1653711"/>
                  <a:pt x="294438" y="1632630"/>
                </a:cubicBezTo>
                <a:cubicBezTo>
                  <a:pt x="384620" y="1621152"/>
                  <a:pt x="289988" y="1582503"/>
                  <a:pt x="321844" y="1558376"/>
                </a:cubicBezTo>
                <a:cubicBezTo>
                  <a:pt x="385557" y="1548538"/>
                  <a:pt x="437558" y="1625368"/>
                  <a:pt x="524227" y="1603350"/>
                </a:cubicBezTo>
                <a:cubicBezTo>
                  <a:pt x="417179" y="1536825"/>
                  <a:pt x="298889" y="1515041"/>
                  <a:pt x="221356" y="1426500"/>
                </a:cubicBezTo>
                <a:cubicBezTo>
                  <a:pt x="239158" y="1406355"/>
                  <a:pt x="256960" y="1425094"/>
                  <a:pt x="272186" y="1417599"/>
                </a:cubicBezTo>
                <a:cubicBezTo>
                  <a:pt x="271717" y="1412914"/>
                  <a:pt x="272889" y="1405886"/>
                  <a:pt x="270077" y="1403779"/>
                </a:cubicBezTo>
                <a:cubicBezTo>
                  <a:pt x="212221" y="1355525"/>
                  <a:pt x="211283" y="1354355"/>
                  <a:pt x="273356" y="1318749"/>
                </a:cubicBezTo>
                <a:cubicBezTo>
                  <a:pt x="295141" y="1306335"/>
                  <a:pt x="293267" y="1295325"/>
                  <a:pt x="281790" y="1279632"/>
                </a:cubicBezTo>
                <a:cubicBezTo>
                  <a:pt x="273590" y="1268622"/>
                  <a:pt x="263753" y="1258784"/>
                  <a:pt x="268438" y="1234657"/>
                </a:cubicBezTo>
                <a:cubicBezTo>
                  <a:pt x="302402" y="1265578"/>
                  <a:pt x="466603" y="1255505"/>
                  <a:pt x="495649" y="1252226"/>
                </a:cubicBezTo>
                <a:cubicBezTo>
                  <a:pt x="528208" y="1248713"/>
                  <a:pt x="560299" y="1233721"/>
                  <a:pt x="594497" y="1241919"/>
                </a:cubicBezTo>
                <a:cubicBezTo>
                  <a:pt x="621903" y="1248479"/>
                  <a:pt x="748860" y="1311957"/>
                  <a:pt x="766898" y="1239109"/>
                </a:cubicBezTo>
                <a:cubicBezTo>
                  <a:pt x="767835" y="1235595"/>
                  <a:pt x="819132" y="1243794"/>
                  <a:pt x="846773" y="1247776"/>
                </a:cubicBezTo>
                <a:cubicBezTo>
                  <a:pt x="871134" y="1251055"/>
                  <a:pt x="898540" y="1265578"/>
                  <a:pt x="914936" y="1236532"/>
                </a:cubicBezTo>
                <a:cubicBezTo>
                  <a:pt x="924540" y="1219433"/>
                  <a:pt x="884954" y="1186405"/>
                  <a:pt x="849584" y="1183594"/>
                </a:cubicBezTo>
                <a:cubicBezTo>
                  <a:pt x="818898" y="1181017"/>
                  <a:pt x="786807" y="1177269"/>
                  <a:pt x="757528" y="1184296"/>
                </a:cubicBezTo>
                <a:cubicBezTo>
                  <a:pt x="721456" y="1192730"/>
                  <a:pt x="702014" y="1179144"/>
                  <a:pt x="691941" y="1149864"/>
                </a:cubicBezTo>
                <a:cubicBezTo>
                  <a:pt x="680698" y="1117539"/>
                  <a:pt x="659147" y="1102547"/>
                  <a:pt x="629400" y="1087555"/>
                </a:cubicBezTo>
                <a:cubicBezTo>
                  <a:pt x="557253" y="1051250"/>
                  <a:pt x="487920" y="1009321"/>
                  <a:pt x="408747" y="988239"/>
                </a:cubicBezTo>
                <a:cubicBezTo>
                  <a:pt x="393052" y="984022"/>
                  <a:pt x="375719" y="978400"/>
                  <a:pt x="368458" y="950527"/>
                </a:cubicBezTo>
                <a:cubicBezTo>
                  <a:pt x="582786" y="992220"/>
                  <a:pt x="778141" y="1100908"/>
                  <a:pt x="999262" y="1094583"/>
                </a:cubicBezTo>
                <a:cubicBezTo>
                  <a:pt x="938829" y="1060149"/>
                  <a:pt x="868792" y="1058276"/>
                  <a:pt x="804376" y="1034149"/>
                </a:cubicBezTo>
                <a:cubicBezTo>
                  <a:pt x="850053" y="1016113"/>
                  <a:pt x="892918" y="1034852"/>
                  <a:pt x="936252" y="1045159"/>
                </a:cubicBezTo>
                <a:cubicBezTo>
                  <a:pt x="972559" y="1053591"/>
                  <a:pt x="1005353" y="1054997"/>
                  <a:pt x="1009335" y="1004636"/>
                </a:cubicBezTo>
                <a:cubicBezTo>
                  <a:pt x="1007929" y="1001356"/>
                  <a:pt x="1008163" y="997141"/>
                  <a:pt x="1008398" y="993158"/>
                </a:cubicBezTo>
                <a:cubicBezTo>
                  <a:pt x="996216" y="972311"/>
                  <a:pt x="977244" y="961536"/>
                  <a:pt x="954757" y="955445"/>
                </a:cubicBezTo>
                <a:cubicBezTo>
                  <a:pt x="941171" y="951697"/>
                  <a:pt x="923135" y="946075"/>
                  <a:pt x="923368" y="931085"/>
                </a:cubicBezTo>
                <a:cubicBezTo>
                  <a:pt x="924071" y="875570"/>
                  <a:pt x="880738" y="859407"/>
                  <a:pt x="837403" y="843245"/>
                </a:cubicBezTo>
                <a:cubicBezTo>
                  <a:pt x="861530" y="815605"/>
                  <a:pt x="880503" y="835983"/>
                  <a:pt x="898774" y="833876"/>
                </a:cubicBezTo>
                <a:cubicBezTo>
                  <a:pt x="910720" y="832470"/>
                  <a:pt x="921495" y="829894"/>
                  <a:pt x="921495" y="815605"/>
                </a:cubicBezTo>
                <a:cubicBezTo>
                  <a:pt x="921729" y="803658"/>
                  <a:pt x="916107" y="790072"/>
                  <a:pt x="904396" y="789839"/>
                </a:cubicBezTo>
                <a:cubicBezTo>
                  <a:pt x="831079" y="787730"/>
                  <a:pt x="790556" y="710900"/>
                  <a:pt x="714428" y="710666"/>
                </a:cubicBezTo>
                <a:cubicBezTo>
                  <a:pt x="668986" y="710666"/>
                  <a:pt x="738086" y="667332"/>
                  <a:pt x="699672" y="649295"/>
                </a:cubicBezTo>
                <a:cubicBezTo>
                  <a:pt x="691238" y="645313"/>
                  <a:pt x="721690" y="639224"/>
                  <a:pt x="735276" y="640160"/>
                </a:cubicBezTo>
                <a:cubicBezTo>
                  <a:pt x="748627" y="641097"/>
                  <a:pt x="760573" y="652574"/>
                  <a:pt x="776736" y="644376"/>
                </a:cubicBezTo>
                <a:cubicBezTo>
                  <a:pt x="785637" y="615097"/>
                  <a:pt x="762682" y="604322"/>
                  <a:pt x="743708" y="596123"/>
                </a:cubicBezTo>
                <a:cubicBezTo>
                  <a:pt x="699905" y="577150"/>
                  <a:pt x="657274" y="554195"/>
                  <a:pt x="609255" y="547401"/>
                </a:cubicBezTo>
                <a:cubicBezTo>
                  <a:pt x="592156" y="545059"/>
                  <a:pt x="633850" y="513671"/>
                  <a:pt x="642048" y="502662"/>
                </a:cubicBezTo>
                <a:cubicBezTo>
                  <a:pt x="448801" y="386949"/>
                  <a:pt x="216437" y="392804"/>
                  <a:pt x="0" y="299342"/>
                </a:cubicBezTo>
                <a:cubicBezTo>
                  <a:pt x="47785" y="281073"/>
                  <a:pt x="82921" y="294424"/>
                  <a:pt x="115480" y="297235"/>
                </a:cubicBezTo>
                <a:cubicBezTo>
                  <a:pt x="196760" y="304261"/>
                  <a:pt x="277105" y="318784"/>
                  <a:pt x="358151" y="327451"/>
                </a:cubicBezTo>
                <a:cubicBezTo>
                  <a:pt x="397971" y="331667"/>
                  <a:pt x="434981" y="347596"/>
                  <a:pt x="479486" y="322299"/>
                </a:cubicBezTo>
                <a:cubicBezTo>
                  <a:pt x="509235" y="305433"/>
                  <a:pt x="556786" y="323703"/>
                  <a:pt x="593327" y="338695"/>
                </a:cubicBezTo>
                <a:cubicBezTo>
                  <a:pt x="623543" y="351109"/>
                  <a:pt x="652355" y="354388"/>
                  <a:pt x="692410" y="338695"/>
                </a:cubicBezTo>
                <a:cubicBezTo>
                  <a:pt x="656103" y="329091"/>
                  <a:pt x="628228" y="320659"/>
                  <a:pt x="599651" y="314802"/>
                </a:cubicBezTo>
                <a:cubicBezTo>
                  <a:pt x="576930" y="310118"/>
                  <a:pt x="631040" y="291144"/>
                  <a:pt x="658679" y="293487"/>
                </a:cubicBezTo>
                <a:cubicBezTo>
                  <a:pt x="697329" y="296766"/>
                  <a:pt x="675545" y="284586"/>
                  <a:pt x="668986" y="267720"/>
                </a:cubicBezTo>
                <a:cubicBezTo>
                  <a:pt x="661959" y="249684"/>
                  <a:pt x="682806" y="244063"/>
                  <a:pt x="695923" y="247810"/>
                </a:cubicBezTo>
                <a:cubicBezTo>
                  <a:pt x="746284" y="262568"/>
                  <a:pt x="796411" y="236567"/>
                  <a:pt x="848413" y="257649"/>
                </a:cubicBezTo>
                <a:cubicBezTo>
                  <a:pt x="835295" y="205647"/>
                  <a:pt x="806952" y="182926"/>
                  <a:pt x="747690" y="175664"/>
                </a:cubicBezTo>
                <a:cubicBezTo>
                  <a:pt x="725437" y="172854"/>
                  <a:pt x="702248" y="177070"/>
                  <a:pt x="683040" y="162078"/>
                </a:cubicBezTo>
                <a:cubicBezTo>
                  <a:pt x="672030" y="153413"/>
                  <a:pt x="659616" y="143106"/>
                  <a:pt x="668283" y="127177"/>
                </a:cubicBezTo>
                <a:cubicBezTo>
                  <a:pt x="674373" y="115933"/>
                  <a:pt x="687491" y="115933"/>
                  <a:pt x="698266" y="119682"/>
                </a:cubicBezTo>
                <a:cubicBezTo>
                  <a:pt x="746519" y="136313"/>
                  <a:pt x="796880" y="142403"/>
                  <a:pt x="847241" y="148494"/>
                </a:cubicBezTo>
                <a:cubicBezTo>
                  <a:pt x="854972" y="149430"/>
                  <a:pt x="863637" y="152476"/>
                  <a:pt x="872305" y="137015"/>
                </a:cubicBezTo>
                <a:cubicBezTo>
                  <a:pt x="778141" y="111951"/>
                  <a:pt x="688662" y="76347"/>
                  <a:pt x="591921" y="62527"/>
                </a:cubicBezTo>
                <a:cubicBezTo>
                  <a:pt x="593327" y="55969"/>
                  <a:pt x="594732" y="49410"/>
                  <a:pt x="596138" y="42852"/>
                </a:cubicBezTo>
                <a:cubicBezTo>
                  <a:pt x="671796" y="52220"/>
                  <a:pt x="747456" y="61590"/>
                  <a:pt x="843025" y="73303"/>
                </a:cubicBezTo>
                <a:cubicBezTo>
                  <a:pt x="784231" y="36058"/>
                  <a:pt x="728717" y="48473"/>
                  <a:pt x="685149" y="15446"/>
                </a:cubicBezTo>
                <a:cubicBezTo>
                  <a:pt x="693347" y="2914"/>
                  <a:pt x="703244" y="-249"/>
                  <a:pt x="713492" y="15"/>
                </a:cubicBezTo>
                <a:close/>
              </a:path>
            </a:pathLst>
          </a:cu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EA92FE95-2C78-4E37-9890-39965FB7F2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19528" y="2013625"/>
            <a:ext cx="5234271" cy="41633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dirty="0" err="1"/>
              <a:t>Кооператив</a:t>
            </a:r>
            <a:r>
              <a:rPr lang="en-US" sz="2000" dirty="0"/>
              <a:t> </a:t>
            </a:r>
            <a:r>
              <a:rPr lang="en-US" sz="2000" dirty="0" err="1"/>
              <a:t>создаётся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</a:t>
            </a:r>
            <a:r>
              <a:rPr lang="en-US" sz="2000" dirty="0" err="1"/>
              <a:t>средства</a:t>
            </a:r>
            <a:r>
              <a:rPr lang="en-US" sz="2000" dirty="0"/>
              <a:t> </a:t>
            </a:r>
            <a:r>
              <a:rPr lang="en-US" sz="2000" dirty="0" err="1"/>
              <a:t>потребителей</a:t>
            </a:r>
            <a:r>
              <a:rPr lang="en-US" sz="2000" dirty="0"/>
              <a:t> </a:t>
            </a:r>
            <a:r>
              <a:rPr lang="en-US" sz="2000" dirty="0" err="1"/>
              <a:t>услуг</a:t>
            </a:r>
            <a:r>
              <a:rPr lang="en-US" sz="2000" dirty="0"/>
              <a:t>,</a:t>
            </a:r>
          </a:p>
          <a:p>
            <a:r>
              <a:rPr lang="en-US" sz="2000" dirty="0" err="1"/>
              <a:t>Кооператив</a:t>
            </a:r>
            <a:r>
              <a:rPr lang="en-US" sz="2000" dirty="0"/>
              <a:t> </a:t>
            </a:r>
            <a:r>
              <a:rPr lang="en-US" sz="2000" dirty="0" err="1"/>
              <a:t>управляется</a:t>
            </a:r>
            <a:r>
              <a:rPr lang="en-US" sz="2000" dirty="0"/>
              <a:t> </a:t>
            </a:r>
            <a:r>
              <a:rPr lang="en-US" sz="2000" dirty="0" err="1"/>
              <a:t>потребителями</a:t>
            </a:r>
            <a:r>
              <a:rPr lang="en-US" sz="2000" dirty="0"/>
              <a:t> </a:t>
            </a:r>
            <a:r>
              <a:rPr lang="en-US" sz="2000" dirty="0" err="1"/>
              <a:t>услуг</a:t>
            </a:r>
            <a:r>
              <a:rPr lang="en-US" sz="2000" dirty="0"/>
              <a:t>,</a:t>
            </a:r>
          </a:p>
          <a:p>
            <a:r>
              <a:rPr lang="en-US" sz="2000" dirty="0" err="1"/>
              <a:t>Цены</a:t>
            </a:r>
            <a:r>
              <a:rPr lang="en-US" sz="2000" dirty="0"/>
              <a:t> и </a:t>
            </a:r>
            <a:r>
              <a:rPr lang="en-US" sz="2000" dirty="0" err="1"/>
              <a:t>тарифы</a:t>
            </a:r>
            <a:r>
              <a:rPr lang="en-US" sz="2000" dirty="0"/>
              <a:t> в </a:t>
            </a:r>
            <a:r>
              <a:rPr lang="en-US" sz="2000" dirty="0" err="1"/>
              <a:t>кооперативе</a:t>
            </a:r>
            <a:r>
              <a:rPr lang="en-US" sz="2000" dirty="0"/>
              <a:t> </a:t>
            </a:r>
            <a:r>
              <a:rPr lang="en-US" sz="2000" dirty="0" err="1"/>
              <a:t>назначают</a:t>
            </a:r>
            <a:r>
              <a:rPr lang="en-US" sz="2000" dirty="0"/>
              <a:t> </a:t>
            </a:r>
            <a:r>
              <a:rPr lang="en-US" sz="2000" dirty="0" err="1"/>
              <a:t>члены</a:t>
            </a:r>
            <a:r>
              <a:rPr lang="en-US" sz="2000" dirty="0"/>
              <a:t> – </a:t>
            </a:r>
            <a:r>
              <a:rPr lang="en-US" sz="2000" dirty="0" err="1"/>
              <a:t>потребители</a:t>
            </a:r>
            <a:r>
              <a:rPr lang="en-US" sz="2000" dirty="0"/>
              <a:t> </a:t>
            </a:r>
            <a:r>
              <a:rPr lang="en-US" sz="2000" dirty="0" err="1"/>
              <a:t>его</a:t>
            </a:r>
            <a:r>
              <a:rPr lang="en-US" sz="2000" dirty="0"/>
              <a:t> </a:t>
            </a:r>
            <a:r>
              <a:rPr lang="en-US" sz="2000" dirty="0" err="1"/>
              <a:t>услуг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 err="1"/>
              <a:t>Члены</a:t>
            </a:r>
            <a:r>
              <a:rPr lang="en-US" sz="2000" b="1" dirty="0"/>
              <a:t> = </a:t>
            </a:r>
            <a:r>
              <a:rPr lang="en-US" sz="2000" b="1" dirty="0" err="1"/>
              <a:t>клиенты</a:t>
            </a:r>
            <a:r>
              <a:rPr lang="en-US" sz="2000" b="1" dirty="0"/>
              <a:t> = </a:t>
            </a:r>
            <a:r>
              <a:rPr lang="en-US" sz="2000" b="1" dirty="0" err="1"/>
              <a:t>владельцы</a:t>
            </a:r>
            <a:endParaRPr lang="ru-RU" sz="2000" b="1" dirty="0"/>
          </a:p>
          <a:p>
            <a:pPr marL="0" indent="0">
              <a:buNone/>
            </a:pPr>
            <a:r>
              <a:rPr lang="ru-RU" sz="2000" b="1" dirty="0"/>
              <a:t>Кооператив не имеет </a:t>
            </a:r>
            <a:r>
              <a:rPr lang="ru-RU" sz="2000" b="1" i="1" u="sng" dirty="0"/>
              <a:t>собственных</a:t>
            </a:r>
            <a:r>
              <a:rPr lang="ru-RU" sz="2000" b="1" dirty="0"/>
              <a:t> экономических интересов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463450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>
            <a:extLst>
              <a:ext uri="{FF2B5EF4-FFF2-40B4-BE49-F238E27FC236}">
                <a16:creationId xmlns:a16="http://schemas.microsoft.com/office/drawing/2014/main" id="{7CA72989-C90F-4381-9451-C93D0C36AF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Содержание деятельности кооператива определяет подходы к учёту</a:t>
            </a: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0A9AC9F5-00CA-42C5-AB5A-4E7DA5F5C071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981200" y="1600201"/>
          <a:ext cx="8229600" cy="50599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301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Перерабатывающий кооператив: приобретает в свою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собственность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у своих членов произведённую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ими сельскохозяйственную продукцию, перерабатывает её в другой вид товара и реализует его третьим лицам (пример: скупка у членов молока, переработка его в масло, продажа масла на рынке)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Сбытовой кооператив: приобретает в свою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собственность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у своих членов произведённую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ими сельскохозяйственную продукцию, формирует из неё более крупные, чем это доступно одному члену партии и реализует их третьим лицам (пример: сбор у членов – ЛПХ яблок и продажа их в торговую сеть)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0174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Снабженческий кооператив: приобретает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у третьих лиц оптовые партии необходимого в сельскохозяйственном производстве сырья и продаёт его членам кооператива (пример: покупка минеральных удобрений у завода – изготовителя и распределение их между членами кооператива)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Обслуживающий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кооператив: оказывает своим членам услуги (как на основании гражданско-правового договора, так и за членские взносы):</a:t>
                      </a:r>
                    </a:p>
                    <a:p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Пример 1: кооператив имеет в собственности трактор и оказывает платные услуги по вспашке земли;</a:t>
                      </a:r>
                    </a:p>
                    <a:p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Пример 2: кооператив собирает у членов взносы и арендует у муниципалитета пастбище и нанимает пастуха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158" name="Номер слайда 6">
            <a:extLst>
              <a:ext uri="{FF2B5EF4-FFF2-40B4-BE49-F238E27FC236}">
                <a16:creationId xmlns:a16="http://schemas.microsoft.com/office/drawing/2014/main" id="{5809475F-BCB9-43D3-BE86-3C4160CA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C62F13-19CF-4025-8978-D13E9F74706C}" type="slidenum">
              <a:rPr lang="en-US" altLang="ru-RU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ru-RU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>
            <a:extLst>
              <a:ext uri="{FF2B5EF4-FFF2-40B4-BE49-F238E27FC236}">
                <a16:creationId xmlns:a16="http://schemas.microsoft.com/office/drawing/2014/main" id="{46E2C62B-D3FD-4716-BDFB-B59C373DBD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Оформление сделок в кооперативе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EB254F-7C98-450B-B62B-173DAD587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  <a:defRPr/>
            </a:pPr>
            <a:r>
              <a:rPr lang="ru-RU" dirty="0"/>
              <a:t>В общем случае ничем не отличается от оформления сделок между другими субъектами хозяйственной деятельности.</a:t>
            </a:r>
          </a:p>
          <a:p>
            <a:pPr marL="0" indent="0">
              <a:buNone/>
              <a:defRPr/>
            </a:pPr>
            <a:r>
              <a:rPr lang="ru-RU" dirty="0"/>
              <a:t>Примеры хозяйственных договоров:</a:t>
            </a:r>
          </a:p>
          <a:p>
            <a:pPr>
              <a:defRPr/>
            </a:pPr>
            <a:r>
              <a:rPr lang="ru-RU" dirty="0"/>
              <a:t>Договор купли-продажи (кооператив является продавцом): удобрений, кормов, молодняка и т.д.</a:t>
            </a:r>
          </a:p>
          <a:p>
            <a:pPr>
              <a:defRPr/>
            </a:pPr>
            <a:r>
              <a:rPr lang="ru-RU" dirty="0"/>
              <a:t>Договор купли-продажи (кооператив является покупателем): готовой продукции (овощей, молока, мяса и т.д.);</a:t>
            </a:r>
          </a:p>
          <a:p>
            <a:pPr>
              <a:defRPr/>
            </a:pPr>
            <a:r>
              <a:rPr lang="ru-RU" dirty="0"/>
              <a:t>Договор оказания услуг: вспашки земли, ветеринарного обслуживания и т.д.;</a:t>
            </a:r>
          </a:p>
          <a:p>
            <a:pPr>
              <a:defRPr/>
            </a:pPr>
            <a:r>
              <a:rPr lang="ru-RU" dirty="0"/>
              <a:t>Договор аренды (член кооператива арендует у кооператива часть большого склада).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>
            <a:extLst>
              <a:ext uri="{FF2B5EF4-FFF2-40B4-BE49-F238E27FC236}">
                <a16:creationId xmlns:a16="http://schemas.microsoft.com/office/drawing/2014/main" id="{1BAA89C8-AF52-460F-B97D-4E549339CC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dirty="0"/>
              <a:t>Экономическая модель </a:t>
            </a:r>
            <a:r>
              <a:rPr lang="ru-RU" altLang="ru-RU" sz="3600" b="1" dirty="0"/>
              <a:t>сбытового</a:t>
            </a:r>
            <a:r>
              <a:rPr lang="ru-RU" altLang="ru-RU" sz="3600" dirty="0"/>
              <a:t> кооператива</a:t>
            </a:r>
          </a:p>
        </p:txBody>
      </p:sp>
      <p:sp>
        <p:nvSpPr>
          <p:cNvPr id="7171" name="Объект 3">
            <a:extLst>
              <a:ext uri="{FF2B5EF4-FFF2-40B4-BE49-F238E27FC236}">
                <a16:creationId xmlns:a16="http://schemas.microsoft.com/office/drawing/2014/main" id="{A8E50CA0-6CDC-4F56-8A84-7FE3445C37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altLang="ru-RU" dirty="0" err="1"/>
              <a:t>СПоК</a:t>
            </a:r>
            <a:r>
              <a:rPr lang="ru-RU" altLang="ru-RU" dirty="0"/>
              <a:t> «Молочник» по договору купли-продажи (закупочному акту) приобретает в собственность молоко у своих членов по цене 20 руб. за 1 кг.</a:t>
            </a:r>
          </a:p>
          <a:p>
            <a:pPr marL="0" indent="0">
              <a:buNone/>
            </a:pPr>
            <a:r>
              <a:rPr lang="ru-RU" altLang="ru-RU" dirty="0"/>
              <a:t>Приобретённое молоко от лица кооператива продаётся на молочный завод по договору купли-продажи по цене 24 руб. за 1 кг.</a:t>
            </a:r>
          </a:p>
          <a:p>
            <a:pPr marL="0" indent="0">
              <a:buNone/>
            </a:pPr>
            <a:r>
              <a:rPr lang="ru-RU" altLang="ru-RU" dirty="0"/>
              <a:t>Кооператив финансирует свою деятельность за счёт разницы между ценой продажи и ценой покупки.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6701E9-63B0-4874-8FBB-D670BA04A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Содержание деятельности сбытового кооператива (пример 1)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C6904F7-92AF-4803-983D-6D0E106288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649680"/>
            <a:ext cx="8229600" cy="4427005"/>
          </a:xfrm>
        </p:spPr>
      </p:pic>
    </p:spTree>
    <p:extLst>
      <p:ext uri="{BB962C8B-B14F-4D97-AF65-F5344CB8AC3E}">
        <p14:creationId xmlns:p14="http://schemas.microsoft.com/office/powerpoint/2010/main" val="2711174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1AA9B6-A792-4B80-8385-C98BBAA4D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Калькуляция окончательной цены покупки молока у членов кооператива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C84DDE0-ECA6-4285-994B-1AD25D079A9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/>
              <a:t>Исходные условия: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/>
              <a:t>Цена покупки молока молочным заводом 24 </a:t>
            </a:r>
            <a:r>
              <a:rPr lang="ru-RU" sz="1800" dirty="0" err="1"/>
              <a:t>руб</a:t>
            </a:r>
            <a:r>
              <a:rPr lang="ru-RU" sz="1800" dirty="0"/>
              <a:t> за 1 кг (партии, кратные 5 </a:t>
            </a:r>
            <a:r>
              <a:rPr lang="ru-RU" sz="1800" dirty="0" err="1"/>
              <a:t>тн</a:t>
            </a:r>
            <a:r>
              <a:rPr lang="ru-RU" sz="1800" dirty="0"/>
              <a:t>, при ежедневных поставках), т.е. 150 </a:t>
            </a:r>
            <a:r>
              <a:rPr lang="ru-RU" sz="1800" dirty="0" err="1"/>
              <a:t>тн</a:t>
            </a:r>
            <a:r>
              <a:rPr lang="ru-RU" sz="1800" dirty="0"/>
              <a:t> * 24 </a:t>
            </a:r>
            <a:r>
              <a:rPr lang="ru-RU" sz="1800" dirty="0" err="1"/>
              <a:t>т.р</a:t>
            </a:r>
            <a:r>
              <a:rPr lang="ru-RU" sz="1800" dirty="0"/>
              <a:t>. = 3 600 </a:t>
            </a:r>
            <a:r>
              <a:rPr lang="ru-RU" sz="1800" dirty="0" err="1"/>
              <a:t>т.р</a:t>
            </a:r>
            <a:r>
              <a:rPr lang="ru-RU" sz="1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/>
              <a:t>Затраты на транспортировку: 10 </a:t>
            </a:r>
            <a:r>
              <a:rPr lang="ru-RU" sz="1800" dirty="0" err="1"/>
              <a:t>т.р</a:t>
            </a:r>
            <a:r>
              <a:rPr lang="ru-RU" sz="1800" dirty="0"/>
              <a:t>. за 1 рейс молоковоза с экипажем, т.е. 300 </a:t>
            </a:r>
            <a:r>
              <a:rPr lang="ru-RU" sz="1800" dirty="0" err="1"/>
              <a:t>т.р</a:t>
            </a:r>
            <a:r>
              <a:rPr lang="ru-RU" sz="1800" dirty="0"/>
              <a:t>. за месяц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/>
              <a:t>Зарплата персонала – 150 </a:t>
            </a:r>
            <a:r>
              <a:rPr lang="ru-RU" sz="1800" dirty="0" err="1"/>
              <a:t>т.р</a:t>
            </a:r>
            <a:r>
              <a:rPr lang="ru-RU" sz="1800" dirty="0"/>
              <a:t>. в месяц (включая начисления).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/>
              <a:t>Лабораторные исследования, коммунальные платежи, прочие затраты – 150 </a:t>
            </a:r>
            <a:r>
              <a:rPr lang="ru-RU" sz="1800" dirty="0" err="1"/>
              <a:t>т.р</a:t>
            </a:r>
            <a:r>
              <a:rPr lang="ru-RU" sz="1800" dirty="0"/>
              <a:t>. в месяц</a:t>
            </a: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052AAD1A-4435-4279-A037-3460451B854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59131137"/>
              </p:ext>
            </p:extLst>
          </p:nvPr>
        </p:nvGraphicFramePr>
        <p:xfrm>
          <a:off x="5966847" y="2364581"/>
          <a:ext cx="4484765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2272">
                  <a:extLst>
                    <a:ext uri="{9D8B030D-6E8A-4147-A177-3AD203B41FA5}">
                      <a16:colId xmlns:a16="http://schemas.microsoft.com/office/drawing/2014/main" val="1715944644"/>
                    </a:ext>
                  </a:extLst>
                </a:gridCol>
                <a:gridCol w="1175085">
                  <a:extLst>
                    <a:ext uri="{9D8B030D-6E8A-4147-A177-3AD203B41FA5}">
                      <a16:colId xmlns:a16="http://schemas.microsoft.com/office/drawing/2014/main" val="762418273"/>
                    </a:ext>
                  </a:extLst>
                </a:gridCol>
                <a:gridCol w="1217408">
                  <a:extLst>
                    <a:ext uri="{9D8B030D-6E8A-4147-A177-3AD203B41FA5}">
                      <a16:colId xmlns:a16="http://schemas.microsoft.com/office/drawing/2014/main" val="14807933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Статья доходов / расходов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Стоимость за 1 мес.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Стоимость на 1 кг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135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Поступления от покупателя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3600000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9686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Транспортировка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300000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2249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Заработная плата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150000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5846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Прочие расходы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150000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4049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Цена покупки молока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24-2-1-1=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3146054"/>
                  </a:ext>
                </a:extLst>
              </a:tr>
            </a:tbl>
          </a:graphicData>
        </a:graphic>
      </p:graphicFrame>
      <p:sp>
        <p:nvSpPr>
          <p:cNvPr id="5" name="Облачко с текстом: прямоугольное со скругленными углами 4">
            <a:extLst>
              <a:ext uri="{FF2B5EF4-FFF2-40B4-BE49-F238E27FC236}">
                <a16:creationId xmlns:a16="http://schemas.microsoft.com/office/drawing/2014/main" id="{8654390A-9E13-45C0-9137-17EEF828B0D8}"/>
              </a:ext>
            </a:extLst>
          </p:cNvPr>
          <p:cNvSpPr/>
          <p:nvPr/>
        </p:nvSpPr>
        <p:spPr>
          <a:xfrm>
            <a:off x="4960261" y="1027906"/>
            <a:ext cx="6738424" cy="1055077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</a:rPr>
              <a:t>Это считал бухгалтер, предлагал председатель, а утвердили – члены кооператива до начала деятельности!</a:t>
            </a:r>
          </a:p>
        </p:txBody>
      </p:sp>
    </p:spTree>
    <p:extLst>
      <p:ext uri="{BB962C8B-B14F-4D97-AF65-F5344CB8AC3E}">
        <p14:creationId xmlns:p14="http://schemas.microsoft.com/office/powerpoint/2010/main" val="3219449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02DF83-788B-4CA0-B6C7-12BF9F8CC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/>
              <a:t>Содержание деятельности сбытового кооператива (пример 2)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91BCD0E-7E0F-431D-9EF7-BD4C65E5BC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96" y="1600201"/>
            <a:ext cx="7980408" cy="4525963"/>
          </a:xfrm>
        </p:spPr>
      </p:pic>
    </p:spTree>
    <p:extLst>
      <p:ext uri="{BB962C8B-B14F-4D97-AF65-F5344CB8AC3E}">
        <p14:creationId xmlns:p14="http://schemas.microsoft.com/office/powerpoint/2010/main" val="1906218739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DarkSeedLeftStep">
      <a:dk1>
        <a:srgbClr val="000000"/>
      </a:dk1>
      <a:lt1>
        <a:srgbClr val="FFFFFF"/>
      </a:lt1>
      <a:dk2>
        <a:srgbClr val="41242F"/>
      </a:dk2>
      <a:lt2>
        <a:srgbClr val="E2E3E8"/>
      </a:lt2>
      <a:accent1>
        <a:srgbClr val="B5A020"/>
      </a:accent1>
      <a:accent2>
        <a:srgbClr val="D56B17"/>
      </a:accent2>
      <a:accent3>
        <a:srgbClr val="E72E29"/>
      </a:accent3>
      <a:accent4>
        <a:srgbClr val="D51761"/>
      </a:accent4>
      <a:accent5>
        <a:srgbClr val="E729C2"/>
      </a:accent5>
      <a:accent6>
        <a:srgbClr val="AA17D5"/>
      </a:accent6>
      <a:hlink>
        <a:srgbClr val="C24996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1620</Words>
  <Application>Microsoft Office PowerPoint</Application>
  <PresentationFormat>Широкоэкранный</PresentationFormat>
  <Paragraphs>174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Century Gothic</vt:lpstr>
      <vt:lpstr>Elephant</vt:lpstr>
      <vt:lpstr>BrushVTI</vt:lpstr>
      <vt:lpstr>Учёт основной деятельности сельскохозяйственного потребительского кооператива</vt:lpstr>
      <vt:lpstr>Как конкретно делегируются функции кооперативу? Какие сделки заключает с членами кооператив? Как эти сделки оформляются?</vt:lpstr>
      <vt:lpstr>Чем отдельное юрлицо – кооператив отличается от других юрлиц-сервисных организаций?</vt:lpstr>
      <vt:lpstr>Содержание деятельности кооператива определяет подходы к учёту</vt:lpstr>
      <vt:lpstr>Оформление сделок в кооперативе</vt:lpstr>
      <vt:lpstr>Экономическая модель сбытового кооператива</vt:lpstr>
      <vt:lpstr>Содержание деятельности сбытового кооператива (пример 1)</vt:lpstr>
      <vt:lpstr>Калькуляция окончательной цены покупки молока у членов кооператива</vt:lpstr>
      <vt:lpstr>Содержание деятельности сбытового кооператива (пример 2)</vt:lpstr>
      <vt:lpstr>Калькуляция окончательной цены покупки молока у членов кооператива</vt:lpstr>
      <vt:lpstr>Экономическая модель снабженческого кооператива</vt:lpstr>
      <vt:lpstr>Содержание деятельности снабженческого кооператива</vt:lpstr>
      <vt:lpstr>Калькуляция окончательной цены реализации ресурсов</vt:lpstr>
      <vt:lpstr>Экономическая модель перерабатывающего кооператива</vt:lpstr>
      <vt:lpstr>Содержание деятельности перерабатывающего кооператива</vt:lpstr>
      <vt:lpstr>Калькуляция окончательной цены покупки молока у членов кооператива</vt:lpstr>
      <vt:lpstr>В чём отличие сделок кооператива с его членами от сделок коммерческой организации с её клиентами?</vt:lpstr>
      <vt:lpstr>«Нулевой» финансовый результат</vt:lpstr>
      <vt:lpstr>Мифы об основной деятельности кооперативов Миф первый</vt:lpstr>
      <vt:lpstr>Мифы об основной деятельности кооперативов Миф второй</vt:lpstr>
      <vt:lpstr>Мифы об источнике некоммерческой природы кооперативов Миф третий, вариант 1</vt:lpstr>
      <vt:lpstr>Мифы об источнике некоммерческой природы кооперативов Миф третий, вариант 2</vt:lpstr>
      <vt:lpstr>Какова же реальность?</vt:lpstr>
      <vt:lpstr>Коммерческий / некоммерческий характер организации не связан с формой сделок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Учёт основной деятельности сельскохозяйственного потребительского кооператива</dc:title>
  <dc:creator>euser519</dc:creator>
  <cp:lastModifiedBy>Морозов Андрей</cp:lastModifiedBy>
  <cp:revision>16</cp:revision>
  <dcterms:created xsi:type="dcterms:W3CDTF">2020-04-04T14:39:25Z</dcterms:created>
  <dcterms:modified xsi:type="dcterms:W3CDTF">2022-02-26T16:29:30Z</dcterms:modified>
</cp:coreProperties>
</file>