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65" r:id="rId3"/>
    <p:sldId id="473" r:id="rId4"/>
    <p:sldId id="468" r:id="rId5"/>
    <p:sldId id="260" r:id="rId6"/>
    <p:sldId id="1259" r:id="rId7"/>
    <p:sldId id="469" r:id="rId8"/>
    <p:sldId id="270" r:id="rId9"/>
    <p:sldId id="269" r:id="rId10"/>
    <p:sldId id="292" r:id="rId11"/>
    <p:sldId id="472" r:id="rId12"/>
    <p:sldId id="471" r:id="rId13"/>
    <p:sldId id="1255" r:id="rId14"/>
    <p:sldId id="273" r:id="rId15"/>
    <p:sldId id="274" r:id="rId16"/>
    <p:sldId id="276" r:id="rId17"/>
    <p:sldId id="1252" r:id="rId18"/>
    <p:sldId id="1170" r:id="rId19"/>
    <p:sldId id="1271" r:id="rId20"/>
    <p:sldId id="1272" r:id="rId21"/>
    <p:sldId id="1273" r:id="rId22"/>
    <p:sldId id="1295" r:id="rId23"/>
    <p:sldId id="1257"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ser519" initials="e" lastIdx="1" clrIdx="0">
    <p:extLst>
      <p:ext uri="{19B8F6BF-5375-455C-9EA6-DF929625EA0E}">
        <p15:presenceInfo xmlns:p15="http://schemas.microsoft.com/office/powerpoint/2012/main" userId="S::euser519@my365.site::57ede08d-95f2-4b02-b722-a154b94f8d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E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62" autoAdjust="0"/>
    <p:restoredTop sz="94660"/>
  </p:normalViewPr>
  <p:slideViewPr>
    <p:cSldViewPr snapToGrid="0">
      <p:cViewPr varScale="1">
        <p:scale>
          <a:sx n="73" d="100"/>
          <a:sy n="73" d="100"/>
        </p:scale>
        <p:origin x="6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39119-9784-446F-8712-900EFCF544D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9399D5FE-252D-4076-B43C-E0AD759117AB}">
      <dgm:prSet phldrT="[Текст]"/>
      <dgm:spPr/>
      <dgm:t>
        <a:bodyPr/>
        <a:lstStyle/>
        <a:p>
          <a:r>
            <a:rPr lang="ru-RU" dirty="0"/>
            <a:t>Система налогообложения</a:t>
          </a:r>
        </a:p>
      </dgm:t>
    </dgm:pt>
    <dgm:pt modelId="{A48693AB-AB70-4CC1-8974-1EB5F44DAB2D}" type="parTrans" cxnId="{0284C2D1-489A-489D-A30C-525C46CA1753}">
      <dgm:prSet/>
      <dgm:spPr/>
      <dgm:t>
        <a:bodyPr/>
        <a:lstStyle/>
        <a:p>
          <a:endParaRPr lang="ru-RU"/>
        </a:p>
      </dgm:t>
    </dgm:pt>
    <dgm:pt modelId="{A863F217-D49F-49EE-935C-EBE5817C10D6}" type="sibTrans" cxnId="{0284C2D1-489A-489D-A30C-525C46CA1753}">
      <dgm:prSet/>
      <dgm:spPr/>
      <dgm:t>
        <a:bodyPr/>
        <a:lstStyle/>
        <a:p>
          <a:endParaRPr lang="ru-RU"/>
        </a:p>
      </dgm:t>
    </dgm:pt>
    <dgm:pt modelId="{2A3A9CB8-406C-4B02-A63F-BE0A1152E617}">
      <dgm:prSet phldrT="[Текст]"/>
      <dgm:spPr/>
      <dgm:t>
        <a:bodyPr/>
        <a:lstStyle/>
        <a:p>
          <a:r>
            <a:rPr lang="ru-RU" dirty="0"/>
            <a:t>С НДС</a:t>
          </a:r>
        </a:p>
      </dgm:t>
    </dgm:pt>
    <dgm:pt modelId="{6C7C71D3-0BA2-474E-8E96-4264A9572184}" type="parTrans" cxnId="{AA4F5450-8DD2-437F-B4E3-D7919C96B81E}">
      <dgm:prSet/>
      <dgm:spPr/>
      <dgm:t>
        <a:bodyPr/>
        <a:lstStyle/>
        <a:p>
          <a:endParaRPr lang="ru-RU"/>
        </a:p>
      </dgm:t>
    </dgm:pt>
    <dgm:pt modelId="{F57C7D5E-A266-4E6E-9426-1F32E20F5850}" type="sibTrans" cxnId="{AA4F5450-8DD2-437F-B4E3-D7919C96B81E}">
      <dgm:prSet/>
      <dgm:spPr/>
      <dgm:t>
        <a:bodyPr/>
        <a:lstStyle/>
        <a:p>
          <a:endParaRPr lang="ru-RU"/>
        </a:p>
      </dgm:t>
    </dgm:pt>
    <dgm:pt modelId="{96D3A5FE-F006-4F0A-A954-FC73A0A586BC}">
      <dgm:prSet phldrT="[Текст]"/>
      <dgm:spPr/>
      <dgm:t>
        <a:bodyPr/>
        <a:lstStyle/>
        <a:p>
          <a:r>
            <a:rPr lang="ru-RU" dirty="0"/>
            <a:t>Налог на прибыль</a:t>
          </a:r>
        </a:p>
      </dgm:t>
    </dgm:pt>
    <dgm:pt modelId="{89CCD645-CBFD-4C0D-936F-D3B1633A95E0}" type="parTrans" cxnId="{835513AD-FAC4-4015-8A98-108AB1547C51}">
      <dgm:prSet/>
      <dgm:spPr/>
      <dgm:t>
        <a:bodyPr/>
        <a:lstStyle/>
        <a:p>
          <a:endParaRPr lang="ru-RU"/>
        </a:p>
      </dgm:t>
    </dgm:pt>
    <dgm:pt modelId="{A09B6949-E62C-477C-95FD-0E325A44DFFE}" type="sibTrans" cxnId="{835513AD-FAC4-4015-8A98-108AB1547C51}">
      <dgm:prSet/>
      <dgm:spPr/>
      <dgm:t>
        <a:bodyPr/>
        <a:lstStyle/>
        <a:p>
          <a:endParaRPr lang="ru-RU"/>
        </a:p>
      </dgm:t>
    </dgm:pt>
    <dgm:pt modelId="{4A10D123-A402-43FF-953F-997FA51FD859}">
      <dgm:prSet phldrT="[Текст]"/>
      <dgm:spPr/>
      <dgm:t>
        <a:bodyPr/>
        <a:lstStyle/>
        <a:p>
          <a:r>
            <a:rPr lang="ru-RU" dirty="0"/>
            <a:t>«ЕСХН с НДС»</a:t>
          </a:r>
        </a:p>
      </dgm:t>
    </dgm:pt>
    <dgm:pt modelId="{81B015F5-54EC-4C2C-8A3D-55B3DE4AFC59}" type="parTrans" cxnId="{F11C0FB9-00B5-44D9-82B2-24C1120962C5}">
      <dgm:prSet/>
      <dgm:spPr/>
      <dgm:t>
        <a:bodyPr/>
        <a:lstStyle/>
        <a:p>
          <a:endParaRPr lang="ru-RU"/>
        </a:p>
      </dgm:t>
    </dgm:pt>
    <dgm:pt modelId="{ACA4D8EC-515D-4A20-8619-6809115517CD}" type="sibTrans" cxnId="{F11C0FB9-00B5-44D9-82B2-24C1120962C5}">
      <dgm:prSet/>
      <dgm:spPr/>
      <dgm:t>
        <a:bodyPr/>
        <a:lstStyle/>
        <a:p>
          <a:endParaRPr lang="ru-RU"/>
        </a:p>
      </dgm:t>
    </dgm:pt>
    <dgm:pt modelId="{5A9E5AD2-E30F-41D1-BCC7-CA472A88BE0A}">
      <dgm:prSet phldrT="[Текст]"/>
      <dgm:spPr/>
      <dgm:t>
        <a:bodyPr/>
        <a:lstStyle/>
        <a:p>
          <a:r>
            <a:rPr lang="ru-RU" dirty="0"/>
            <a:t>Без НДС</a:t>
          </a:r>
        </a:p>
      </dgm:t>
    </dgm:pt>
    <dgm:pt modelId="{3A961113-28EC-42B3-9462-336B3BF7B1BB}" type="parTrans" cxnId="{855FDA72-7151-403F-BFDA-E3A170188019}">
      <dgm:prSet/>
      <dgm:spPr/>
      <dgm:t>
        <a:bodyPr/>
        <a:lstStyle/>
        <a:p>
          <a:endParaRPr lang="ru-RU"/>
        </a:p>
      </dgm:t>
    </dgm:pt>
    <dgm:pt modelId="{4C7FECCB-8F64-4DBB-89DF-66746C9C6704}" type="sibTrans" cxnId="{855FDA72-7151-403F-BFDA-E3A170188019}">
      <dgm:prSet/>
      <dgm:spPr/>
      <dgm:t>
        <a:bodyPr/>
        <a:lstStyle/>
        <a:p>
          <a:endParaRPr lang="ru-RU"/>
        </a:p>
      </dgm:t>
    </dgm:pt>
    <dgm:pt modelId="{A7933A30-EC89-4B81-B9A9-80E4BB2D49C6}">
      <dgm:prSet phldrT="[Текст]"/>
      <dgm:spPr/>
      <dgm:t>
        <a:bodyPr/>
        <a:lstStyle/>
        <a:p>
          <a:r>
            <a:rPr lang="ru-RU" dirty="0"/>
            <a:t>УСН (6 или 15 %)</a:t>
          </a:r>
        </a:p>
      </dgm:t>
    </dgm:pt>
    <dgm:pt modelId="{156D44B4-2140-401C-BE6B-3DA7D000BD3A}" type="parTrans" cxnId="{80BB9B07-0B28-4DF1-8E99-0C85CFF8C619}">
      <dgm:prSet/>
      <dgm:spPr/>
      <dgm:t>
        <a:bodyPr/>
        <a:lstStyle/>
        <a:p>
          <a:endParaRPr lang="ru-RU"/>
        </a:p>
      </dgm:t>
    </dgm:pt>
    <dgm:pt modelId="{2BBEEB68-2900-4E2A-BBDD-8544831A2916}" type="sibTrans" cxnId="{80BB9B07-0B28-4DF1-8E99-0C85CFF8C619}">
      <dgm:prSet/>
      <dgm:spPr/>
      <dgm:t>
        <a:bodyPr/>
        <a:lstStyle/>
        <a:p>
          <a:endParaRPr lang="ru-RU"/>
        </a:p>
      </dgm:t>
    </dgm:pt>
    <dgm:pt modelId="{267E4D69-C7C9-4DC8-9FEA-469D2DB7601B}">
      <dgm:prSet/>
      <dgm:spPr/>
      <dgm:t>
        <a:bodyPr/>
        <a:lstStyle/>
        <a:p>
          <a:r>
            <a:rPr lang="ru-RU" dirty="0"/>
            <a:t>«ЕСХН без НДС»</a:t>
          </a:r>
        </a:p>
      </dgm:t>
    </dgm:pt>
    <dgm:pt modelId="{9818CB9D-48B5-412C-857E-95694588A406}" type="parTrans" cxnId="{85EFE7B9-2410-4D81-93E1-8F488627C835}">
      <dgm:prSet/>
      <dgm:spPr/>
      <dgm:t>
        <a:bodyPr/>
        <a:lstStyle/>
        <a:p>
          <a:endParaRPr lang="ru-RU"/>
        </a:p>
      </dgm:t>
    </dgm:pt>
    <dgm:pt modelId="{48A590B6-623E-441C-8C5E-9E3FEC3DFAED}" type="sibTrans" cxnId="{85EFE7B9-2410-4D81-93E1-8F488627C835}">
      <dgm:prSet/>
      <dgm:spPr/>
      <dgm:t>
        <a:bodyPr/>
        <a:lstStyle/>
        <a:p>
          <a:endParaRPr lang="ru-RU"/>
        </a:p>
      </dgm:t>
    </dgm:pt>
    <dgm:pt modelId="{CAE92C57-39AC-4FC3-96DB-5637E5C7039F}" type="pres">
      <dgm:prSet presAssocID="{76339119-9784-446F-8712-900EFCF544D9}" presName="hierChild1" presStyleCnt="0">
        <dgm:presLayoutVars>
          <dgm:chPref val="1"/>
          <dgm:dir/>
          <dgm:animOne val="branch"/>
          <dgm:animLvl val="lvl"/>
          <dgm:resizeHandles/>
        </dgm:presLayoutVars>
      </dgm:prSet>
      <dgm:spPr/>
    </dgm:pt>
    <dgm:pt modelId="{C3272946-FDA0-44C6-B52C-BAA320577410}" type="pres">
      <dgm:prSet presAssocID="{9399D5FE-252D-4076-B43C-E0AD759117AB}" presName="hierRoot1" presStyleCnt="0"/>
      <dgm:spPr/>
    </dgm:pt>
    <dgm:pt modelId="{495D04CF-AA3A-4AF7-A51E-7BD0A289747D}" type="pres">
      <dgm:prSet presAssocID="{9399D5FE-252D-4076-B43C-E0AD759117AB}" presName="composite" presStyleCnt="0"/>
      <dgm:spPr/>
    </dgm:pt>
    <dgm:pt modelId="{E4C099F3-032A-4829-9122-891B197EB3EE}" type="pres">
      <dgm:prSet presAssocID="{9399D5FE-252D-4076-B43C-E0AD759117AB}" presName="background" presStyleLbl="node0" presStyleIdx="0" presStyleCnt="1"/>
      <dgm:spPr/>
    </dgm:pt>
    <dgm:pt modelId="{5CDBB0B3-C630-4BCF-B849-3E017BADD4F7}" type="pres">
      <dgm:prSet presAssocID="{9399D5FE-252D-4076-B43C-E0AD759117AB}" presName="text" presStyleLbl="fgAcc0" presStyleIdx="0" presStyleCnt="1" custScaleX="139613">
        <dgm:presLayoutVars>
          <dgm:chPref val="3"/>
        </dgm:presLayoutVars>
      </dgm:prSet>
      <dgm:spPr/>
    </dgm:pt>
    <dgm:pt modelId="{5DAD506D-AA7D-4C4A-B7FF-464FD0ECA7B4}" type="pres">
      <dgm:prSet presAssocID="{9399D5FE-252D-4076-B43C-E0AD759117AB}" presName="hierChild2" presStyleCnt="0"/>
      <dgm:spPr/>
    </dgm:pt>
    <dgm:pt modelId="{1826CDB1-B268-44EA-B47C-61310F980C3D}" type="pres">
      <dgm:prSet presAssocID="{6C7C71D3-0BA2-474E-8E96-4264A9572184}" presName="Name10" presStyleLbl="parChTrans1D2" presStyleIdx="0" presStyleCnt="2"/>
      <dgm:spPr/>
    </dgm:pt>
    <dgm:pt modelId="{F4D31AD4-6F11-465F-84C4-9D39F15AF42F}" type="pres">
      <dgm:prSet presAssocID="{2A3A9CB8-406C-4B02-A63F-BE0A1152E617}" presName="hierRoot2" presStyleCnt="0"/>
      <dgm:spPr/>
    </dgm:pt>
    <dgm:pt modelId="{9011258E-CC63-4603-BFF1-3FEDD75B5E7D}" type="pres">
      <dgm:prSet presAssocID="{2A3A9CB8-406C-4B02-A63F-BE0A1152E617}" presName="composite2" presStyleCnt="0"/>
      <dgm:spPr/>
    </dgm:pt>
    <dgm:pt modelId="{4E3F1ACF-764B-4513-8DCD-37A6061A67D6}" type="pres">
      <dgm:prSet presAssocID="{2A3A9CB8-406C-4B02-A63F-BE0A1152E617}" presName="background2" presStyleLbl="node2" presStyleIdx="0" presStyleCnt="2"/>
      <dgm:spPr/>
    </dgm:pt>
    <dgm:pt modelId="{7C050DE5-FE2E-4F7E-ADDB-1E011BE7F458}" type="pres">
      <dgm:prSet presAssocID="{2A3A9CB8-406C-4B02-A63F-BE0A1152E617}" presName="text2" presStyleLbl="fgAcc2" presStyleIdx="0" presStyleCnt="2" custScaleX="139613">
        <dgm:presLayoutVars>
          <dgm:chPref val="3"/>
        </dgm:presLayoutVars>
      </dgm:prSet>
      <dgm:spPr/>
    </dgm:pt>
    <dgm:pt modelId="{C3233889-B0E3-4151-B811-A1B7FA063913}" type="pres">
      <dgm:prSet presAssocID="{2A3A9CB8-406C-4B02-A63F-BE0A1152E617}" presName="hierChild3" presStyleCnt="0"/>
      <dgm:spPr/>
    </dgm:pt>
    <dgm:pt modelId="{2D1F9455-411E-4FAA-8122-851551B9A34F}" type="pres">
      <dgm:prSet presAssocID="{89CCD645-CBFD-4C0D-936F-D3B1633A95E0}" presName="Name17" presStyleLbl="parChTrans1D3" presStyleIdx="0" presStyleCnt="4"/>
      <dgm:spPr/>
    </dgm:pt>
    <dgm:pt modelId="{6C415838-924E-4B0E-B43D-F6D367F8E2AA}" type="pres">
      <dgm:prSet presAssocID="{96D3A5FE-F006-4F0A-A954-FC73A0A586BC}" presName="hierRoot3" presStyleCnt="0"/>
      <dgm:spPr/>
    </dgm:pt>
    <dgm:pt modelId="{DA5A50F4-F4CA-46E4-A410-AE45F5C5B1C9}" type="pres">
      <dgm:prSet presAssocID="{96D3A5FE-F006-4F0A-A954-FC73A0A586BC}" presName="composite3" presStyleCnt="0"/>
      <dgm:spPr/>
    </dgm:pt>
    <dgm:pt modelId="{B53D4487-CB67-46F0-BDEC-2ACA9D77CCDA}" type="pres">
      <dgm:prSet presAssocID="{96D3A5FE-F006-4F0A-A954-FC73A0A586BC}" presName="background3" presStyleLbl="node3" presStyleIdx="0" presStyleCnt="4"/>
      <dgm:spPr/>
    </dgm:pt>
    <dgm:pt modelId="{06DF3AF3-9BD4-4E08-9367-11EDC19D4871}" type="pres">
      <dgm:prSet presAssocID="{96D3A5FE-F006-4F0A-A954-FC73A0A586BC}" presName="text3" presStyleLbl="fgAcc3" presStyleIdx="0" presStyleCnt="4" custScaleX="139613">
        <dgm:presLayoutVars>
          <dgm:chPref val="3"/>
        </dgm:presLayoutVars>
      </dgm:prSet>
      <dgm:spPr/>
    </dgm:pt>
    <dgm:pt modelId="{6E11DA37-540D-4D3F-9908-04AAA4D88FB0}" type="pres">
      <dgm:prSet presAssocID="{96D3A5FE-F006-4F0A-A954-FC73A0A586BC}" presName="hierChild4" presStyleCnt="0"/>
      <dgm:spPr/>
    </dgm:pt>
    <dgm:pt modelId="{90555F52-5E59-4F43-A1B8-4083711BE57B}" type="pres">
      <dgm:prSet presAssocID="{81B015F5-54EC-4C2C-8A3D-55B3DE4AFC59}" presName="Name17" presStyleLbl="parChTrans1D3" presStyleIdx="1" presStyleCnt="4"/>
      <dgm:spPr/>
    </dgm:pt>
    <dgm:pt modelId="{4642FA65-2179-4DF8-91C9-E801C2B8B7CA}" type="pres">
      <dgm:prSet presAssocID="{4A10D123-A402-43FF-953F-997FA51FD859}" presName="hierRoot3" presStyleCnt="0"/>
      <dgm:spPr/>
    </dgm:pt>
    <dgm:pt modelId="{15E48AAD-C049-43AF-AFC3-F1C86DAF01F1}" type="pres">
      <dgm:prSet presAssocID="{4A10D123-A402-43FF-953F-997FA51FD859}" presName="composite3" presStyleCnt="0"/>
      <dgm:spPr/>
    </dgm:pt>
    <dgm:pt modelId="{C43A8C13-5FBA-4D8C-B673-9826944A387F}" type="pres">
      <dgm:prSet presAssocID="{4A10D123-A402-43FF-953F-997FA51FD859}" presName="background3" presStyleLbl="node3" presStyleIdx="1" presStyleCnt="4"/>
      <dgm:spPr/>
    </dgm:pt>
    <dgm:pt modelId="{6607FEEE-84A5-4290-AD30-9EE8AA52D1FA}" type="pres">
      <dgm:prSet presAssocID="{4A10D123-A402-43FF-953F-997FA51FD859}" presName="text3" presStyleLbl="fgAcc3" presStyleIdx="1" presStyleCnt="4" custScaleX="139613">
        <dgm:presLayoutVars>
          <dgm:chPref val="3"/>
        </dgm:presLayoutVars>
      </dgm:prSet>
      <dgm:spPr/>
    </dgm:pt>
    <dgm:pt modelId="{B7824E53-D61F-46AC-8071-BDDC32FD004B}" type="pres">
      <dgm:prSet presAssocID="{4A10D123-A402-43FF-953F-997FA51FD859}" presName="hierChild4" presStyleCnt="0"/>
      <dgm:spPr/>
    </dgm:pt>
    <dgm:pt modelId="{41A879D2-BC5B-4849-B85F-B6E24AAC80A4}" type="pres">
      <dgm:prSet presAssocID="{3A961113-28EC-42B3-9462-336B3BF7B1BB}" presName="Name10" presStyleLbl="parChTrans1D2" presStyleIdx="1" presStyleCnt="2"/>
      <dgm:spPr/>
    </dgm:pt>
    <dgm:pt modelId="{7FB3D9FF-0A86-428B-A9C5-BF5D98826975}" type="pres">
      <dgm:prSet presAssocID="{5A9E5AD2-E30F-41D1-BCC7-CA472A88BE0A}" presName="hierRoot2" presStyleCnt="0"/>
      <dgm:spPr/>
    </dgm:pt>
    <dgm:pt modelId="{FA889B92-4811-434B-A50B-88790F0F62A7}" type="pres">
      <dgm:prSet presAssocID="{5A9E5AD2-E30F-41D1-BCC7-CA472A88BE0A}" presName="composite2" presStyleCnt="0"/>
      <dgm:spPr/>
    </dgm:pt>
    <dgm:pt modelId="{C5020CF5-4E40-49BE-8338-FDC69F31701E}" type="pres">
      <dgm:prSet presAssocID="{5A9E5AD2-E30F-41D1-BCC7-CA472A88BE0A}" presName="background2" presStyleLbl="node2" presStyleIdx="1" presStyleCnt="2"/>
      <dgm:spPr/>
    </dgm:pt>
    <dgm:pt modelId="{A4938398-C57B-457E-A6CA-45C54F364230}" type="pres">
      <dgm:prSet presAssocID="{5A9E5AD2-E30F-41D1-BCC7-CA472A88BE0A}" presName="text2" presStyleLbl="fgAcc2" presStyleIdx="1" presStyleCnt="2" custScaleX="139613">
        <dgm:presLayoutVars>
          <dgm:chPref val="3"/>
        </dgm:presLayoutVars>
      </dgm:prSet>
      <dgm:spPr/>
    </dgm:pt>
    <dgm:pt modelId="{0F5AE8E3-A801-4A77-966C-897FB7585F82}" type="pres">
      <dgm:prSet presAssocID="{5A9E5AD2-E30F-41D1-BCC7-CA472A88BE0A}" presName="hierChild3" presStyleCnt="0"/>
      <dgm:spPr/>
    </dgm:pt>
    <dgm:pt modelId="{8A598348-4829-4DFF-AE63-0FF860B3DAC4}" type="pres">
      <dgm:prSet presAssocID="{156D44B4-2140-401C-BE6B-3DA7D000BD3A}" presName="Name17" presStyleLbl="parChTrans1D3" presStyleIdx="2" presStyleCnt="4"/>
      <dgm:spPr/>
    </dgm:pt>
    <dgm:pt modelId="{5A49865A-9463-468A-8EDB-77026EC94D6F}" type="pres">
      <dgm:prSet presAssocID="{A7933A30-EC89-4B81-B9A9-80E4BB2D49C6}" presName="hierRoot3" presStyleCnt="0"/>
      <dgm:spPr/>
    </dgm:pt>
    <dgm:pt modelId="{6B404A2F-0701-4F58-BC94-689E795B4D86}" type="pres">
      <dgm:prSet presAssocID="{A7933A30-EC89-4B81-B9A9-80E4BB2D49C6}" presName="composite3" presStyleCnt="0"/>
      <dgm:spPr/>
    </dgm:pt>
    <dgm:pt modelId="{451A4169-A17B-486A-BBCC-8C63F9505C96}" type="pres">
      <dgm:prSet presAssocID="{A7933A30-EC89-4B81-B9A9-80E4BB2D49C6}" presName="background3" presStyleLbl="node3" presStyleIdx="2" presStyleCnt="4"/>
      <dgm:spPr/>
    </dgm:pt>
    <dgm:pt modelId="{934080EB-46CF-4806-98EB-A71F3AE8703C}" type="pres">
      <dgm:prSet presAssocID="{A7933A30-EC89-4B81-B9A9-80E4BB2D49C6}" presName="text3" presStyleLbl="fgAcc3" presStyleIdx="2" presStyleCnt="4" custScaleX="139613">
        <dgm:presLayoutVars>
          <dgm:chPref val="3"/>
        </dgm:presLayoutVars>
      </dgm:prSet>
      <dgm:spPr/>
    </dgm:pt>
    <dgm:pt modelId="{A8354FE4-D34B-4734-9154-EEC5F43A2875}" type="pres">
      <dgm:prSet presAssocID="{A7933A30-EC89-4B81-B9A9-80E4BB2D49C6}" presName="hierChild4" presStyleCnt="0"/>
      <dgm:spPr/>
    </dgm:pt>
    <dgm:pt modelId="{FAD05DCB-1773-4900-BC22-50F641CBC25D}" type="pres">
      <dgm:prSet presAssocID="{9818CB9D-48B5-412C-857E-95694588A406}" presName="Name17" presStyleLbl="parChTrans1D3" presStyleIdx="3" presStyleCnt="4"/>
      <dgm:spPr/>
    </dgm:pt>
    <dgm:pt modelId="{6DA1C147-8B39-43B1-A003-247CE64D944C}" type="pres">
      <dgm:prSet presAssocID="{267E4D69-C7C9-4DC8-9FEA-469D2DB7601B}" presName="hierRoot3" presStyleCnt="0"/>
      <dgm:spPr/>
    </dgm:pt>
    <dgm:pt modelId="{A41FEA77-CB0A-45E7-BDE6-F6F81F012789}" type="pres">
      <dgm:prSet presAssocID="{267E4D69-C7C9-4DC8-9FEA-469D2DB7601B}" presName="composite3" presStyleCnt="0"/>
      <dgm:spPr/>
    </dgm:pt>
    <dgm:pt modelId="{C53DA210-8E2E-4E52-9C76-5CE0965DC8C1}" type="pres">
      <dgm:prSet presAssocID="{267E4D69-C7C9-4DC8-9FEA-469D2DB7601B}" presName="background3" presStyleLbl="node3" presStyleIdx="3" presStyleCnt="4"/>
      <dgm:spPr/>
    </dgm:pt>
    <dgm:pt modelId="{59DCC4B1-12FF-468F-862B-7C03C75A158B}" type="pres">
      <dgm:prSet presAssocID="{267E4D69-C7C9-4DC8-9FEA-469D2DB7601B}" presName="text3" presStyleLbl="fgAcc3" presStyleIdx="3" presStyleCnt="4" custScaleX="139613">
        <dgm:presLayoutVars>
          <dgm:chPref val="3"/>
        </dgm:presLayoutVars>
      </dgm:prSet>
      <dgm:spPr/>
    </dgm:pt>
    <dgm:pt modelId="{8A7153D6-62AC-4F15-BE51-77B125508301}" type="pres">
      <dgm:prSet presAssocID="{267E4D69-C7C9-4DC8-9FEA-469D2DB7601B}" presName="hierChild4" presStyleCnt="0"/>
      <dgm:spPr/>
    </dgm:pt>
  </dgm:ptLst>
  <dgm:cxnLst>
    <dgm:cxn modelId="{FADD8406-CC01-41F0-ABD3-46A93765D6FA}" type="presOf" srcId="{96D3A5FE-F006-4F0A-A954-FC73A0A586BC}" destId="{06DF3AF3-9BD4-4E08-9367-11EDC19D4871}" srcOrd="0" destOrd="0" presId="urn:microsoft.com/office/officeart/2005/8/layout/hierarchy1"/>
    <dgm:cxn modelId="{80BB9B07-0B28-4DF1-8E99-0C85CFF8C619}" srcId="{5A9E5AD2-E30F-41D1-BCC7-CA472A88BE0A}" destId="{A7933A30-EC89-4B81-B9A9-80E4BB2D49C6}" srcOrd="0" destOrd="0" parTransId="{156D44B4-2140-401C-BE6B-3DA7D000BD3A}" sibTransId="{2BBEEB68-2900-4E2A-BBDD-8544831A2916}"/>
    <dgm:cxn modelId="{49AC6318-5592-410E-895E-524030487202}" type="presOf" srcId="{81B015F5-54EC-4C2C-8A3D-55B3DE4AFC59}" destId="{90555F52-5E59-4F43-A1B8-4083711BE57B}" srcOrd="0" destOrd="0" presId="urn:microsoft.com/office/officeart/2005/8/layout/hierarchy1"/>
    <dgm:cxn modelId="{6911A91A-06AE-4E94-9BE8-B1379AB24A81}" type="presOf" srcId="{6C7C71D3-0BA2-474E-8E96-4264A9572184}" destId="{1826CDB1-B268-44EA-B47C-61310F980C3D}" srcOrd="0" destOrd="0" presId="urn:microsoft.com/office/officeart/2005/8/layout/hierarchy1"/>
    <dgm:cxn modelId="{1C83DD22-5BBE-4FCE-8F49-9F6704004F76}" type="presOf" srcId="{156D44B4-2140-401C-BE6B-3DA7D000BD3A}" destId="{8A598348-4829-4DFF-AE63-0FF860B3DAC4}" srcOrd="0" destOrd="0" presId="urn:microsoft.com/office/officeart/2005/8/layout/hierarchy1"/>
    <dgm:cxn modelId="{2F185761-654E-42DC-AFFF-42B2ACDFD1DE}" type="presOf" srcId="{A7933A30-EC89-4B81-B9A9-80E4BB2D49C6}" destId="{934080EB-46CF-4806-98EB-A71F3AE8703C}" srcOrd="0" destOrd="0" presId="urn:microsoft.com/office/officeart/2005/8/layout/hierarchy1"/>
    <dgm:cxn modelId="{E2A8A741-2652-45E4-B8BB-B8770241DAC3}" type="presOf" srcId="{5A9E5AD2-E30F-41D1-BCC7-CA472A88BE0A}" destId="{A4938398-C57B-457E-A6CA-45C54F364230}" srcOrd="0" destOrd="0" presId="urn:microsoft.com/office/officeart/2005/8/layout/hierarchy1"/>
    <dgm:cxn modelId="{5A2ACD6D-914D-43AF-AEB4-809FC106CC74}" type="presOf" srcId="{267E4D69-C7C9-4DC8-9FEA-469D2DB7601B}" destId="{59DCC4B1-12FF-468F-862B-7C03C75A158B}" srcOrd="0" destOrd="0" presId="urn:microsoft.com/office/officeart/2005/8/layout/hierarchy1"/>
    <dgm:cxn modelId="{E09D0B4E-0D8F-4FBE-89CF-BEB1C933407B}" type="presOf" srcId="{3A961113-28EC-42B3-9462-336B3BF7B1BB}" destId="{41A879D2-BC5B-4849-B85F-B6E24AAC80A4}" srcOrd="0" destOrd="0" presId="urn:microsoft.com/office/officeart/2005/8/layout/hierarchy1"/>
    <dgm:cxn modelId="{AA4F5450-8DD2-437F-B4E3-D7919C96B81E}" srcId="{9399D5FE-252D-4076-B43C-E0AD759117AB}" destId="{2A3A9CB8-406C-4B02-A63F-BE0A1152E617}" srcOrd="0" destOrd="0" parTransId="{6C7C71D3-0BA2-474E-8E96-4264A9572184}" sibTransId="{F57C7D5E-A266-4E6E-9426-1F32E20F5850}"/>
    <dgm:cxn modelId="{855FDA72-7151-403F-BFDA-E3A170188019}" srcId="{9399D5FE-252D-4076-B43C-E0AD759117AB}" destId="{5A9E5AD2-E30F-41D1-BCC7-CA472A88BE0A}" srcOrd="1" destOrd="0" parTransId="{3A961113-28EC-42B3-9462-336B3BF7B1BB}" sibTransId="{4C7FECCB-8F64-4DBB-89DF-66746C9C6704}"/>
    <dgm:cxn modelId="{35BFC454-B8B5-4AAF-BB0B-B62FDFA41FCF}" type="presOf" srcId="{2A3A9CB8-406C-4B02-A63F-BE0A1152E617}" destId="{7C050DE5-FE2E-4F7E-ADDB-1E011BE7F458}" srcOrd="0" destOrd="0" presId="urn:microsoft.com/office/officeart/2005/8/layout/hierarchy1"/>
    <dgm:cxn modelId="{DFFC3D7D-E0D9-4F4A-8A1E-9ED603C13385}" type="presOf" srcId="{89CCD645-CBFD-4C0D-936F-D3B1633A95E0}" destId="{2D1F9455-411E-4FAA-8122-851551B9A34F}" srcOrd="0" destOrd="0" presId="urn:microsoft.com/office/officeart/2005/8/layout/hierarchy1"/>
    <dgm:cxn modelId="{7B305A7D-A692-4EE8-8998-5D8DFC0CEDC3}" type="presOf" srcId="{76339119-9784-446F-8712-900EFCF544D9}" destId="{CAE92C57-39AC-4FC3-96DB-5637E5C7039F}" srcOrd="0" destOrd="0" presId="urn:microsoft.com/office/officeart/2005/8/layout/hierarchy1"/>
    <dgm:cxn modelId="{7069BF9B-F1A4-42B1-8386-5A1C60A0376D}" type="presOf" srcId="{9818CB9D-48B5-412C-857E-95694588A406}" destId="{FAD05DCB-1773-4900-BC22-50F641CBC25D}" srcOrd="0" destOrd="0" presId="urn:microsoft.com/office/officeart/2005/8/layout/hierarchy1"/>
    <dgm:cxn modelId="{037CC69B-F46C-46D0-9213-ACB4D0064063}" type="presOf" srcId="{9399D5FE-252D-4076-B43C-E0AD759117AB}" destId="{5CDBB0B3-C630-4BCF-B849-3E017BADD4F7}" srcOrd="0" destOrd="0" presId="urn:microsoft.com/office/officeart/2005/8/layout/hierarchy1"/>
    <dgm:cxn modelId="{835513AD-FAC4-4015-8A98-108AB1547C51}" srcId="{2A3A9CB8-406C-4B02-A63F-BE0A1152E617}" destId="{96D3A5FE-F006-4F0A-A954-FC73A0A586BC}" srcOrd="0" destOrd="0" parTransId="{89CCD645-CBFD-4C0D-936F-D3B1633A95E0}" sibTransId="{A09B6949-E62C-477C-95FD-0E325A44DFFE}"/>
    <dgm:cxn modelId="{F11C0FB9-00B5-44D9-82B2-24C1120962C5}" srcId="{2A3A9CB8-406C-4B02-A63F-BE0A1152E617}" destId="{4A10D123-A402-43FF-953F-997FA51FD859}" srcOrd="1" destOrd="0" parTransId="{81B015F5-54EC-4C2C-8A3D-55B3DE4AFC59}" sibTransId="{ACA4D8EC-515D-4A20-8619-6809115517CD}"/>
    <dgm:cxn modelId="{85EFE7B9-2410-4D81-93E1-8F488627C835}" srcId="{5A9E5AD2-E30F-41D1-BCC7-CA472A88BE0A}" destId="{267E4D69-C7C9-4DC8-9FEA-469D2DB7601B}" srcOrd="1" destOrd="0" parTransId="{9818CB9D-48B5-412C-857E-95694588A406}" sibTransId="{48A590B6-623E-441C-8C5E-9E3FEC3DFAED}"/>
    <dgm:cxn modelId="{19C23CC2-29A0-4A4A-8D71-073E5F9E0488}" type="presOf" srcId="{4A10D123-A402-43FF-953F-997FA51FD859}" destId="{6607FEEE-84A5-4290-AD30-9EE8AA52D1FA}" srcOrd="0" destOrd="0" presId="urn:microsoft.com/office/officeart/2005/8/layout/hierarchy1"/>
    <dgm:cxn modelId="{0284C2D1-489A-489D-A30C-525C46CA1753}" srcId="{76339119-9784-446F-8712-900EFCF544D9}" destId="{9399D5FE-252D-4076-B43C-E0AD759117AB}" srcOrd="0" destOrd="0" parTransId="{A48693AB-AB70-4CC1-8974-1EB5F44DAB2D}" sibTransId="{A863F217-D49F-49EE-935C-EBE5817C10D6}"/>
    <dgm:cxn modelId="{0947807C-0DF7-4711-B7C6-138FF74C7022}" type="presParOf" srcId="{CAE92C57-39AC-4FC3-96DB-5637E5C7039F}" destId="{C3272946-FDA0-44C6-B52C-BAA320577410}" srcOrd="0" destOrd="0" presId="urn:microsoft.com/office/officeart/2005/8/layout/hierarchy1"/>
    <dgm:cxn modelId="{295245AF-5BC7-4E6A-9689-AB7146169174}" type="presParOf" srcId="{C3272946-FDA0-44C6-B52C-BAA320577410}" destId="{495D04CF-AA3A-4AF7-A51E-7BD0A289747D}" srcOrd="0" destOrd="0" presId="urn:microsoft.com/office/officeart/2005/8/layout/hierarchy1"/>
    <dgm:cxn modelId="{A338326B-B39A-456D-ACD8-DF80342B5390}" type="presParOf" srcId="{495D04CF-AA3A-4AF7-A51E-7BD0A289747D}" destId="{E4C099F3-032A-4829-9122-891B197EB3EE}" srcOrd="0" destOrd="0" presId="urn:microsoft.com/office/officeart/2005/8/layout/hierarchy1"/>
    <dgm:cxn modelId="{982B5357-7486-4384-B1C1-F864FEA9418C}" type="presParOf" srcId="{495D04CF-AA3A-4AF7-A51E-7BD0A289747D}" destId="{5CDBB0B3-C630-4BCF-B849-3E017BADD4F7}" srcOrd="1" destOrd="0" presId="urn:microsoft.com/office/officeart/2005/8/layout/hierarchy1"/>
    <dgm:cxn modelId="{B6A3C1BB-43A5-4A75-A946-81A60D260BB9}" type="presParOf" srcId="{C3272946-FDA0-44C6-B52C-BAA320577410}" destId="{5DAD506D-AA7D-4C4A-B7FF-464FD0ECA7B4}" srcOrd="1" destOrd="0" presId="urn:microsoft.com/office/officeart/2005/8/layout/hierarchy1"/>
    <dgm:cxn modelId="{80CA0461-4EAD-4172-A157-D9851C83F75E}" type="presParOf" srcId="{5DAD506D-AA7D-4C4A-B7FF-464FD0ECA7B4}" destId="{1826CDB1-B268-44EA-B47C-61310F980C3D}" srcOrd="0" destOrd="0" presId="urn:microsoft.com/office/officeart/2005/8/layout/hierarchy1"/>
    <dgm:cxn modelId="{14F33359-33C1-45E8-B031-81EBCCFFB57B}" type="presParOf" srcId="{5DAD506D-AA7D-4C4A-B7FF-464FD0ECA7B4}" destId="{F4D31AD4-6F11-465F-84C4-9D39F15AF42F}" srcOrd="1" destOrd="0" presId="urn:microsoft.com/office/officeart/2005/8/layout/hierarchy1"/>
    <dgm:cxn modelId="{AA00443D-E08D-4714-9673-EF00F5D3ADB6}" type="presParOf" srcId="{F4D31AD4-6F11-465F-84C4-9D39F15AF42F}" destId="{9011258E-CC63-4603-BFF1-3FEDD75B5E7D}" srcOrd="0" destOrd="0" presId="urn:microsoft.com/office/officeart/2005/8/layout/hierarchy1"/>
    <dgm:cxn modelId="{52BE4FDF-E8BE-4F47-9AC2-083BF9BF9058}" type="presParOf" srcId="{9011258E-CC63-4603-BFF1-3FEDD75B5E7D}" destId="{4E3F1ACF-764B-4513-8DCD-37A6061A67D6}" srcOrd="0" destOrd="0" presId="urn:microsoft.com/office/officeart/2005/8/layout/hierarchy1"/>
    <dgm:cxn modelId="{B9DFF184-F9BF-4668-A668-E4F099CFD64A}" type="presParOf" srcId="{9011258E-CC63-4603-BFF1-3FEDD75B5E7D}" destId="{7C050DE5-FE2E-4F7E-ADDB-1E011BE7F458}" srcOrd="1" destOrd="0" presId="urn:microsoft.com/office/officeart/2005/8/layout/hierarchy1"/>
    <dgm:cxn modelId="{D0063171-5640-4773-9D5D-5F1E1282B7B8}" type="presParOf" srcId="{F4D31AD4-6F11-465F-84C4-9D39F15AF42F}" destId="{C3233889-B0E3-4151-B811-A1B7FA063913}" srcOrd="1" destOrd="0" presId="urn:microsoft.com/office/officeart/2005/8/layout/hierarchy1"/>
    <dgm:cxn modelId="{0992E3D3-703B-403C-B5DC-E664AFCB4A53}" type="presParOf" srcId="{C3233889-B0E3-4151-B811-A1B7FA063913}" destId="{2D1F9455-411E-4FAA-8122-851551B9A34F}" srcOrd="0" destOrd="0" presId="urn:microsoft.com/office/officeart/2005/8/layout/hierarchy1"/>
    <dgm:cxn modelId="{3B09A49A-389A-4F15-8A81-0920403D6CF4}" type="presParOf" srcId="{C3233889-B0E3-4151-B811-A1B7FA063913}" destId="{6C415838-924E-4B0E-B43D-F6D367F8E2AA}" srcOrd="1" destOrd="0" presId="urn:microsoft.com/office/officeart/2005/8/layout/hierarchy1"/>
    <dgm:cxn modelId="{A20BACDE-EA8F-427D-B2DB-F02513D92C71}" type="presParOf" srcId="{6C415838-924E-4B0E-B43D-F6D367F8E2AA}" destId="{DA5A50F4-F4CA-46E4-A410-AE45F5C5B1C9}" srcOrd="0" destOrd="0" presId="urn:microsoft.com/office/officeart/2005/8/layout/hierarchy1"/>
    <dgm:cxn modelId="{4A74441C-603E-4F95-935E-5CA8B2BBC37C}" type="presParOf" srcId="{DA5A50F4-F4CA-46E4-A410-AE45F5C5B1C9}" destId="{B53D4487-CB67-46F0-BDEC-2ACA9D77CCDA}" srcOrd="0" destOrd="0" presId="urn:microsoft.com/office/officeart/2005/8/layout/hierarchy1"/>
    <dgm:cxn modelId="{5EBBFBC3-881F-41C8-85CD-76128305E597}" type="presParOf" srcId="{DA5A50F4-F4CA-46E4-A410-AE45F5C5B1C9}" destId="{06DF3AF3-9BD4-4E08-9367-11EDC19D4871}" srcOrd="1" destOrd="0" presId="urn:microsoft.com/office/officeart/2005/8/layout/hierarchy1"/>
    <dgm:cxn modelId="{8DF3158B-0977-4FAC-9198-4087CAA8ABE8}" type="presParOf" srcId="{6C415838-924E-4B0E-B43D-F6D367F8E2AA}" destId="{6E11DA37-540D-4D3F-9908-04AAA4D88FB0}" srcOrd="1" destOrd="0" presId="urn:microsoft.com/office/officeart/2005/8/layout/hierarchy1"/>
    <dgm:cxn modelId="{59F6C12E-5867-49A8-A105-786A80D6479B}" type="presParOf" srcId="{C3233889-B0E3-4151-B811-A1B7FA063913}" destId="{90555F52-5E59-4F43-A1B8-4083711BE57B}" srcOrd="2" destOrd="0" presId="urn:microsoft.com/office/officeart/2005/8/layout/hierarchy1"/>
    <dgm:cxn modelId="{068937ED-4786-4E2A-96D6-456B1471C5FC}" type="presParOf" srcId="{C3233889-B0E3-4151-B811-A1B7FA063913}" destId="{4642FA65-2179-4DF8-91C9-E801C2B8B7CA}" srcOrd="3" destOrd="0" presId="urn:microsoft.com/office/officeart/2005/8/layout/hierarchy1"/>
    <dgm:cxn modelId="{58CD3FEC-C0A4-4D79-9B64-B85D9895043C}" type="presParOf" srcId="{4642FA65-2179-4DF8-91C9-E801C2B8B7CA}" destId="{15E48AAD-C049-43AF-AFC3-F1C86DAF01F1}" srcOrd="0" destOrd="0" presId="urn:microsoft.com/office/officeart/2005/8/layout/hierarchy1"/>
    <dgm:cxn modelId="{97C97B03-629C-4224-85F3-6944A1ED4CFF}" type="presParOf" srcId="{15E48AAD-C049-43AF-AFC3-F1C86DAF01F1}" destId="{C43A8C13-5FBA-4D8C-B673-9826944A387F}" srcOrd="0" destOrd="0" presId="urn:microsoft.com/office/officeart/2005/8/layout/hierarchy1"/>
    <dgm:cxn modelId="{67E2D7A0-39C0-4C1B-B345-67CAAAD6A796}" type="presParOf" srcId="{15E48AAD-C049-43AF-AFC3-F1C86DAF01F1}" destId="{6607FEEE-84A5-4290-AD30-9EE8AA52D1FA}" srcOrd="1" destOrd="0" presId="urn:microsoft.com/office/officeart/2005/8/layout/hierarchy1"/>
    <dgm:cxn modelId="{BD640C5D-01DF-46C1-90E8-629C87518FCE}" type="presParOf" srcId="{4642FA65-2179-4DF8-91C9-E801C2B8B7CA}" destId="{B7824E53-D61F-46AC-8071-BDDC32FD004B}" srcOrd="1" destOrd="0" presId="urn:microsoft.com/office/officeart/2005/8/layout/hierarchy1"/>
    <dgm:cxn modelId="{8F275073-C909-4485-9836-A603C58DB195}" type="presParOf" srcId="{5DAD506D-AA7D-4C4A-B7FF-464FD0ECA7B4}" destId="{41A879D2-BC5B-4849-B85F-B6E24AAC80A4}" srcOrd="2" destOrd="0" presId="urn:microsoft.com/office/officeart/2005/8/layout/hierarchy1"/>
    <dgm:cxn modelId="{75A82A45-608C-452A-812C-19EBDC228E57}" type="presParOf" srcId="{5DAD506D-AA7D-4C4A-B7FF-464FD0ECA7B4}" destId="{7FB3D9FF-0A86-428B-A9C5-BF5D98826975}" srcOrd="3" destOrd="0" presId="urn:microsoft.com/office/officeart/2005/8/layout/hierarchy1"/>
    <dgm:cxn modelId="{E932BD0B-3518-42B1-B4AC-2D4864003700}" type="presParOf" srcId="{7FB3D9FF-0A86-428B-A9C5-BF5D98826975}" destId="{FA889B92-4811-434B-A50B-88790F0F62A7}" srcOrd="0" destOrd="0" presId="urn:microsoft.com/office/officeart/2005/8/layout/hierarchy1"/>
    <dgm:cxn modelId="{F0C12696-3B54-4CBD-8BD9-F782F470AD6C}" type="presParOf" srcId="{FA889B92-4811-434B-A50B-88790F0F62A7}" destId="{C5020CF5-4E40-49BE-8338-FDC69F31701E}" srcOrd="0" destOrd="0" presId="urn:microsoft.com/office/officeart/2005/8/layout/hierarchy1"/>
    <dgm:cxn modelId="{DA1C8658-6063-49B0-BB72-EC58BF0D7D6E}" type="presParOf" srcId="{FA889B92-4811-434B-A50B-88790F0F62A7}" destId="{A4938398-C57B-457E-A6CA-45C54F364230}" srcOrd="1" destOrd="0" presId="urn:microsoft.com/office/officeart/2005/8/layout/hierarchy1"/>
    <dgm:cxn modelId="{71090F88-B856-4697-B5AC-6EE1476AF060}" type="presParOf" srcId="{7FB3D9FF-0A86-428B-A9C5-BF5D98826975}" destId="{0F5AE8E3-A801-4A77-966C-897FB7585F82}" srcOrd="1" destOrd="0" presId="urn:microsoft.com/office/officeart/2005/8/layout/hierarchy1"/>
    <dgm:cxn modelId="{15104448-21A6-4764-BB82-B3FFECB5DEAA}" type="presParOf" srcId="{0F5AE8E3-A801-4A77-966C-897FB7585F82}" destId="{8A598348-4829-4DFF-AE63-0FF860B3DAC4}" srcOrd="0" destOrd="0" presId="urn:microsoft.com/office/officeart/2005/8/layout/hierarchy1"/>
    <dgm:cxn modelId="{428C1E73-2A44-4A7B-872A-6297F5EBB990}" type="presParOf" srcId="{0F5AE8E3-A801-4A77-966C-897FB7585F82}" destId="{5A49865A-9463-468A-8EDB-77026EC94D6F}" srcOrd="1" destOrd="0" presId="urn:microsoft.com/office/officeart/2005/8/layout/hierarchy1"/>
    <dgm:cxn modelId="{F1955861-CA78-4D76-899D-C023B3188640}" type="presParOf" srcId="{5A49865A-9463-468A-8EDB-77026EC94D6F}" destId="{6B404A2F-0701-4F58-BC94-689E795B4D86}" srcOrd="0" destOrd="0" presId="urn:microsoft.com/office/officeart/2005/8/layout/hierarchy1"/>
    <dgm:cxn modelId="{4D019702-CB53-4D65-97D0-52FE28745694}" type="presParOf" srcId="{6B404A2F-0701-4F58-BC94-689E795B4D86}" destId="{451A4169-A17B-486A-BBCC-8C63F9505C96}" srcOrd="0" destOrd="0" presId="urn:microsoft.com/office/officeart/2005/8/layout/hierarchy1"/>
    <dgm:cxn modelId="{7BB0AC43-9F8A-4D87-89AC-ACA47D7D55BA}" type="presParOf" srcId="{6B404A2F-0701-4F58-BC94-689E795B4D86}" destId="{934080EB-46CF-4806-98EB-A71F3AE8703C}" srcOrd="1" destOrd="0" presId="urn:microsoft.com/office/officeart/2005/8/layout/hierarchy1"/>
    <dgm:cxn modelId="{02FAE591-5B06-4053-964D-BFE3C5B6D11E}" type="presParOf" srcId="{5A49865A-9463-468A-8EDB-77026EC94D6F}" destId="{A8354FE4-D34B-4734-9154-EEC5F43A2875}" srcOrd="1" destOrd="0" presId="urn:microsoft.com/office/officeart/2005/8/layout/hierarchy1"/>
    <dgm:cxn modelId="{698DE69D-D66E-48C5-A0CF-485FE2894643}" type="presParOf" srcId="{0F5AE8E3-A801-4A77-966C-897FB7585F82}" destId="{FAD05DCB-1773-4900-BC22-50F641CBC25D}" srcOrd="2" destOrd="0" presId="urn:microsoft.com/office/officeart/2005/8/layout/hierarchy1"/>
    <dgm:cxn modelId="{66CE0F88-B488-4B4D-A930-AE0530D859A7}" type="presParOf" srcId="{0F5AE8E3-A801-4A77-966C-897FB7585F82}" destId="{6DA1C147-8B39-43B1-A003-247CE64D944C}" srcOrd="3" destOrd="0" presId="urn:microsoft.com/office/officeart/2005/8/layout/hierarchy1"/>
    <dgm:cxn modelId="{3B835D36-C6EB-4E23-91B5-E5DF2838A872}" type="presParOf" srcId="{6DA1C147-8B39-43B1-A003-247CE64D944C}" destId="{A41FEA77-CB0A-45E7-BDE6-F6F81F012789}" srcOrd="0" destOrd="0" presId="urn:microsoft.com/office/officeart/2005/8/layout/hierarchy1"/>
    <dgm:cxn modelId="{F7E839CA-37D5-43F8-AC40-3A1D440E04DD}" type="presParOf" srcId="{A41FEA77-CB0A-45E7-BDE6-F6F81F012789}" destId="{C53DA210-8E2E-4E52-9C76-5CE0965DC8C1}" srcOrd="0" destOrd="0" presId="urn:microsoft.com/office/officeart/2005/8/layout/hierarchy1"/>
    <dgm:cxn modelId="{5FE36888-F8FD-4BD8-A6B9-9B1D2C66D124}" type="presParOf" srcId="{A41FEA77-CB0A-45E7-BDE6-F6F81F012789}" destId="{59DCC4B1-12FF-468F-862B-7C03C75A158B}" srcOrd="1" destOrd="0" presId="urn:microsoft.com/office/officeart/2005/8/layout/hierarchy1"/>
    <dgm:cxn modelId="{2C6B4144-0964-4EE0-96CE-FACA00266E47}" type="presParOf" srcId="{6DA1C147-8B39-43B1-A003-247CE64D944C}" destId="{8A7153D6-62AC-4F15-BE51-77B12550830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D2465E-D731-4BDC-9E7B-1CE677BFEB4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97D9E915-7C06-4C3C-91A5-F272C874273A}">
      <dgm:prSet phldrT="[Текст]"/>
      <dgm:spPr/>
      <dgm:t>
        <a:bodyPr/>
        <a:lstStyle/>
        <a:p>
          <a:r>
            <a:rPr lang="ru-RU" dirty="0"/>
            <a:t>Налога на добавленную стоимость</a:t>
          </a:r>
        </a:p>
      </dgm:t>
    </dgm:pt>
    <dgm:pt modelId="{C6B7A70A-AE80-4E6D-B727-6CBA9FF53C9A}" type="parTrans" cxnId="{D1CEB05A-B6FE-46B8-9326-C597ACEC34D0}">
      <dgm:prSet/>
      <dgm:spPr/>
      <dgm:t>
        <a:bodyPr/>
        <a:lstStyle/>
        <a:p>
          <a:endParaRPr lang="ru-RU"/>
        </a:p>
      </dgm:t>
    </dgm:pt>
    <dgm:pt modelId="{DCBF233D-8484-4C6C-89E6-A24498A0AED9}" type="sibTrans" cxnId="{D1CEB05A-B6FE-46B8-9326-C597ACEC34D0}">
      <dgm:prSet/>
      <dgm:spPr/>
      <dgm:t>
        <a:bodyPr/>
        <a:lstStyle/>
        <a:p>
          <a:endParaRPr lang="ru-RU"/>
        </a:p>
      </dgm:t>
    </dgm:pt>
    <dgm:pt modelId="{7770B813-4DD9-475A-999A-A4EC8ECAEF8B}">
      <dgm:prSet phldrT="[Текст]"/>
      <dgm:spPr/>
      <dgm:t>
        <a:bodyPr/>
        <a:lstStyle/>
        <a:p>
          <a:r>
            <a:rPr lang="ru-RU" dirty="0"/>
            <a:t>Налога на прибыль</a:t>
          </a:r>
        </a:p>
      </dgm:t>
    </dgm:pt>
    <dgm:pt modelId="{FD7B0985-570F-4C17-9868-4B5B6642E29D}" type="parTrans" cxnId="{22E84C9C-8243-49FC-B946-D39DBDAA31DB}">
      <dgm:prSet/>
      <dgm:spPr/>
      <dgm:t>
        <a:bodyPr/>
        <a:lstStyle/>
        <a:p>
          <a:endParaRPr lang="ru-RU"/>
        </a:p>
      </dgm:t>
    </dgm:pt>
    <dgm:pt modelId="{BC50A001-AFE4-41DC-9940-3EFB57850EBA}" type="sibTrans" cxnId="{22E84C9C-8243-49FC-B946-D39DBDAA31DB}">
      <dgm:prSet/>
      <dgm:spPr/>
      <dgm:t>
        <a:bodyPr/>
        <a:lstStyle/>
        <a:p>
          <a:endParaRPr lang="ru-RU"/>
        </a:p>
      </dgm:t>
    </dgm:pt>
    <dgm:pt modelId="{2A21E78E-D99A-476A-985B-4BBBC0C9F765}">
      <dgm:prSet phldrT="[Текст]"/>
      <dgm:spPr/>
      <dgm:t>
        <a:bodyPr/>
        <a:lstStyle/>
        <a:p>
          <a:r>
            <a:rPr lang="ru-RU" dirty="0"/>
            <a:t>Налога на имущество</a:t>
          </a:r>
        </a:p>
      </dgm:t>
    </dgm:pt>
    <dgm:pt modelId="{BEFEB573-1B36-4295-BBC9-91AB35EC88C8}" type="parTrans" cxnId="{FBEC9566-6649-4AC0-90DA-1F9CE4816A2E}">
      <dgm:prSet/>
      <dgm:spPr/>
      <dgm:t>
        <a:bodyPr/>
        <a:lstStyle/>
        <a:p>
          <a:endParaRPr lang="ru-RU"/>
        </a:p>
      </dgm:t>
    </dgm:pt>
    <dgm:pt modelId="{5EAAEB3F-D17E-43CB-BC3F-002642E33BC2}" type="sibTrans" cxnId="{FBEC9566-6649-4AC0-90DA-1F9CE4816A2E}">
      <dgm:prSet/>
      <dgm:spPr/>
      <dgm:t>
        <a:bodyPr/>
        <a:lstStyle/>
        <a:p>
          <a:endParaRPr lang="ru-RU"/>
        </a:p>
      </dgm:t>
    </dgm:pt>
    <dgm:pt modelId="{EA3DD7BC-7F35-49C9-9735-8292623D904B}" type="pres">
      <dgm:prSet presAssocID="{9DD2465E-D731-4BDC-9E7B-1CE677BFEB44}" presName="linear" presStyleCnt="0">
        <dgm:presLayoutVars>
          <dgm:dir/>
          <dgm:resizeHandles val="exact"/>
        </dgm:presLayoutVars>
      </dgm:prSet>
      <dgm:spPr/>
    </dgm:pt>
    <dgm:pt modelId="{3E19C4E0-EF42-44FD-8AEC-A385BD0E9681}" type="pres">
      <dgm:prSet presAssocID="{97D9E915-7C06-4C3C-91A5-F272C874273A}" presName="comp" presStyleCnt="0"/>
      <dgm:spPr/>
    </dgm:pt>
    <dgm:pt modelId="{728B13F3-7815-40AA-9803-E6F7AC64F1A6}" type="pres">
      <dgm:prSet presAssocID="{97D9E915-7C06-4C3C-91A5-F272C874273A}" presName="box" presStyleLbl="node1" presStyleIdx="0" presStyleCnt="3"/>
      <dgm:spPr/>
    </dgm:pt>
    <dgm:pt modelId="{587DD794-4E0C-4AD5-BE77-029D9A438F96}" type="pres">
      <dgm:prSet presAssocID="{97D9E915-7C06-4C3C-91A5-F272C874273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E3259997-9511-4B19-9204-853F4E03CCC8}" type="pres">
      <dgm:prSet presAssocID="{97D9E915-7C06-4C3C-91A5-F272C874273A}" presName="text" presStyleLbl="node1" presStyleIdx="0" presStyleCnt="3">
        <dgm:presLayoutVars>
          <dgm:bulletEnabled val="1"/>
        </dgm:presLayoutVars>
      </dgm:prSet>
      <dgm:spPr/>
    </dgm:pt>
    <dgm:pt modelId="{96CC3A7C-931A-4597-B550-8F8315B90CD2}" type="pres">
      <dgm:prSet presAssocID="{DCBF233D-8484-4C6C-89E6-A24498A0AED9}" presName="spacer" presStyleCnt="0"/>
      <dgm:spPr/>
    </dgm:pt>
    <dgm:pt modelId="{5EF4B052-25CA-4D0A-BD96-1BDDD20AE158}" type="pres">
      <dgm:prSet presAssocID="{7770B813-4DD9-475A-999A-A4EC8ECAEF8B}" presName="comp" presStyleCnt="0"/>
      <dgm:spPr/>
    </dgm:pt>
    <dgm:pt modelId="{390F96E2-562E-4CAA-811F-B2669EA1BFA3}" type="pres">
      <dgm:prSet presAssocID="{7770B813-4DD9-475A-999A-A4EC8ECAEF8B}" presName="box" presStyleLbl="node1" presStyleIdx="1" presStyleCnt="3"/>
      <dgm:spPr/>
    </dgm:pt>
    <dgm:pt modelId="{D3D7D4DA-3AD0-47CD-B80C-0A4EE981ADB4}" type="pres">
      <dgm:prSet presAssocID="{7770B813-4DD9-475A-999A-A4EC8ECAEF8B}"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1011306E-A886-480E-BDD2-A8DC961A5249}" type="pres">
      <dgm:prSet presAssocID="{7770B813-4DD9-475A-999A-A4EC8ECAEF8B}" presName="text" presStyleLbl="node1" presStyleIdx="1" presStyleCnt="3">
        <dgm:presLayoutVars>
          <dgm:bulletEnabled val="1"/>
        </dgm:presLayoutVars>
      </dgm:prSet>
      <dgm:spPr/>
    </dgm:pt>
    <dgm:pt modelId="{CB5BB489-865F-477A-9C28-7AA23E0195B5}" type="pres">
      <dgm:prSet presAssocID="{BC50A001-AFE4-41DC-9940-3EFB57850EBA}" presName="spacer" presStyleCnt="0"/>
      <dgm:spPr/>
    </dgm:pt>
    <dgm:pt modelId="{C95F5252-07AC-4479-AB4A-EDD3A28F79B3}" type="pres">
      <dgm:prSet presAssocID="{2A21E78E-D99A-476A-985B-4BBBC0C9F765}" presName="comp" presStyleCnt="0"/>
      <dgm:spPr/>
    </dgm:pt>
    <dgm:pt modelId="{563A94BD-ACE9-47A9-BB67-A863F5500E67}" type="pres">
      <dgm:prSet presAssocID="{2A21E78E-D99A-476A-985B-4BBBC0C9F765}" presName="box" presStyleLbl="node1" presStyleIdx="2" presStyleCnt="3"/>
      <dgm:spPr/>
    </dgm:pt>
    <dgm:pt modelId="{10C0C43D-E2E5-415A-BCAF-3A29C3D50243}" type="pres">
      <dgm:prSet presAssocID="{2A21E78E-D99A-476A-985B-4BBBC0C9F765}"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 modelId="{3F7580A6-DCCF-46AE-8634-3C4E1344223D}" type="pres">
      <dgm:prSet presAssocID="{2A21E78E-D99A-476A-985B-4BBBC0C9F765}" presName="text" presStyleLbl="node1" presStyleIdx="2" presStyleCnt="3">
        <dgm:presLayoutVars>
          <dgm:bulletEnabled val="1"/>
        </dgm:presLayoutVars>
      </dgm:prSet>
      <dgm:spPr/>
    </dgm:pt>
  </dgm:ptLst>
  <dgm:cxnLst>
    <dgm:cxn modelId="{1E48885D-6B6C-42AE-9027-7AB5F321A807}" type="presOf" srcId="{97D9E915-7C06-4C3C-91A5-F272C874273A}" destId="{E3259997-9511-4B19-9204-853F4E03CCC8}" srcOrd="1" destOrd="0" presId="urn:microsoft.com/office/officeart/2005/8/layout/vList4"/>
    <dgm:cxn modelId="{FBEC9566-6649-4AC0-90DA-1F9CE4816A2E}" srcId="{9DD2465E-D731-4BDC-9E7B-1CE677BFEB44}" destId="{2A21E78E-D99A-476A-985B-4BBBC0C9F765}" srcOrd="2" destOrd="0" parTransId="{BEFEB573-1B36-4295-BBC9-91AB35EC88C8}" sibTransId="{5EAAEB3F-D17E-43CB-BC3F-002642E33BC2}"/>
    <dgm:cxn modelId="{99F9276F-AE66-4DB6-8ECE-D42BEF48D853}" type="presOf" srcId="{97D9E915-7C06-4C3C-91A5-F272C874273A}" destId="{728B13F3-7815-40AA-9803-E6F7AC64F1A6}" srcOrd="0" destOrd="0" presId="urn:microsoft.com/office/officeart/2005/8/layout/vList4"/>
    <dgm:cxn modelId="{0AB77A53-B8C9-47F2-952A-C36FD20DFD91}" type="presOf" srcId="{2A21E78E-D99A-476A-985B-4BBBC0C9F765}" destId="{3F7580A6-DCCF-46AE-8634-3C4E1344223D}" srcOrd="1" destOrd="0" presId="urn:microsoft.com/office/officeart/2005/8/layout/vList4"/>
    <dgm:cxn modelId="{D1CEB05A-B6FE-46B8-9326-C597ACEC34D0}" srcId="{9DD2465E-D731-4BDC-9E7B-1CE677BFEB44}" destId="{97D9E915-7C06-4C3C-91A5-F272C874273A}" srcOrd="0" destOrd="0" parTransId="{C6B7A70A-AE80-4E6D-B727-6CBA9FF53C9A}" sibTransId="{DCBF233D-8484-4C6C-89E6-A24498A0AED9}"/>
    <dgm:cxn modelId="{22E84C9C-8243-49FC-B946-D39DBDAA31DB}" srcId="{9DD2465E-D731-4BDC-9E7B-1CE677BFEB44}" destId="{7770B813-4DD9-475A-999A-A4EC8ECAEF8B}" srcOrd="1" destOrd="0" parTransId="{FD7B0985-570F-4C17-9868-4B5B6642E29D}" sibTransId="{BC50A001-AFE4-41DC-9940-3EFB57850EBA}"/>
    <dgm:cxn modelId="{D94511A5-CE71-4617-AD56-6C99BF7D8325}" type="presOf" srcId="{7770B813-4DD9-475A-999A-A4EC8ECAEF8B}" destId="{390F96E2-562E-4CAA-811F-B2669EA1BFA3}" srcOrd="0" destOrd="0" presId="urn:microsoft.com/office/officeart/2005/8/layout/vList4"/>
    <dgm:cxn modelId="{FECAC5C4-2DE0-49D7-855A-0E1826074F18}" type="presOf" srcId="{9DD2465E-D731-4BDC-9E7B-1CE677BFEB44}" destId="{EA3DD7BC-7F35-49C9-9735-8292623D904B}" srcOrd="0" destOrd="0" presId="urn:microsoft.com/office/officeart/2005/8/layout/vList4"/>
    <dgm:cxn modelId="{1558ECD8-6348-4850-BB5B-31AF65491B81}" type="presOf" srcId="{2A21E78E-D99A-476A-985B-4BBBC0C9F765}" destId="{563A94BD-ACE9-47A9-BB67-A863F5500E67}" srcOrd="0" destOrd="0" presId="urn:microsoft.com/office/officeart/2005/8/layout/vList4"/>
    <dgm:cxn modelId="{3C303BDC-31B9-4B96-A39A-595CDD566E04}" type="presOf" srcId="{7770B813-4DD9-475A-999A-A4EC8ECAEF8B}" destId="{1011306E-A886-480E-BDD2-A8DC961A5249}" srcOrd="1" destOrd="0" presId="urn:microsoft.com/office/officeart/2005/8/layout/vList4"/>
    <dgm:cxn modelId="{96D12D3E-C0CC-4A9E-ABE2-52F4037C6890}" type="presParOf" srcId="{EA3DD7BC-7F35-49C9-9735-8292623D904B}" destId="{3E19C4E0-EF42-44FD-8AEC-A385BD0E9681}" srcOrd="0" destOrd="0" presId="urn:microsoft.com/office/officeart/2005/8/layout/vList4"/>
    <dgm:cxn modelId="{193FF02B-EB16-4472-9DC6-63A4B356C4DD}" type="presParOf" srcId="{3E19C4E0-EF42-44FD-8AEC-A385BD0E9681}" destId="{728B13F3-7815-40AA-9803-E6F7AC64F1A6}" srcOrd="0" destOrd="0" presId="urn:microsoft.com/office/officeart/2005/8/layout/vList4"/>
    <dgm:cxn modelId="{C6EE6DA2-B682-4C32-A47F-A8ABBEED8F26}" type="presParOf" srcId="{3E19C4E0-EF42-44FD-8AEC-A385BD0E9681}" destId="{587DD794-4E0C-4AD5-BE77-029D9A438F96}" srcOrd="1" destOrd="0" presId="urn:microsoft.com/office/officeart/2005/8/layout/vList4"/>
    <dgm:cxn modelId="{83B81C3F-AF1A-49DD-89CA-11849A96FFEB}" type="presParOf" srcId="{3E19C4E0-EF42-44FD-8AEC-A385BD0E9681}" destId="{E3259997-9511-4B19-9204-853F4E03CCC8}" srcOrd="2" destOrd="0" presId="urn:microsoft.com/office/officeart/2005/8/layout/vList4"/>
    <dgm:cxn modelId="{A3DDBEB1-2389-4915-84A9-F9EB46AFE1E0}" type="presParOf" srcId="{EA3DD7BC-7F35-49C9-9735-8292623D904B}" destId="{96CC3A7C-931A-4597-B550-8F8315B90CD2}" srcOrd="1" destOrd="0" presId="urn:microsoft.com/office/officeart/2005/8/layout/vList4"/>
    <dgm:cxn modelId="{4363EFA8-F1DC-41FB-BC66-5FAC30D5A99F}" type="presParOf" srcId="{EA3DD7BC-7F35-49C9-9735-8292623D904B}" destId="{5EF4B052-25CA-4D0A-BD96-1BDDD20AE158}" srcOrd="2" destOrd="0" presId="urn:microsoft.com/office/officeart/2005/8/layout/vList4"/>
    <dgm:cxn modelId="{078D8A8A-ABB5-4C23-B439-BA968B30E530}" type="presParOf" srcId="{5EF4B052-25CA-4D0A-BD96-1BDDD20AE158}" destId="{390F96E2-562E-4CAA-811F-B2669EA1BFA3}" srcOrd="0" destOrd="0" presId="urn:microsoft.com/office/officeart/2005/8/layout/vList4"/>
    <dgm:cxn modelId="{220399F5-DC85-4407-8CB6-D57A68436DFF}" type="presParOf" srcId="{5EF4B052-25CA-4D0A-BD96-1BDDD20AE158}" destId="{D3D7D4DA-3AD0-47CD-B80C-0A4EE981ADB4}" srcOrd="1" destOrd="0" presId="urn:microsoft.com/office/officeart/2005/8/layout/vList4"/>
    <dgm:cxn modelId="{DE223A09-6B50-4DC1-81B0-2E37C69444A9}" type="presParOf" srcId="{5EF4B052-25CA-4D0A-BD96-1BDDD20AE158}" destId="{1011306E-A886-480E-BDD2-A8DC961A5249}" srcOrd="2" destOrd="0" presId="urn:microsoft.com/office/officeart/2005/8/layout/vList4"/>
    <dgm:cxn modelId="{9BCCFDA3-CE22-418C-9A1E-88F7BD89F338}" type="presParOf" srcId="{EA3DD7BC-7F35-49C9-9735-8292623D904B}" destId="{CB5BB489-865F-477A-9C28-7AA23E0195B5}" srcOrd="3" destOrd="0" presId="urn:microsoft.com/office/officeart/2005/8/layout/vList4"/>
    <dgm:cxn modelId="{FDA702C2-FCC8-4EFA-8106-5B20B66420A4}" type="presParOf" srcId="{EA3DD7BC-7F35-49C9-9735-8292623D904B}" destId="{C95F5252-07AC-4479-AB4A-EDD3A28F79B3}" srcOrd="4" destOrd="0" presId="urn:microsoft.com/office/officeart/2005/8/layout/vList4"/>
    <dgm:cxn modelId="{2177B333-0D85-439E-B22A-814DA4295C87}" type="presParOf" srcId="{C95F5252-07AC-4479-AB4A-EDD3A28F79B3}" destId="{563A94BD-ACE9-47A9-BB67-A863F5500E67}" srcOrd="0" destOrd="0" presId="urn:microsoft.com/office/officeart/2005/8/layout/vList4"/>
    <dgm:cxn modelId="{90AFE49A-017D-47BB-A3E9-A833B3E51366}" type="presParOf" srcId="{C95F5252-07AC-4479-AB4A-EDD3A28F79B3}" destId="{10C0C43D-E2E5-415A-BCAF-3A29C3D50243}" srcOrd="1" destOrd="0" presId="urn:microsoft.com/office/officeart/2005/8/layout/vList4"/>
    <dgm:cxn modelId="{68C7CD84-464F-4E83-AB76-1EB635D2CE42}" type="presParOf" srcId="{C95F5252-07AC-4479-AB4A-EDD3A28F79B3}" destId="{3F7580A6-DCCF-46AE-8634-3C4E1344223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05DCB-1773-4900-BC22-50F641CBC25D}">
      <dsp:nvSpPr>
        <dsp:cNvPr id="0" name=""/>
        <dsp:cNvSpPr/>
      </dsp:nvSpPr>
      <dsp:spPr>
        <a:xfrm>
          <a:off x="7839615" y="2613002"/>
          <a:ext cx="1336797" cy="480470"/>
        </a:xfrm>
        <a:custGeom>
          <a:avLst/>
          <a:gdLst/>
          <a:ahLst/>
          <a:cxnLst/>
          <a:rect l="0" t="0" r="0" b="0"/>
          <a:pathLst>
            <a:path>
              <a:moveTo>
                <a:pt x="0" y="0"/>
              </a:moveTo>
              <a:lnTo>
                <a:pt x="0" y="327426"/>
              </a:lnTo>
              <a:lnTo>
                <a:pt x="1336797" y="327426"/>
              </a:lnTo>
              <a:lnTo>
                <a:pt x="1336797" y="480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598348-4829-4DFF-AE63-0FF860B3DAC4}">
      <dsp:nvSpPr>
        <dsp:cNvPr id="0" name=""/>
        <dsp:cNvSpPr/>
      </dsp:nvSpPr>
      <dsp:spPr>
        <a:xfrm>
          <a:off x="6502817" y="2613002"/>
          <a:ext cx="1336797" cy="480470"/>
        </a:xfrm>
        <a:custGeom>
          <a:avLst/>
          <a:gdLst/>
          <a:ahLst/>
          <a:cxnLst/>
          <a:rect l="0" t="0" r="0" b="0"/>
          <a:pathLst>
            <a:path>
              <a:moveTo>
                <a:pt x="1336797" y="0"/>
              </a:moveTo>
              <a:lnTo>
                <a:pt x="1336797" y="327426"/>
              </a:lnTo>
              <a:lnTo>
                <a:pt x="0" y="327426"/>
              </a:lnTo>
              <a:lnTo>
                <a:pt x="0" y="480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A879D2-BC5B-4849-B85F-B6E24AAC80A4}">
      <dsp:nvSpPr>
        <dsp:cNvPr id="0" name=""/>
        <dsp:cNvSpPr/>
      </dsp:nvSpPr>
      <dsp:spPr>
        <a:xfrm>
          <a:off x="5166019" y="1083481"/>
          <a:ext cx="2673595" cy="480470"/>
        </a:xfrm>
        <a:custGeom>
          <a:avLst/>
          <a:gdLst/>
          <a:ahLst/>
          <a:cxnLst/>
          <a:rect l="0" t="0" r="0" b="0"/>
          <a:pathLst>
            <a:path>
              <a:moveTo>
                <a:pt x="0" y="0"/>
              </a:moveTo>
              <a:lnTo>
                <a:pt x="0" y="327426"/>
              </a:lnTo>
              <a:lnTo>
                <a:pt x="2673595" y="327426"/>
              </a:lnTo>
              <a:lnTo>
                <a:pt x="2673595" y="480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555F52-5E59-4F43-A1B8-4083711BE57B}">
      <dsp:nvSpPr>
        <dsp:cNvPr id="0" name=""/>
        <dsp:cNvSpPr/>
      </dsp:nvSpPr>
      <dsp:spPr>
        <a:xfrm>
          <a:off x="2492424" y="2613002"/>
          <a:ext cx="1336797" cy="480470"/>
        </a:xfrm>
        <a:custGeom>
          <a:avLst/>
          <a:gdLst/>
          <a:ahLst/>
          <a:cxnLst/>
          <a:rect l="0" t="0" r="0" b="0"/>
          <a:pathLst>
            <a:path>
              <a:moveTo>
                <a:pt x="0" y="0"/>
              </a:moveTo>
              <a:lnTo>
                <a:pt x="0" y="327426"/>
              </a:lnTo>
              <a:lnTo>
                <a:pt x="1336797" y="327426"/>
              </a:lnTo>
              <a:lnTo>
                <a:pt x="1336797" y="480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1F9455-411E-4FAA-8122-851551B9A34F}">
      <dsp:nvSpPr>
        <dsp:cNvPr id="0" name=""/>
        <dsp:cNvSpPr/>
      </dsp:nvSpPr>
      <dsp:spPr>
        <a:xfrm>
          <a:off x="1155626" y="2613002"/>
          <a:ext cx="1336797" cy="480470"/>
        </a:xfrm>
        <a:custGeom>
          <a:avLst/>
          <a:gdLst/>
          <a:ahLst/>
          <a:cxnLst/>
          <a:rect l="0" t="0" r="0" b="0"/>
          <a:pathLst>
            <a:path>
              <a:moveTo>
                <a:pt x="1336797" y="0"/>
              </a:moveTo>
              <a:lnTo>
                <a:pt x="1336797" y="327426"/>
              </a:lnTo>
              <a:lnTo>
                <a:pt x="0" y="327426"/>
              </a:lnTo>
              <a:lnTo>
                <a:pt x="0" y="480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26CDB1-B268-44EA-B47C-61310F980C3D}">
      <dsp:nvSpPr>
        <dsp:cNvPr id="0" name=""/>
        <dsp:cNvSpPr/>
      </dsp:nvSpPr>
      <dsp:spPr>
        <a:xfrm>
          <a:off x="2492424" y="1083481"/>
          <a:ext cx="2673595" cy="480470"/>
        </a:xfrm>
        <a:custGeom>
          <a:avLst/>
          <a:gdLst/>
          <a:ahLst/>
          <a:cxnLst/>
          <a:rect l="0" t="0" r="0" b="0"/>
          <a:pathLst>
            <a:path>
              <a:moveTo>
                <a:pt x="2673595" y="0"/>
              </a:moveTo>
              <a:lnTo>
                <a:pt x="2673595" y="327426"/>
              </a:lnTo>
              <a:lnTo>
                <a:pt x="0" y="327426"/>
              </a:lnTo>
              <a:lnTo>
                <a:pt x="0" y="480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C099F3-032A-4829-9122-891B197EB3EE}">
      <dsp:nvSpPr>
        <dsp:cNvPr id="0" name=""/>
        <dsp:cNvSpPr/>
      </dsp:nvSpPr>
      <dsp:spPr>
        <a:xfrm>
          <a:off x="4012782" y="34431"/>
          <a:ext cx="2306473" cy="1049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BB0B3-C630-4BCF-B849-3E017BADD4F7}">
      <dsp:nvSpPr>
        <dsp:cNvPr id="0" name=""/>
        <dsp:cNvSpPr/>
      </dsp:nvSpPr>
      <dsp:spPr>
        <a:xfrm>
          <a:off x="4196343" y="208814"/>
          <a:ext cx="2306473" cy="1049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Система налогообложения</a:t>
          </a:r>
        </a:p>
      </dsp:txBody>
      <dsp:txXfrm>
        <a:off x="4227069" y="239540"/>
        <a:ext cx="2245021" cy="987598"/>
      </dsp:txXfrm>
    </dsp:sp>
    <dsp:sp modelId="{4E3F1ACF-764B-4513-8DCD-37A6061A67D6}">
      <dsp:nvSpPr>
        <dsp:cNvPr id="0" name=""/>
        <dsp:cNvSpPr/>
      </dsp:nvSpPr>
      <dsp:spPr>
        <a:xfrm>
          <a:off x="1339187" y="1563952"/>
          <a:ext cx="2306473" cy="1049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050DE5-FE2E-4F7E-ADDB-1E011BE7F458}">
      <dsp:nvSpPr>
        <dsp:cNvPr id="0" name=""/>
        <dsp:cNvSpPr/>
      </dsp:nvSpPr>
      <dsp:spPr>
        <a:xfrm>
          <a:off x="1522748" y="1738335"/>
          <a:ext cx="2306473" cy="1049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С НДС</a:t>
          </a:r>
        </a:p>
      </dsp:txBody>
      <dsp:txXfrm>
        <a:off x="1553474" y="1769061"/>
        <a:ext cx="2245021" cy="987598"/>
      </dsp:txXfrm>
    </dsp:sp>
    <dsp:sp modelId="{B53D4487-CB67-46F0-BDEC-2ACA9D77CCDA}">
      <dsp:nvSpPr>
        <dsp:cNvPr id="0" name=""/>
        <dsp:cNvSpPr/>
      </dsp:nvSpPr>
      <dsp:spPr>
        <a:xfrm>
          <a:off x="2389" y="3093473"/>
          <a:ext cx="2306473" cy="1049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F3AF3-9BD4-4E08-9367-11EDC19D4871}">
      <dsp:nvSpPr>
        <dsp:cNvPr id="0" name=""/>
        <dsp:cNvSpPr/>
      </dsp:nvSpPr>
      <dsp:spPr>
        <a:xfrm>
          <a:off x="185950" y="3267856"/>
          <a:ext cx="2306473" cy="1049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Налог на прибыль</a:t>
          </a:r>
        </a:p>
      </dsp:txBody>
      <dsp:txXfrm>
        <a:off x="216676" y="3298582"/>
        <a:ext cx="2245021" cy="987598"/>
      </dsp:txXfrm>
    </dsp:sp>
    <dsp:sp modelId="{C43A8C13-5FBA-4D8C-B673-9826944A387F}">
      <dsp:nvSpPr>
        <dsp:cNvPr id="0" name=""/>
        <dsp:cNvSpPr/>
      </dsp:nvSpPr>
      <dsp:spPr>
        <a:xfrm>
          <a:off x="2675984" y="3093473"/>
          <a:ext cx="2306473" cy="1049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7FEEE-84A5-4290-AD30-9EE8AA52D1FA}">
      <dsp:nvSpPr>
        <dsp:cNvPr id="0" name=""/>
        <dsp:cNvSpPr/>
      </dsp:nvSpPr>
      <dsp:spPr>
        <a:xfrm>
          <a:off x="2859545" y="3267856"/>
          <a:ext cx="2306473" cy="1049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«ЕСХН с НДС»</a:t>
          </a:r>
        </a:p>
      </dsp:txBody>
      <dsp:txXfrm>
        <a:off x="2890271" y="3298582"/>
        <a:ext cx="2245021" cy="987598"/>
      </dsp:txXfrm>
    </dsp:sp>
    <dsp:sp modelId="{C5020CF5-4E40-49BE-8338-FDC69F31701E}">
      <dsp:nvSpPr>
        <dsp:cNvPr id="0" name=""/>
        <dsp:cNvSpPr/>
      </dsp:nvSpPr>
      <dsp:spPr>
        <a:xfrm>
          <a:off x="6686378" y="1563952"/>
          <a:ext cx="2306473" cy="1049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38398-C57B-457E-A6CA-45C54F364230}">
      <dsp:nvSpPr>
        <dsp:cNvPr id="0" name=""/>
        <dsp:cNvSpPr/>
      </dsp:nvSpPr>
      <dsp:spPr>
        <a:xfrm>
          <a:off x="6869939" y="1738335"/>
          <a:ext cx="2306473" cy="1049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Без НДС</a:t>
          </a:r>
        </a:p>
      </dsp:txBody>
      <dsp:txXfrm>
        <a:off x="6900665" y="1769061"/>
        <a:ext cx="2245021" cy="987598"/>
      </dsp:txXfrm>
    </dsp:sp>
    <dsp:sp modelId="{451A4169-A17B-486A-BBCC-8C63F9505C96}">
      <dsp:nvSpPr>
        <dsp:cNvPr id="0" name=""/>
        <dsp:cNvSpPr/>
      </dsp:nvSpPr>
      <dsp:spPr>
        <a:xfrm>
          <a:off x="5349580" y="3093473"/>
          <a:ext cx="2306473" cy="1049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080EB-46CF-4806-98EB-A71F3AE8703C}">
      <dsp:nvSpPr>
        <dsp:cNvPr id="0" name=""/>
        <dsp:cNvSpPr/>
      </dsp:nvSpPr>
      <dsp:spPr>
        <a:xfrm>
          <a:off x="5533141" y="3267856"/>
          <a:ext cx="2306473" cy="1049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УСН (6 или 15 %)</a:t>
          </a:r>
        </a:p>
      </dsp:txBody>
      <dsp:txXfrm>
        <a:off x="5563867" y="3298582"/>
        <a:ext cx="2245021" cy="987598"/>
      </dsp:txXfrm>
    </dsp:sp>
    <dsp:sp modelId="{C53DA210-8E2E-4E52-9C76-5CE0965DC8C1}">
      <dsp:nvSpPr>
        <dsp:cNvPr id="0" name=""/>
        <dsp:cNvSpPr/>
      </dsp:nvSpPr>
      <dsp:spPr>
        <a:xfrm>
          <a:off x="8023175" y="3093473"/>
          <a:ext cx="2306473" cy="1049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CC4B1-12FF-468F-862B-7C03C75A158B}">
      <dsp:nvSpPr>
        <dsp:cNvPr id="0" name=""/>
        <dsp:cNvSpPr/>
      </dsp:nvSpPr>
      <dsp:spPr>
        <a:xfrm>
          <a:off x="8206736" y="3267856"/>
          <a:ext cx="2306473" cy="1049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«ЕСХН без НДС»</a:t>
          </a:r>
        </a:p>
      </dsp:txBody>
      <dsp:txXfrm>
        <a:off x="8237462" y="3298582"/>
        <a:ext cx="2245021" cy="987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B13F3-7815-40AA-9803-E6F7AC64F1A6}">
      <dsp:nvSpPr>
        <dsp:cNvPr id="0" name=""/>
        <dsp:cNvSpPr/>
      </dsp:nvSpPr>
      <dsp:spPr>
        <a:xfrm>
          <a:off x="0" y="0"/>
          <a:ext cx="10515600" cy="13002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ru-RU" sz="3600" kern="1200" dirty="0"/>
            <a:t>Налога на добавленную стоимость</a:t>
          </a:r>
        </a:p>
      </dsp:txBody>
      <dsp:txXfrm>
        <a:off x="2233146" y="0"/>
        <a:ext cx="8282453" cy="1300261"/>
      </dsp:txXfrm>
    </dsp:sp>
    <dsp:sp modelId="{587DD794-4E0C-4AD5-BE77-029D9A438F96}">
      <dsp:nvSpPr>
        <dsp:cNvPr id="0" name=""/>
        <dsp:cNvSpPr/>
      </dsp:nvSpPr>
      <dsp:spPr>
        <a:xfrm>
          <a:off x="130026" y="130026"/>
          <a:ext cx="2103120" cy="104020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0F96E2-562E-4CAA-811F-B2669EA1BFA3}">
      <dsp:nvSpPr>
        <dsp:cNvPr id="0" name=""/>
        <dsp:cNvSpPr/>
      </dsp:nvSpPr>
      <dsp:spPr>
        <a:xfrm>
          <a:off x="0" y="1430287"/>
          <a:ext cx="10515600" cy="13002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ru-RU" sz="3600" kern="1200" dirty="0"/>
            <a:t>Налога на прибыль</a:t>
          </a:r>
        </a:p>
      </dsp:txBody>
      <dsp:txXfrm>
        <a:off x="2233146" y="1430287"/>
        <a:ext cx="8282453" cy="1300261"/>
      </dsp:txXfrm>
    </dsp:sp>
    <dsp:sp modelId="{D3D7D4DA-3AD0-47CD-B80C-0A4EE981ADB4}">
      <dsp:nvSpPr>
        <dsp:cNvPr id="0" name=""/>
        <dsp:cNvSpPr/>
      </dsp:nvSpPr>
      <dsp:spPr>
        <a:xfrm>
          <a:off x="130026" y="1560313"/>
          <a:ext cx="2103120" cy="104020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3A94BD-ACE9-47A9-BB67-A863F5500E67}">
      <dsp:nvSpPr>
        <dsp:cNvPr id="0" name=""/>
        <dsp:cNvSpPr/>
      </dsp:nvSpPr>
      <dsp:spPr>
        <a:xfrm>
          <a:off x="0" y="2860575"/>
          <a:ext cx="10515600" cy="13002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ru-RU" sz="3600" kern="1200" dirty="0"/>
            <a:t>Налога на имущество</a:t>
          </a:r>
        </a:p>
      </dsp:txBody>
      <dsp:txXfrm>
        <a:off x="2233146" y="2860575"/>
        <a:ext cx="8282453" cy="1300261"/>
      </dsp:txXfrm>
    </dsp:sp>
    <dsp:sp modelId="{10C0C43D-E2E5-415A-BCAF-3A29C3D50243}">
      <dsp:nvSpPr>
        <dsp:cNvPr id="0" name=""/>
        <dsp:cNvSpPr/>
      </dsp:nvSpPr>
      <dsp:spPr>
        <a:xfrm>
          <a:off x="130026" y="2990601"/>
          <a:ext cx="2103120" cy="104020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2638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3019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93654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5590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4491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7612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3768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274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2078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4134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92566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3/2/2022</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5309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3/2/2022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058533534"/>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3" descr="Изображение выглядит как оранжевый, апельсины, цитрус, фрукт&#10;&#10;Автоматически созданное описание">
            <a:extLst>
              <a:ext uri="{FF2B5EF4-FFF2-40B4-BE49-F238E27FC236}">
                <a16:creationId xmlns:a16="http://schemas.microsoft.com/office/drawing/2014/main" id="{8572EA67-088A-4E97-9D51-3BE0B99E3CF2}"/>
              </a:ext>
            </a:extLst>
          </p:cNvPr>
          <p:cNvPicPr>
            <a:picLocks noChangeAspect="1"/>
          </p:cNvPicPr>
          <p:nvPr/>
        </p:nvPicPr>
        <p:blipFill rotWithShape="1">
          <a:blip r:embed="rId2">
            <a:extLst>
              <a:ext uri="{28A0092B-C50C-407E-A947-70E740481C1C}">
                <a14:useLocalDpi xmlns:a14="http://schemas.microsoft.com/office/drawing/2010/main" val="0"/>
              </a:ext>
            </a:extLst>
          </a:blip>
          <a:srcRect t="3910" r="2" b="1415"/>
          <a:stretch/>
        </p:blipFill>
        <p:spPr>
          <a:xfrm>
            <a:off x="-3047" y="10"/>
            <a:ext cx="12191999" cy="6857990"/>
          </a:xfrm>
          <a:prstGeom prst="rect">
            <a:avLst/>
          </a:prstGeom>
        </p:spPr>
      </p:pic>
      <p:sp>
        <p:nvSpPr>
          <p:cNvPr id="30" name="Rectangle 2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6C0CDFF7-44A6-475F-8525-5B56E748D775}"/>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ru-RU" sz="3600" dirty="0">
                <a:solidFill>
                  <a:srgbClr val="92D050"/>
                </a:solidFill>
              </a:rPr>
              <a:t>Налогообложение </a:t>
            </a:r>
            <a:r>
              <a:rPr lang="ru-RU" sz="3600" dirty="0" err="1">
                <a:solidFill>
                  <a:srgbClr val="92D050"/>
                </a:solidFill>
              </a:rPr>
              <a:t>СПоК</a:t>
            </a:r>
            <a:r>
              <a:rPr lang="ru-RU" sz="3600" dirty="0">
                <a:solidFill>
                  <a:srgbClr val="92D050"/>
                </a:solidFill>
              </a:rPr>
              <a:t>: выбор оптимальной системы налогообложения, типичные ошибки и заблуждения в отношении налогообложения </a:t>
            </a:r>
            <a:r>
              <a:rPr lang="ru-RU" sz="3600" dirty="0" err="1">
                <a:solidFill>
                  <a:srgbClr val="92D050"/>
                </a:solidFill>
              </a:rPr>
              <a:t>СПоК</a:t>
            </a:r>
            <a:r>
              <a:rPr lang="ru-RU" sz="3600" dirty="0">
                <a:solidFill>
                  <a:srgbClr val="92D050"/>
                </a:solidFill>
              </a:rPr>
              <a:t> и его членов</a:t>
            </a:r>
          </a:p>
        </p:txBody>
      </p:sp>
      <p:sp>
        <p:nvSpPr>
          <p:cNvPr id="3" name="Подзаголовок 2">
            <a:extLst>
              <a:ext uri="{FF2B5EF4-FFF2-40B4-BE49-F238E27FC236}">
                <a16:creationId xmlns:a16="http://schemas.microsoft.com/office/drawing/2014/main" id="{B80556D6-C543-49EE-B161-1575A185D8E1}"/>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chor="ctr">
            <a:normAutofit/>
          </a:bodyPr>
          <a:lstStyle/>
          <a:p>
            <a:pPr algn="ctr"/>
            <a:r>
              <a:rPr lang="ru-RU" sz="1800" b="1" dirty="0">
                <a:solidFill>
                  <a:srgbClr val="679E2A"/>
                </a:solidFill>
              </a:rPr>
              <a:t>Методические материалы для руководителей и специалистов </a:t>
            </a:r>
            <a:r>
              <a:rPr lang="ru-RU" sz="1800" b="1" dirty="0" err="1">
                <a:solidFill>
                  <a:srgbClr val="679E2A"/>
                </a:solidFill>
              </a:rPr>
              <a:t>СПоК</a:t>
            </a:r>
            <a:endParaRPr lang="ru-RU" sz="1800" b="1" dirty="0">
              <a:solidFill>
                <a:srgbClr val="679E2A"/>
              </a:solidFill>
            </a:endParaRPr>
          </a:p>
          <a:p>
            <a:pPr algn="ctr"/>
            <a:r>
              <a:rPr lang="ru-RU" sz="1800" b="1" dirty="0">
                <a:solidFill>
                  <a:srgbClr val="679E2A"/>
                </a:solidFill>
              </a:rPr>
              <a:t>2022 г.</a:t>
            </a:r>
          </a:p>
        </p:txBody>
      </p:sp>
      <p:cxnSp>
        <p:nvCxnSpPr>
          <p:cNvPr id="43" name="Straight Connector 31">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272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460D991F-10E3-4866-AE62-53FE88E50C14}"/>
              </a:ext>
            </a:extLst>
          </p:cNvPr>
          <p:cNvSpPr>
            <a:spLocks noGrp="1"/>
          </p:cNvSpPr>
          <p:nvPr>
            <p:ph type="title"/>
          </p:nvPr>
        </p:nvSpPr>
        <p:spPr/>
        <p:txBody>
          <a:bodyPr/>
          <a:lstStyle/>
          <a:p>
            <a:pPr algn="ctr"/>
            <a:r>
              <a:rPr lang="ru-RU" dirty="0"/>
              <a:t>Расширение возможностей применения УСН с 1 января 2021 г.</a:t>
            </a:r>
          </a:p>
        </p:txBody>
      </p:sp>
      <p:sp>
        <p:nvSpPr>
          <p:cNvPr id="6" name="Объект 5">
            <a:extLst>
              <a:ext uri="{FF2B5EF4-FFF2-40B4-BE49-F238E27FC236}">
                <a16:creationId xmlns:a16="http://schemas.microsoft.com/office/drawing/2014/main" id="{AE4B8FF5-A8EE-46E1-B790-61684D4DFBFA}"/>
              </a:ext>
            </a:extLst>
          </p:cNvPr>
          <p:cNvSpPr>
            <a:spLocks noGrp="1"/>
          </p:cNvSpPr>
          <p:nvPr>
            <p:ph idx="1"/>
          </p:nvPr>
        </p:nvSpPr>
        <p:spPr/>
        <p:txBody>
          <a:bodyPr>
            <a:normAutofit fontScale="92500" lnSpcReduction="20000"/>
          </a:bodyPr>
          <a:lstStyle/>
          <a:p>
            <a:pPr marL="0" indent="0" algn="just">
              <a:buNone/>
            </a:pPr>
            <a:r>
              <a:rPr lang="ru-RU" sz="2800" dirty="0">
                <a:latin typeface="Times New Roman" panose="02020603050405020304" pitchFamily="18" charset="0"/>
                <a:cs typeface="Times New Roman" panose="02020603050405020304" pitchFamily="18" charset="0"/>
              </a:rPr>
              <a:t>Плательщики УСН право на специальный режим, если доходы в течение года составят от </a:t>
            </a:r>
            <a:r>
              <a:rPr lang="ru-RU" sz="2800" b="1" dirty="0">
                <a:latin typeface="Times New Roman" panose="02020603050405020304" pitchFamily="18" charset="0"/>
                <a:cs typeface="Times New Roman" panose="02020603050405020304" pitchFamily="18" charset="0"/>
              </a:rPr>
              <a:t>150 до 200 млн. руб</a:t>
            </a:r>
            <a:r>
              <a:rPr lang="ru-RU" sz="2800" dirty="0">
                <a:latin typeface="Times New Roman" panose="02020603050405020304" pitchFamily="18" charset="0"/>
                <a:cs typeface="Times New Roman" panose="02020603050405020304" pitchFamily="18" charset="0"/>
              </a:rPr>
              <a:t>., а средняя численность работников — от </a:t>
            </a:r>
            <a:r>
              <a:rPr lang="ru-RU" sz="2800" b="1" dirty="0">
                <a:latin typeface="Times New Roman" panose="02020603050405020304" pitchFamily="18" charset="0"/>
                <a:cs typeface="Times New Roman" panose="02020603050405020304" pitchFamily="18" charset="0"/>
              </a:rPr>
              <a:t>100 до 130 человек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абз</a:t>
            </a:r>
            <a:r>
              <a:rPr lang="ru-RU" sz="2800" dirty="0">
                <a:latin typeface="Times New Roman" panose="02020603050405020304" pitchFamily="18" charset="0"/>
                <a:cs typeface="Times New Roman" panose="02020603050405020304" pitchFamily="18" charset="0"/>
              </a:rPr>
              <a:t>. 1 п. 4 ст. 346.13 НК). </a:t>
            </a:r>
          </a:p>
          <a:p>
            <a:pPr marL="0" indent="0" algn="ctr">
              <a:buNone/>
            </a:pPr>
            <a:r>
              <a:rPr lang="ru-RU" sz="2800" b="1" dirty="0">
                <a:latin typeface="Times New Roman" panose="02020603050405020304" pitchFamily="18" charset="0"/>
                <a:cs typeface="Times New Roman" panose="02020603050405020304" pitchFamily="18" charset="0"/>
              </a:rPr>
              <a:t>Повышенные ставки налога</a:t>
            </a:r>
          </a:p>
          <a:p>
            <a:pPr algn="just">
              <a:buFont typeface="Wingdings" panose="05000000000000000000" pitchFamily="2" charset="2"/>
              <a:buChar char="Ø"/>
            </a:pPr>
            <a:r>
              <a:rPr lang="ru-RU" sz="2800" b="1" dirty="0">
                <a:latin typeface="Times New Roman" panose="02020603050405020304" pitchFamily="18" charset="0"/>
                <a:cs typeface="Times New Roman" panose="02020603050405020304" pitchFamily="18" charset="0"/>
              </a:rPr>
              <a:t>8 процентов — на УСН с объектом «доходы»; </a:t>
            </a:r>
          </a:p>
          <a:p>
            <a:pPr algn="just">
              <a:buFont typeface="Wingdings" panose="05000000000000000000" pitchFamily="2" charset="2"/>
              <a:buChar char="Ø"/>
            </a:pPr>
            <a:r>
              <a:rPr lang="ru-RU" sz="2800" b="1" dirty="0">
                <a:latin typeface="Times New Roman" panose="02020603050405020304" pitchFamily="18" charset="0"/>
                <a:cs typeface="Times New Roman" panose="02020603050405020304" pitchFamily="18" charset="0"/>
              </a:rPr>
              <a:t>20 процентов — на УСН с объектом «доходы минус расходы». </a:t>
            </a:r>
          </a:p>
          <a:p>
            <a:pPr marL="0" indent="0" algn="just">
              <a:buNone/>
            </a:pPr>
            <a:r>
              <a:rPr lang="ru-RU" sz="2800" dirty="0">
                <a:latin typeface="Times New Roman" panose="02020603050405020304" pitchFamily="18" charset="0"/>
                <a:cs typeface="Times New Roman" panose="02020603050405020304" pitchFamily="18" charset="0"/>
              </a:rPr>
              <a:t>Новые ставки для упрощенцев действуют даже там, где регион ввел пониженные тарифы по УСН.</a:t>
            </a:r>
          </a:p>
          <a:p>
            <a:pPr marL="0" indent="0" algn="just">
              <a:buNone/>
            </a:pPr>
            <a:r>
              <a:rPr lang="ru-RU" sz="2800" dirty="0">
                <a:latin typeface="Times New Roman" panose="02020603050405020304" pitchFamily="18" charset="0"/>
                <a:cs typeface="Times New Roman" panose="02020603050405020304" pitchFamily="18" charset="0"/>
              </a:rPr>
              <a:t>Повышенные ставки применяются в отношении доходов за налоговый период, начиная с которого превышены пороги 150 млн. и (или) 100 чел.</a:t>
            </a:r>
            <a:endParaRPr lang="ru-RU" dirty="0"/>
          </a:p>
        </p:txBody>
      </p:sp>
    </p:spTree>
    <p:extLst>
      <p:ext uri="{BB962C8B-B14F-4D97-AF65-F5344CB8AC3E}">
        <p14:creationId xmlns:p14="http://schemas.microsoft.com/office/powerpoint/2010/main" val="134416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a:extLst>
              <a:ext uri="{FF2B5EF4-FFF2-40B4-BE49-F238E27FC236}">
                <a16:creationId xmlns:a16="http://schemas.microsoft.com/office/drawing/2014/main" id="{2CB2A2E9-138C-4326-9DA4-94A156221DF4}"/>
              </a:ext>
            </a:extLst>
          </p:cNvPr>
          <p:cNvSpPr>
            <a:spLocks noGrp="1"/>
          </p:cNvSpPr>
          <p:nvPr>
            <p:ph type="title"/>
          </p:nvPr>
        </p:nvSpPr>
        <p:spPr/>
        <p:txBody>
          <a:bodyPr/>
          <a:lstStyle/>
          <a:p>
            <a:pPr algn="ctr" eaLnBrk="1" hangingPunct="1"/>
            <a:r>
              <a:rPr lang="ru-RU" altLang="ru-RU" dirty="0"/>
              <a:t>Когда целесообразно применять «ЕСХН без НДС»</a:t>
            </a:r>
          </a:p>
        </p:txBody>
      </p:sp>
      <p:sp>
        <p:nvSpPr>
          <p:cNvPr id="14339" name="Объект 2">
            <a:extLst>
              <a:ext uri="{FF2B5EF4-FFF2-40B4-BE49-F238E27FC236}">
                <a16:creationId xmlns:a16="http://schemas.microsoft.com/office/drawing/2014/main" id="{FF865086-284E-4055-8FA2-9436B2C20578}"/>
              </a:ext>
            </a:extLst>
          </p:cNvPr>
          <p:cNvSpPr>
            <a:spLocks noGrp="1"/>
          </p:cNvSpPr>
          <p:nvPr>
            <p:ph idx="1"/>
          </p:nvPr>
        </p:nvSpPr>
        <p:spPr/>
        <p:txBody>
          <a:bodyPr/>
          <a:lstStyle/>
          <a:p>
            <a:pPr eaLnBrk="1" hangingPunct="1"/>
            <a:r>
              <a:rPr lang="ru-RU" altLang="ru-RU" sz="2400"/>
              <a:t>Если контрагенты СПоК не применяют ОСНО (как поставщики, так и покупатели);</a:t>
            </a:r>
          </a:p>
          <a:p>
            <a:pPr eaLnBrk="1" hangingPunct="1"/>
            <a:r>
              <a:rPr lang="ru-RU" altLang="ru-RU" sz="2400"/>
              <a:t>Кооператив несёт значительные документально подтверждённые расходы, принимаемые для целей ЕСХН;</a:t>
            </a:r>
          </a:p>
          <a:p>
            <a:pPr eaLnBrk="1" hangingPunct="1"/>
            <a:r>
              <a:rPr lang="ru-RU" altLang="ru-RU" sz="2400"/>
              <a:t>Кооператив по наименованию и совершаемым операциям соответствует требованиям ст. 346.2 (подпункты 2) или 3) пункта 2) НК РФ;</a:t>
            </a:r>
          </a:p>
          <a:p>
            <a:pPr eaLnBrk="1" hangingPunct="1"/>
            <a:r>
              <a:rPr lang="ru-RU" altLang="ru-RU" sz="2400"/>
              <a:t>Учётная работа в СПоК организована на уровне, достаточном для аргументации в ИФНС (с точки зрения операций с членами кооператива).</a:t>
            </a:r>
          </a:p>
        </p:txBody>
      </p:sp>
      <p:sp>
        <p:nvSpPr>
          <p:cNvPr id="13316" name="Номер слайда 3">
            <a:extLst>
              <a:ext uri="{FF2B5EF4-FFF2-40B4-BE49-F238E27FC236}">
                <a16:creationId xmlns:a16="http://schemas.microsoft.com/office/drawing/2014/main" id="{7559FDEA-CB6B-466E-A309-96C2231B431A}"/>
              </a:ext>
            </a:extLst>
          </p:cNvPr>
          <p:cNvSpPr>
            <a:spLocks noGrp="1"/>
          </p:cNvSpPr>
          <p:nvPr>
            <p:ph type="sldNum" sz="quarter" idx="12"/>
          </p:nvPr>
        </p:nvSpPr>
        <p:spPr bwMode="auto"/>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57213" indent="-2143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60E8833-6AE5-46E1-B4CD-7E0F34C3AC51}" type="slidenum">
              <a:rPr lang="en-US" altLang="ru-RU" sz="1000">
                <a:latin typeface="Arial" panose="020B0604020202020204" pitchFamily="34" charset="0"/>
              </a:rPr>
              <a:pPr>
                <a:lnSpc>
                  <a:spcPct val="100000"/>
                </a:lnSpc>
                <a:spcBef>
                  <a:spcPct val="0"/>
                </a:spcBef>
                <a:buFontTx/>
                <a:buNone/>
              </a:pPr>
              <a:t>11</a:t>
            </a:fld>
            <a:endParaRPr lang="en-US" altLang="ru-RU" sz="100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a:extLst>
              <a:ext uri="{FF2B5EF4-FFF2-40B4-BE49-F238E27FC236}">
                <a16:creationId xmlns:a16="http://schemas.microsoft.com/office/drawing/2014/main" id="{3A01101F-2C3A-4A82-9C6D-029276649D18}"/>
              </a:ext>
            </a:extLst>
          </p:cNvPr>
          <p:cNvSpPr>
            <a:spLocks noGrp="1"/>
          </p:cNvSpPr>
          <p:nvPr>
            <p:ph type="title"/>
          </p:nvPr>
        </p:nvSpPr>
        <p:spPr/>
        <p:txBody>
          <a:bodyPr/>
          <a:lstStyle/>
          <a:p>
            <a:pPr algn="ctr" eaLnBrk="1" hangingPunct="1"/>
            <a:r>
              <a:rPr lang="ru-RU" altLang="ru-RU" dirty="0"/>
              <a:t>Условия применения </a:t>
            </a:r>
            <a:r>
              <a:rPr lang="ru-RU" altLang="ru-RU" dirty="0" err="1"/>
              <a:t>СПоК</a:t>
            </a:r>
            <a:r>
              <a:rPr lang="ru-RU" altLang="ru-RU" dirty="0"/>
              <a:t> ЕСХН (ст. 346.2 НК РФ, ч. 2 </a:t>
            </a:r>
            <a:r>
              <a:rPr lang="ru-RU" altLang="ru-RU" dirty="0" err="1"/>
              <a:t>пп</a:t>
            </a:r>
            <a:r>
              <a:rPr lang="ru-RU" altLang="ru-RU" dirty="0"/>
              <a:t>. 3)</a:t>
            </a:r>
          </a:p>
        </p:txBody>
      </p:sp>
      <p:sp>
        <p:nvSpPr>
          <p:cNvPr id="13315" name="Объект 2">
            <a:extLst>
              <a:ext uri="{FF2B5EF4-FFF2-40B4-BE49-F238E27FC236}">
                <a16:creationId xmlns:a16="http://schemas.microsoft.com/office/drawing/2014/main" id="{9D958C7B-DD07-49F8-B601-5CD69B6B2EFF}"/>
              </a:ext>
            </a:extLst>
          </p:cNvPr>
          <p:cNvSpPr>
            <a:spLocks noGrp="1"/>
          </p:cNvSpPr>
          <p:nvPr>
            <p:ph idx="1"/>
          </p:nvPr>
        </p:nvSpPr>
        <p:spPr/>
        <p:txBody>
          <a:bodyPr>
            <a:normAutofit lnSpcReduction="10000"/>
          </a:bodyPr>
          <a:lstStyle/>
          <a:p>
            <a:pPr eaLnBrk="1" hangingPunct="1">
              <a:spcAft>
                <a:spcPts val="1350"/>
              </a:spcAft>
            </a:pPr>
            <a:r>
              <a:rPr lang="ru-RU" altLang="ru-RU" sz="2400" dirty="0"/>
              <a:t>Кооператив должен быть «снабженческим», «сбытовым» («торговым»), «перерабатывающим», «растениеводческим» или «животноводческим»;</a:t>
            </a:r>
          </a:p>
          <a:p>
            <a:pPr eaLnBrk="1" hangingPunct="1"/>
            <a:r>
              <a:rPr lang="ru-RU" altLang="ru-RU" sz="2400" dirty="0"/>
              <a:t>доля доходов </a:t>
            </a:r>
            <a:r>
              <a:rPr lang="ru-RU" altLang="ru-RU" sz="2400" dirty="0" err="1"/>
              <a:t>СПоК</a:t>
            </a:r>
            <a:r>
              <a:rPr lang="ru-RU" altLang="ru-RU" sz="2400" dirty="0"/>
              <a:t> от реализации сельскохозяйственной продукции собственного производства членов кооператива, включая продукцию первичной переработки, произведенной кооперативом из сельскохозяйственного сырья собственного производства членов этих кооператива, а также от выполненных работ (услуг) для членов кооператива составляет в общем доходе от реализации товаров (работ, услуг) не менее 70 процентов.</a:t>
            </a:r>
          </a:p>
          <a:p>
            <a:pPr eaLnBrk="1" hangingPunct="1"/>
            <a:endParaRPr lang="ru-RU" altLang="ru-RU" dirty="0"/>
          </a:p>
        </p:txBody>
      </p:sp>
      <p:sp>
        <p:nvSpPr>
          <p:cNvPr id="12292" name="Номер слайда 3">
            <a:extLst>
              <a:ext uri="{FF2B5EF4-FFF2-40B4-BE49-F238E27FC236}">
                <a16:creationId xmlns:a16="http://schemas.microsoft.com/office/drawing/2014/main" id="{305EFC2F-6ABF-4390-A42B-7B3D79E668AE}"/>
              </a:ext>
            </a:extLst>
          </p:cNvPr>
          <p:cNvSpPr>
            <a:spLocks noGrp="1"/>
          </p:cNvSpPr>
          <p:nvPr>
            <p:ph type="sldNum" sz="quarter" idx="12"/>
          </p:nvPr>
        </p:nvSpPr>
        <p:spPr bwMode="auto"/>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57213" indent="-2143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59B3FBD-A470-47CA-91FD-6053914D93C6}" type="slidenum">
              <a:rPr lang="en-US" altLang="ru-RU" sz="1000">
                <a:latin typeface="Arial" panose="020B0604020202020204" pitchFamily="34" charset="0"/>
              </a:rPr>
              <a:pPr>
                <a:lnSpc>
                  <a:spcPct val="100000"/>
                </a:lnSpc>
                <a:spcBef>
                  <a:spcPct val="0"/>
                </a:spcBef>
                <a:buFontTx/>
                <a:buNone/>
              </a:pPr>
              <a:t>12</a:t>
            </a:fld>
            <a:endParaRPr lang="en-US" altLang="ru-RU" sz="100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a:extLst>
              <a:ext uri="{FF2B5EF4-FFF2-40B4-BE49-F238E27FC236}">
                <a16:creationId xmlns:a16="http://schemas.microsoft.com/office/drawing/2014/main" id="{3A01101F-2C3A-4A82-9C6D-029276649D18}"/>
              </a:ext>
            </a:extLst>
          </p:cNvPr>
          <p:cNvSpPr>
            <a:spLocks noGrp="1"/>
          </p:cNvSpPr>
          <p:nvPr>
            <p:ph type="title"/>
          </p:nvPr>
        </p:nvSpPr>
        <p:spPr/>
        <p:txBody>
          <a:bodyPr/>
          <a:lstStyle/>
          <a:p>
            <a:pPr algn="ctr" eaLnBrk="1" hangingPunct="1"/>
            <a:r>
              <a:rPr lang="ru-RU" altLang="ru-RU" dirty="0"/>
              <a:t>Условия применения </a:t>
            </a:r>
            <a:r>
              <a:rPr lang="ru-RU" altLang="ru-RU" dirty="0" err="1"/>
              <a:t>СПоК</a:t>
            </a:r>
            <a:r>
              <a:rPr lang="ru-RU" altLang="ru-RU" dirty="0"/>
              <a:t> ЕСХН (ст. 346.2 НК РФ, ч. 2 </a:t>
            </a:r>
            <a:r>
              <a:rPr lang="ru-RU" altLang="ru-RU" dirty="0" err="1"/>
              <a:t>пп</a:t>
            </a:r>
            <a:r>
              <a:rPr lang="ru-RU" altLang="ru-RU" dirty="0"/>
              <a:t>. 2)</a:t>
            </a:r>
          </a:p>
        </p:txBody>
      </p:sp>
      <p:sp>
        <p:nvSpPr>
          <p:cNvPr id="13315" name="Объект 2">
            <a:extLst>
              <a:ext uri="{FF2B5EF4-FFF2-40B4-BE49-F238E27FC236}">
                <a16:creationId xmlns:a16="http://schemas.microsoft.com/office/drawing/2014/main" id="{9D958C7B-DD07-49F8-B601-5CD69B6B2EFF}"/>
              </a:ext>
            </a:extLst>
          </p:cNvPr>
          <p:cNvSpPr>
            <a:spLocks noGrp="1"/>
          </p:cNvSpPr>
          <p:nvPr>
            <p:ph idx="1"/>
          </p:nvPr>
        </p:nvSpPr>
        <p:spPr/>
        <p:txBody>
          <a:bodyPr>
            <a:normAutofit fontScale="70000" lnSpcReduction="20000"/>
          </a:bodyPr>
          <a:lstStyle/>
          <a:p>
            <a:pPr eaLnBrk="1" hangingPunct="1">
              <a:spcAft>
                <a:spcPts val="1350"/>
              </a:spcAft>
            </a:pPr>
            <a:r>
              <a:rPr lang="ru-RU" altLang="ru-RU" sz="2400" dirty="0"/>
              <a:t>Кооператив имеет любое наименование (например, «обслуживающий»);</a:t>
            </a:r>
          </a:p>
          <a:p>
            <a:r>
              <a:rPr lang="ru-RU" altLang="ru-RU" sz="2400" dirty="0"/>
              <a:t>Кооператив соответствует критериям «организации оказывающей услуги сельскохозяйственным товаропроизводителям, которые относятся в соответствии с ОКВЭД … к вспомогательной деятельности в области производства сельскохозяйственных культур и послеуборочной обработки сельскохозяйственной продукции, в том числе:</a:t>
            </a:r>
          </a:p>
          <a:p>
            <a:pPr marL="0" indent="0">
              <a:buNone/>
            </a:pPr>
            <a:r>
              <a:rPr lang="ru-RU" altLang="ru-RU" sz="2400" dirty="0"/>
              <a:t>услуги в области растениеводства в части подготовки полей, посева сельскохозяйственных культур, возделывания и выращивания сельскохозяйственных культур, опрыскивания сельскохозяйственных культур, обрезки фруктовых деревьев и виноградной лозы, пересаживания риса, рассаживания свеклы, уборки урожая, обработки семян до посева (посадки);</a:t>
            </a:r>
          </a:p>
          <a:p>
            <a:pPr marL="0" indent="0">
              <a:buNone/>
            </a:pPr>
            <a:r>
              <a:rPr lang="ru-RU" altLang="ru-RU" sz="2400" dirty="0"/>
              <a:t>услуги в области животноводства в части обследования состояния стада, перегонки скота, выпаса скота, выбраковки сельскохозяйственной птицы, содержания сельскохозяйственных животных и ухода за ними.</a:t>
            </a:r>
          </a:p>
          <a:p>
            <a:pPr marL="0" indent="0">
              <a:buNone/>
            </a:pPr>
            <a:r>
              <a:rPr lang="ru-RU" altLang="ru-RU" sz="2400" dirty="0"/>
              <a:t>В общем доходе от реализации товаров (работ, услуг) … доля дохода от реализации перечисленных в настоящем подпункте услуг должна составлять не менее 70 процентов»</a:t>
            </a:r>
          </a:p>
          <a:p>
            <a:pPr eaLnBrk="1" hangingPunct="1"/>
            <a:endParaRPr lang="ru-RU" altLang="ru-RU" dirty="0"/>
          </a:p>
        </p:txBody>
      </p:sp>
      <p:sp>
        <p:nvSpPr>
          <p:cNvPr id="12292" name="Номер слайда 3">
            <a:extLst>
              <a:ext uri="{FF2B5EF4-FFF2-40B4-BE49-F238E27FC236}">
                <a16:creationId xmlns:a16="http://schemas.microsoft.com/office/drawing/2014/main" id="{305EFC2F-6ABF-4390-A42B-7B3D79E668AE}"/>
              </a:ext>
            </a:extLst>
          </p:cNvPr>
          <p:cNvSpPr>
            <a:spLocks noGrp="1"/>
          </p:cNvSpPr>
          <p:nvPr>
            <p:ph type="sldNum" sz="quarter" idx="12"/>
          </p:nvPr>
        </p:nvSpPr>
        <p:spPr bwMode="auto"/>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57213" indent="-2143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59B3FBD-A470-47CA-91FD-6053914D93C6}" type="slidenum">
              <a:rPr lang="en-US" altLang="ru-RU" sz="1000">
                <a:latin typeface="Arial" panose="020B0604020202020204" pitchFamily="34" charset="0"/>
              </a:rPr>
              <a:pPr>
                <a:lnSpc>
                  <a:spcPct val="100000"/>
                </a:lnSpc>
                <a:spcBef>
                  <a:spcPct val="0"/>
                </a:spcBef>
                <a:buFontTx/>
                <a:buNone/>
              </a:pPr>
              <a:t>13</a:t>
            </a:fld>
            <a:endParaRPr lang="en-US" altLang="ru-RU" sz="1000">
              <a:latin typeface="Arial" panose="020B0604020202020204" pitchFamily="34" charset="0"/>
            </a:endParaRPr>
          </a:p>
        </p:txBody>
      </p:sp>
    </p:spTree>
    <p:extLst>
      <p:ext uri="{BB962C8B-B14F-4D97-AF65-F5344CB8AC3E}">
        <p14:creationId xmlns:p14="http://schemas.microsoft.com/office/powerpoint/2010/main" val="191776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DD21DC-F17F-4975-B562-B60623E0B4B3}"/>
              </a:ext>
            </a:extLst>
          </p:cNvPr>
          <p:cNvSpPr>
            <a:spLocks noGrp="1"/>
          </p:cNvSpPr>
          <p:nvPr>
            <p:ph type="title"/>
          </p:nvPr>
        </p:nvSpPr>
        <p:spPr>
          <a:xfrm>
            <a:off x="5526156" y="365125"/>
            <a:ext cx="5827643" cy="1433433"/>
          </a:xfrm>
        </p:spPr>
        <p:txBody>
          <a:bodyPr vert="horz" lIns="91440" tIns="45720" rIns="91440" bIns="45720" rtlCol="0" anchor="b">
            <a:normAutofit/>
          </a:bodyPr>
          <a:lstStyle/>
          <a:p>
            <a:pPr algn="ctr"/>
            <a:r>
              <a:rPr lang="en-US" dirty="0" err="1"/>
              <a:t>Объект</a:t>
            </a:r>
            <a:r>
              <a:rPr lang="en-US" dirty="0"/>
              <a:t> </a:t>
            </a:r>
            <a:r>
              <a:rPr lang="en-US" dirty="0" err="1"/>
              <a:t>налогообложения</a:t>
            </a:r>
            <a:endParaRPr lang="en-US" dirty="0"/>
          </a:p>
        </p:txBody>
      </p:sp>
      <p:pic>
        <p:nvPicPr>
          <p:cNvPr id="6" name="Объект 5" descr="Изображение выглядит как мобильный телефон, телефон, стол, сидит&#10;&#10;Автоматически созданное описание">
            <a:extLst>
              <a:ext uri="{FF2B5EF4-FFF2-40B4-BE49-F238E27FC236}">
                <a16:creationId xmlns:a16="http://schemas.microsoft.com/office/drawing/2014/main" id="{D9839538-D0FA-4385-9451-F6B25DA70F5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466" y="3246933"/>
            <a:ext cx="4309533" cy="2521076"/>
          </a:xfrm>
          <a:prstGeom prst="rect">
            <a:avLst/>
          </a:prstGeom>
        </p:spPr>
      </p:pic>
      <p:sp>
        <p:nvSpPr>
          <p:cNvPr id="3" name="Объект 2">
            <a:extLst>
              <a:ext uri="{FF2B5EF4-FFF2-40B4-BE49-F238E27FC236}">
                <a16:creationId xmlns:a16="http://schemas.microsoft.com/office/drawing/2014/main" id="{E1F42295-2E90-4DCF-9472-DB282CE407F6}"/>
              </a:ext>
            </a:extLst>
          </p:cNvPr>
          <p:cNvSpPr>
            <a:spLocks noGrp="1"/>
          </p:cNvSpPr>
          <p:nvPr>
            <p:ph sz="half" idx="1"/>
          </p:nvPr>
        </p:nvSpPr>
        <p:spPr>
          <a:xfrm>
            <a:off x="5526156" y="2055813"/>
            <a:ext cx="5827644" cy="4121149"/>
          </a:xfrm>
        </p:spPr>
        <p:txBody>
          <a:bodyPr vert="horz" lIns="91440" tIns="45720" rIns="91440" bIns="45720" rtlCol="0" anchor="t">
            <a:normAutofit/>
          </a:bodyPr>
          <a:lstStyle/>
          <a:p>
            <a:r>
              <a:rPr lang="en-US" sz="2400"/>
              <a:t>Доходы, уменьшенные на величину расходов</a:t>
            </a:r>
          </a:p>
          <a:p>
            <a:r>
              <a:rPr lang="en-US" sz="2400"/>
              <a:t>Ставка налога 6 процентов</a:t>
            </a:r>
          </a:p>
        </p:txBody>
      </p:sp>
    </p:spTree>
    <p:extLst>
      <p:ext uri="{BB962C8B-B14F-4D97-AF65-F5344CB8AC3E}">
        <p14:creationId xmlns:p14="http://schemas.microsoft.com/office/powerpoint/2010/main" val="1039009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CA7A5E-18AC-4BBE-8289-F44CF277C6C0}"/>
              </a:ext>
            </a:extLst>
          </p:cNvPr>
          <p:cNvSpPr>
            <a:spLocks noGrp="1"/>
          </p:cNvSpPr>
          <p:nvPr>
            <p:ph type="title"/>
          </p:nvPr>
        </p:nvSpPr>
        <p:spPr/>
        <p:txBody>
          <a:bodyPr/>
          <a:lstStyle/>
          <a:p>
            <a:r>
              <a:rPr lang="ru-RU" dirty="0"/>
              <a:t>ЕСХН и налог на добавленную стоимость</a:t>
            </a:r>
          </a:p>
        </p:txBody>
      </p:sp>
      <p:sp>
        <p:nvSpPr>
          <p:cNvPr id="4" name="Объект 3">
            <a:extLst>
              <a:ext uri="{FF2B5EF4-FFF2-40B4-BE49-F238E27FC236}">
                <a16:creationId xmlns:a16="http://schemas.microsoft.com/office/drawing/2014/main" id="{E46A4776-DD51-454B-AD6A-CD61ABA71C0F}"/>
              </a:ext>
            </a:extLst>
          </p:cNvPr>
          <p:cNvSpPr>
            <a:spLocks noGrp="1"/>
          </p:cNvSpPr>
          <p:nvPr>
            <p:ph sz="half" idx="1"/>
          </p:nvPr>
        </p:nvSpPr>
        <p:spPr/>
        <p:txBody>
          <a:bodyPr/>
          <a:lstStyle/>
          <a:p>
            <a:r>
              <a:rPr lang="ru-RU" dirty="0"/>
              <a:t>В общем случае плательщик ЕСХН является плательщиком НДС</a:t>
            </a:r>
          </a:p>
        </p:txBody>
      </p:sp>
      <p:sp>
        <p:nvSpPr>
          <p:cNvPr id="5" name="Объект 4">
            <a:extLst>
              <a:ext uri="{FF2B5EF4-FFF2-40B4-BE49-F238E27FC236}">
                <a16:creationId xmlns:a16="http://schemas.microsoft.com/office/drawing/2014/main" id="{D317EDF7-E2A0-4124-9C4C-4305BF048761}"/>
              </a:ext>
            </a:extLst>
          </p:cNvPr>
          <p:cNvSpPr>
            <a:spLocks noGrp="1"/>
          </p:cNvSpPr>
          <p:nvPr>
            <p:ph sz="half" idx="2"/>
          </p:nvPr>
        </p:nvSpPr>
        <p:spPr/>
        <p:txBody>
          <a:bodyPr/>
          <a:lstStyle/>
          <a:p>
            <a:r>
              <a:rPr lang="ru-RU" dirty="0"/>
              <a:t>С 2019 г. плательщики ЕСХН вправе подать заявление об освобождении от исчисления и уплаты НДС (ст. 145 НК РФ) – отказаться в дальнейшем от данного права невозможно</a:t>
            </a:r>
          </a:p>
        </p:txBody>
      </p:sp>
      <p:pic>
        <p:nvPicPr>
          <p:cNvPr id="6" name="Рисунок 5">
            <a:extLst>
              <a:ext uri="{FF2B5EF4-FFF2-40B4-BE49-F238E27FC236}">
                <a16:creationId xmlns:a16="http://schemas.microsoft.com/office/drawing/2014/main" id="{C44DCAD6-02E9-44CE-A6EB-22D778E2AE69}"/>
              </a:ext>
            </a:extLst>
          </p:cNvPr>
          <p:cNvPicPr>
            <a:picLocks noChangeAspect="1"/>
          </p:cNvPicPr>
          <p:nvPr/>
        </p:nvPicPr>
        <p:blipFill>
          <a:blip r:embed="rId2"/>
          <a:stretch>
            <a:fillRect/>
          </a:stretch>
        </p:blipFill>
        <p:spPr>
          <a:xfrm>
            <a:off x="130328" y="3715143"/>
            <a:ext cx="6285714" cy="3142857"/>
          </a:xfrm>
          <a:prstGeom prst="rect">
            <a:avLst/>
          </a:prstGeom>
        </p:spPr>
      </p:pic>
    </p:spTree>
    <p:extLst>
      <p:ext uri="{BB962C8B-B14F-4D97-AF65-F5344CB8AC3E}">
        <p14:creationId xmlns:p14="http://schemas.microsoft.com/office/powerpoint/2010/main" val="407391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66AC09-45B3-4487-8A30-07D80930007E}"/>
              </a:ext>
            </a:extLst>
          </p:cNvPr>
          <p:cNvSpPr>
            <a:spLocks noGrp="1"/>
          </p:cNvSpPr>
          <p:nvPr>
            <p:ph type="title"/>
          </p:nvPr>
        </p:nvSpPr>
        <p:spPr/>
        <p:txBody>
          <a:bodyPr/>
          <a:lstStyle/>
          <a:p>
            <a:pPr algn="ctr"/>
            <a:r>
              <a:rPr lang="ru-RU" dirty="0"/>
              <a:t>Освобождение плательщика ЕСХН от исчисления и уплаты НДС</a:t>
            </a:r>
          </a:p>
        </p:txBody>
      </p:sp>
      <p:sp>
        <p:nvSpPr>
          <p:cNvPr id="3" name="Объект 2">
            <a:extLst>
              <a:ext uri="{FF2B5EF4-FFF2-40B4-BE49-F238E27FC236}">
                <a16:creationId xmlns:a16="http://schemas.microsoft.com/office/drawing/2014/main" id="{4710B669-6F5D-463E-9132-D4B6EAAE7E21}"/>
              </a:ext>
            </a:extLst>
          </p:cNvPr>
          <p:cNvSpPr>
            <a:spLocks noGrp="1"/>
          </p:cNvSpPr>
          <p:nvPr>
            <p:ph sz="half" idx="1"/>
          </p:nvPr>
        </p:nvSpPr>
        <p:spPr/>
        <p:txBody>
          <a:bodyPr>
            <a:normAutofit fontScale="85000" lnSpcReduction="20000"/>
          </a:bodyPr>
          <a:lstStyle/>
          <a:p>
            <a:pPr marL="0" indent="0">
              <a:buNone/>
            </a:pPr>
            <a:r>
              <a:rPr lang="ru-RU" dirty="0"/>
              <a:t>Сумма доходов за предшествующий налоговый период не превышала:</a:t>
            </a:r>
          </a:p>
          <a:p>
            <a:r>
              <a:rPr lang="ru-RU" dirty="0"/>
              <a:t>90 миллионов рублей за 2019 год,</a:t>
            </a:r>
          </a:p>
          <a:p>
            <a:r>
              <a:rPr lang="ru-RU" dirty="0"/>
              <a:t>80 миллионов рублей за 2020 год,</a:t>
            </a:r>
          </a:p>
          <a:p>
            <a:r>
              <a:rPr lang="ru-RU" dirty="0"/>
              <a:t>70 миллионов рублей за 2021 год,</a:t>
            </a:r>
          </a:p>
          <a:p>
            <a:r>
              <a:rPr lang="ru-RU" dirty="0"/>
              <a:t>60 миллионов рублей за 2022 год и последующие годы.</a:t>
            </a:r>
          </a:p>
        </p:txBody>
      </p:sp>
      <p:sp>
        <p:nvSpPr>
          <p:cNvPr id="4" name="Объект 3">
            <a:extLst>
              <a:ext uri="{FF2B5EF4-FFF2-40B4-BE49-F238E27FC236}">
                <a16:creationId xmlns:a16="http://schemas.microsoft.com/office/drawing/2014/main" id="{7018F012-A5B9-4134-AB5E-9DF8C7E94006}"/>
              </a:ext>
            </a:extLst>
          </p:cNvPr>
          <p:cNvSpPr>
            <a:spLocks noGrp="1"/>
          </p:cNvSpPr>
          <p:nvPr>
            <p:ph sz="half" idx="2"/>
          </p:nvPr>
        </p:nvSpPr>
        <p:spPr/>
        <p:txBody>
          <a:bodyPr>
            <a:normAutofit fontScale="85000" lnSpcReduction="20000"/>
          </a:bodyPr>
          <a:lstStyle/>
          <a:p>
            <a:r>
              <a:rPr lang="ru-RU" dirty="0"/>
              <a:t>Уведомление в ИФНС подаётся не позднее 20 числа месяца, начиная с которого используется право на освобождение.</a:t>
            </a:r>
          </a:p>
        </p:txBody>
      </p:sp>
      <p:pic>
        <p:nvPicPr>
          <p:cNvPr id="5" name="Рисунок 4">
            <a:extLst>
              <a:ext uri="{FF2B5EF4-FFF2-40B4-BE49-F238E27FC236}">
                <a16:creationId xmlns:a16="http://schemas.microsoft.com/office/drawing/2014/main" id="{F3677BAE-97BF-4FEA-8F23-12626AA22591}"/>
              </a:ext>
            </a:extLst>
          </p:cNvPr>
          <p:cNvPicPr>
            <a:picLocks noChangeAspect="1"/>
          </p:cNvPicPr>
          <p:nvPr/>
        </p:nvPicPr>
        <p:blipFill>
          <a:blip r:embed="rId2"/>
          <a:stretch>
            <a:fillRect/>
          </a:stretch>
        </p:blipFill>
        <p:spPr>
          <a:xfrm>
            <a:off x="7349595" y="3730970"/>
            <a:ext cx="2866667" cy="2761905"/>
          </a:xfrm>
          <a:prstGeom prst="rect">
            <a:avLst/>
          </a:prstGeom>
        </p:spPr>
      </p:pic>
    </p:spTree>
    <p:extLst>
      <p:ext uri="{BB962C8B-B14F-4D97-AF65-F5344CB8AC3E}">
        <p14:creationId xmlns:p14="http://schemas.microsoft.com/office/powerpoint/2010/main" val="317876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6">
            <a:extLst>
              <a:ext uri="{FF2B5EF4-FFF2-40B4-BE49-F238E27FC236}">
                <a16:creationId xmlns:a16="http://schemas.microsoft.com/office/drawing/2014/main" id="{8F4F81C9-3BC6-491E-ACF2-D935A01A2766}"/>
              </a:ext>
            </a:extLst>
          </p:cNvPr>
          <p:cNvSpPr>
            <a:spLocks noGrp="1"/>
          </p:cNvSpPr>
          <p:nvPr>
            <p:ph type="title"/>
          </p:nvPr>
        </p:nvSpPr>
        <p:spPr>
          <a:xfrm>
            <a:off x="838200" y="365125"/>
            <a:ext cx="10515600" cy="1325563"/>
          </a:xfrm>
        </p:spPr>
        <p:txBody>
          <a:bodyPr>
            <a:normAutofit fontScale="90000"/>
          </a:bodyPr>
          <a:lstStyle/>
          <a:p>
            <a:pPr algn="ctr"/>
            <a:r>
              <a:rPr lang="ru-RU" altLang="ru-RU" dirty="0"/>
              <a:t>Личные подсобные хозяйства налог от реализации продукции не платят</a:t>
            </a:r>
            <a:r>
              <a:rPr lang="en-US" altLang="ru-RU" dirty="0"/>
              <a:t> </a:t>
            </a:r>
            <a:r>
              <a:rPr lang="ru-RU" altLang="ru-RU" dirty="0"/>
              <a:t>(Налоговый Кодекс РФ, ст. 217, </a:t>
            </a:r>
            <a:r>
              <a:rPr lang="ru-RU" altLang="ru-RU" dirty="0" err="1"/>
              <a:t>пп</a:t>
            </a:r>
            <a:r>
              <a:rPr lang="ru-RU" altLang="ru-RU" dirty="0"/>
              <a:t>. 13)</a:t>
            </a:r>
          </a:p>
        </p:txBody>
      </p:sp>
      <p:sp>
        <p:nvSpPr>
          <p:cNvPr id="18435" name="Объект 7">
            <a:extLst>
              <a:ext uri="{FF2B5EF4-FFF2-40B4-BE49-F238E27FC236}">
                <a16:creationId xmlns:a16="http://schemas.microsoft.com/office/drawing/2014/main" id="{2ADC2A93-B17C-49FF-BBFC-2897E1A8F3E0}"/>
              </a:ext>
            </a:extLst>
          </p:cNvPr>
          <p:cNvSpPr>
            <a:spLocks noGrp="1"/>
          </p:cNvSpPr>
          <p:nvPr>
            <p:ph idx="1"/>
          </p:nvPr>
        </p:nvSpPr>
        <p:spPr>
          <a:xfrm>
            <a:off x="838200" y="2013625"/>
            <a:ext cx="10515600" cy="4163338"/>
          </a:xfrm>
        </p:spPr>
        <p:txBody>
          <a:bodyPr>
            <a:normAutofit/>
          </a:bodyPr>
          <a:lstStyle/>
          <a:p>
            <a:pPr marL="0" indent="0">
              <a:lnSpc>
                <a:spcPct val="90000"/>
              </a:lnSpc>
              <a:buFont typeface="Arial" panose="020B0604020202020204" pitchFamily="34" charset="0"/>
              <a:buNone/>
            </a:pPr>
            <a:r>
              <a:rPr lang="ru-RU" altLang="ru-RU" sz="1300"/>
              <a:t>Не подлежат налогообложению (освобождаются от налогообложения) следующие виды доходов физических лиц: ...</a:t>
            </a:r>
          </a:p>
          <a:p>
            <a:pPr marL="0" indent="0">
              <a:lnSpc>
                <a:spcPct val="90000"/>
              </a:lnSpc>
              <a:buFont typeface="Arial" panose="020B0604020202020204" pitchFamily="34" charset="0"/>
              <a:buNone/>
            </a:pPr>
            <a:r>
              <a:rPr lang="ru-RU" altLang="ru-RU" sz="1300"/>
              <a:t>13) доходы налогоплательщиков, получаемые от продажи выращенной в личных подсобных хозяйствах, находящихся на территории Российской Федерации, продукции животноводства (как в живом виде, так и продуктов убоя в сыром или переработанном виде), продукции растениеводства (как в натуральном, так и в переработанном виде).</a:t>
            </a:r>
          </a:p>
          <a:p>
            <a:pPr marL="0" indent="0">
              <a:lnSpc>
                <a:spcPct val="90000"/>
              </a:lnSpc>
              <a:buFont typeface="Arial" panose="020B0604020202020204" pitchFamily="34" charset="0"/>
              <a:buNone/>
            </a:pPr>
            <a:r>
              <a:rPr lang="ru-RU" altLang="ru-RU" sz="1300"/>
              <a:t>Доходы, указанные в абзаце первом настоящего пункта, освобождаются от налогообложения при одновременном соблюдении следующих условий:</a:t>
            </a:r>
          </a:p>
          <a:p>
            <a:pPr marL="0" indent="0">
              <a:lnSpc>
                <a:spcPct val="90000"/>
              </a:lnSpc>
              <a:buFont typeface="Arial" panose="020B0604020202020204" pitchFamily="34" charset="0"/>
              <a:buNone/>
            </a:pPr>
            <a:r>
              <a:rPr lang="ru-RU" altLang="ru-RU" sz="1300"/>
              <a:t>если общая площадь земельного участка (участков), который (которые) находится (одновременно находятся) на праве собственности и (или) ином праве физических лиц, не превышает максимального размера, установленного в соответствии с пунктом 5 статьи 4 Федерального закона от 7 июля 2003 года N 112-ФЗ "О личном подсобном хозяйстве";</a:t>
            </a:r>
          </a:p>
          <a:p>
            <a:pPr marL="0" indent="0">
              <a:lnSpc>
                <a:spcPct val="90000"/>
              </a:lnSpc>
              <a:buFont typeface="Arial" panose="020B0604020202020204" pitchFamily="34" charset="0"/>
              <a:buNone/>
            </a:pPr>
            <a:r>
              <a:rPr lang="ru-RU" altLang="ru-RU" sz="1300"/>
              <a:t>если ведение налогоплательщиком личного подсобного хозяйства на указанных участках осуществляется без привлечения в соответствии с трудовым законодательством наемных работников.</a:t>
            </a:r>
          </a:p>
          <a:p>
            <a:pPr marL="0" indent="0">
              <a:lnSpc>
                <a:spcPct val="90000"/>
              </a:lnSpc>
              <a:buFont typeface="Arial" panose="020B0604020202020204" pitchFamily="34" charset="0"/>
              <a:buNone/>
            </a:pPr>
            <a:r>
              <a:rPr lang="ru-RU" altLang="ru-RU" sz="1300"/>
              <a:t>Для освобождения от налогообложения доходов, указанных в абзаце первом настоящего пункта, налогоплательщик представляет документ, выданный соответствующим органом местного самоуправления, правлением товарищества собственников недвижимости, подтверждающий, что продаваемая продукция произведена налогоплательщиком на принадлежащем (принадлежащих) ему или членам его семьи земельном участке (участках), используемом (используемых) для ведения личного подсобного хозяйства, садоводства и огородничества, с указанием сведений о размере общей площади земельного участка (участков);</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21981767-ECA0-4373-9666-1F28C1002724}"/>
              </a:ext>
            </a:extLst>
          </p:cNvPr>
          <p:cNvSpPr>
            <a:spLocks noGrp="1"/>
          </p:cNvSpPr>
          <p:nvPr>
            <p:ph type="title"/>
          </p:nvPr>
        </p:nvSpPr>
        <p:spPr>
          <a:xfrm>
            <a:off x="2246313" y="3789363"/>
            <a:ext cx="7772400" cy="1979612"/>
          </a:xfrm>
        </p:spPr>
        <p:txBody>
          <a:bodyPr>
            <a:normAutofit fontScale="90000"/>
          </a:bodyPr>
          <a:lstStyle/>
          <a:p>
            <a:pPr algn="ctr">
              <a:defRPr/>
            </a:pPr>
            <a:r>
              <a:rPr lang="ru-RU" dirty="0"/>
              <a:t>НАЛОГООБЛОЖЕНИЕ ГОСУДАРСТВЕННОЙ ПОДДЕРЖКИ</a:t>
            </a:r>
          </a:p>
        </p:txBody>
      </p:sp>
      <p:pic>
        <p:nvPicPr>
          <p:cNvPr id="3" name="Рисунок 2">
            <a:extLst>
              <a:ext uri="{FF2B5EF4-FFF2-40B4-BE49-F238E27FC236}">
                <a16:creationId xmlns:a16="http://schemas.microsoft.com/office/drawing/2014/main" id="{AFC79F98-28C7-4356-9A71-BB10E88FA14A}"/>
              </a:ext>
            </a:extLst>
          </p:cNvPr>
          <p:cNvPicPr>
            <a:picLocks noChangeAspect="1"/>
          </p:cNvPicPr>
          <p:nvPr/>
        </p:nvPicPr>
        <p:blipFill>
          <a:blip r:embed="rId2"/>
          <a:stretch>
            <a:fillRect/>
          </a:stretch>
        </p:blipFill>
        <p:spPr>
          <a:xfrm>
            <a:off x="359019" y="381000"/>
            <a:ext cx="2095500" cy="304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3">
            <a:extLst>
              <a:ext uri="{FF2B5EF4-FFF2-40B4-BE49-F238E27FC236}">
                <a16:creationId xmlns:a16="http://schemas.microsoft.com/office/drawing/2014/main" id="{89F0ABB0-9AD2-4F34-9A83-DA63EE716345}"/>
              </a:ext>
            </a:extLst>
          </p:cNvPr>
          <p:cNvSpPr>
            <a:spLocks noGrp="1"/>
          </p:cNvSpPr>
          <p:nvPr>
            <p:ph type="title"/>
          </p:nvPr>
        </p:nvSpPr>
        <p:spPr/>
        <p:txBody>
          <a:bodyPr/>
          <a:lstStyle/>
          <a:p>
            <a:pPr algn="ctr"/>
            <a:r>
              <a:rPr lang="ru-RU" altLang="ru-RU" dirty="0"/>
              <a:t>Налогообложение грантов</a:t>
            </a:r>
          </a:p>
        </p:txBody>
      </p:sp>
      <p:sp>
        <p:nvSpPr>
          <p:cNvPr id="16387" name="Объект 4">
            <a:extLst>
              <a:ext uri="{FF2B5EF4-FFF2-40B4-BE49-F238E27FC236}">
                <a16:creationId xmlns:a16="http://schemas.microsoft.com/office/drawing/2014/main" id="{E49349A4-2C01-48AC-820D-4EB9D9D91999}"/>
              </a:ext>
            </a:extLst>
          </p:cNvPr>
          <p:cNvSpPr>
            <a:spLocks noGrp="1"/>
          </p:cNvSpPr>
          <p:nvPr>
            <p:ph idx="1"/>
          </p:nvPr>
        </p:nvSpPr>
        <p:spPr/>
        <p:txBody>
          <a:bodyPr/>
          <a:lstStyle/>
          <a:p>
            <a:pPr marL="0" indent="0">
              <a:buFont typeface="Arial" panose="020B0604020202020204" pitchFamily="34" charset="0"/>
              <a:buNone/>
            </a:pPr>
            <a:r>
              <a:rPr lang="ru-RU" altLang="ru-RU" sz="2000" dirty="0"/>
              <a:t>«При определении налоговой базы также не учитываются целевые поступления (за исключением целевых поступлений в виде подакцизных товаров). К ним относятся целевые поступления на содержание некоммерческих организаций и ведение ими уставной деятельности, поступившие безвозмездно на основании решений органов государственной власти» (НК РФ, ст. 251, ч. 2)</a:t>
            </a:r>
          </a:p>
          <a:p>
            <a:pPr marL="0" indent="0">
              <a:buFont typeface="Arial" panose="020B0604020202020204" pitchFamily="34" charset="0"/>
              <a:buNone/>
            </a:pPr>
            <a:r>
              <a:rPr lang="ru-RU" altLang="ru-RU" sz="2000" i="1" dirty="0"/>
              <a:t>Важно: прецедентное Постановление по делу № 17АП-20144/2018 (17 Арбитражный апелляционный суд)</a:t>
            </a:r>
          </a:p>
          <a:p>
            <a:pPr marL="0" indent="0">
              <a:buFont typeface="Arial" panose="020B0604020202020204" pitchFamily="34" charset="0"/>
              <a:buNone/>
            </a:pPr>
            <a:r>
              <a:rPr lang="ru-RU" altLang="ru-RU" sz="2000" u="sng" dirty="0">
                <a:solidFill>
                  <a:srgbClr val="FF0000"/>
                </a:solidFill>
              </a:rPr>
              <a:t>Неправильно ссылаться на норму ч. 1 ст. 251 НК РФ – речь в ней идёт о других грантах, под признаки которых не подпадают гранты, предоставляемые сельскохозяйственным потребительским кооперативам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BE20309-1FB9-4818-BAFA-9C4C0534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D43B4E">
              <a:alpha val="20000"/>
            </a:srgbClr>
          </a:solidFill>
          <a:ln w="32707" cap="flat">
            <a:noFill/>
            <a:prstDash val="solid"/>
            <a:miter/>
          </a:ln>
        </p:spPr>
        <p:txBody>
          <a:bodyPr rtlCol="0" anchor="ctr"/>
          <a:lstStyle/>
          <a:p>
            <a:endParaRPr lang="en-US" dirty="0"/>
          </a:p>
        </p:txBody>
      </p:sp>
      <p:sp>
        <p:nvSpPr>
          <p:cNvPr id="8194" name="Заголовок 1">
            <a:extLst>
              <a:ext uri="{FF2B5EF4-FFF2-40B4-BE49-F238E27FC236}">
                <a16:creationId xmlns:a16="http://schemas.microsoft.com/office/drawing/2014/main" id="{BACA7A5F-CE7E-43D7-8BD7-94AAD858D55E}"/>
              </a:ext>
            </a:extLst>
          </p:cNvPr>
          <p:cNvSpPr>
            <a:spLocks noGrp="1"/>
          </p:cNvSpPr>
          <p:nvPr>
            <p:ph type="title"/>
          </p:nvPr>
        </p:nvSpPr>
        <p:spPr>
          <a:xfrm>
            <a:off x="838200" y="713312"/>
            <a:ext cx="3524250" cy="5431376"/>
          </a:xfrm>
        </p:spPr>
        <p:txBody>
          <a:bodyPr>
            <a:normAutofit/>
          </a:bodyPr>
          <a:lstStyle/>
          <a:p>
            <a:r>
              <a:rPr lang="ru-RU" altLang="ru-RU" sz="3100"/>
              <a:t>Налогообложение СПОК имеет минимальные отличия от других предприятий той же специализации</a:t>
            </a:r>
          </a:p>
        </p:txBody>
      </p:sp>
      <p:sp>
        <p:nvSpPr>
          <p:cNvPr id="5" name="Объект 4">
            <a:extLst>
              <a:ext uri="{FF2B5EF4-FFF2-40B4-BE49-F238E27FC236}">
                <a16:creationId xmlns:a16="http://schemas.microsoft.com/office/drawing/2014/main" id="{EE48EABB-2D69-4D32-AAE3-A239913E8BDF}"/>
              </a:ext>
            </a:extLst>
          </p:cNvPr>
          <p:cNvSpPr>
            <a:spLocks noGrp="1"/>
          </p:cNvSpPr>
          <p:nvPr>
            <p:ph idx="1"/>
          </p:nvPr>
        </p:nvSpPr>
        <p:spPr>
          <a:xfrm>
            <a:off x="6095999" y="713313"/>
            <a:ext cx="5257801" cy="5431376"/>
          </a:xfrm>
        </p:spPr>
        <p:txBody>
          <a:bodyPr rtlCol="0" anchor="ctr">
            <a:normAutofit/>
          </a:bodyPr>
          <a:lstStyle/>
          <a:p>
            <a:pPr fontAlgn="auto">
              <a:spcAft>
                <a:spcPts val="0"/>
              </a:spcAft>
              <a:defRPr/>
            </a:pPr>
            <a:r>
              <a:rPr lang="ru-RU" sz="2000"/>
              <a:t>Может применяться общая система (как и любым перерабатывающим или торговым предприятием);</a:t>
            </a:r>
          </a:p>
          <a:p>
            <a:pPr fontAlgn="auto">
              <a:spcAft>
                <a:spcPts val="0"/>
              </a:spcAft>
              <a:defRPr/>
            </a:pPr>
            <a:r>
              <a:rPr lang="ru-RU" sz="2000"/>
              <a:t>Может применяться УСН по базе «доходы» или «доходы-расходы» (как и любым перерабатывающим или торговым предприятием);</a:t>
            </a:r>
          </a:p>
          <a:p>
            <a:pPr fontAlgn="auto">
              <a:spcAft>
                <a:spcPts val="0"/>
              </a:spcAft>
              <a:defRPr/>
            </a:pPr>
            <a:r>
              <a:rPr lang="ru-RU" sz="2000"/>
              <a:t>В отдельных случаях может применяться ЕСХН.</a:t>
            </a:r>
          </a:p>
          <a:p>
            <a:pPr marL="0" indent="0" fontAlgn="auto">
              <a:spcBef>
                <a:spcPts val="3600"/>
              </a:spcBef>
              <a:spcAft>
                <a:spcPts val="0"/>
              </a:spcAft>
              <a:buFont typeface="Arial" panose="020B0604020202020204" pitchFamily="34" charset="0"/>
              <a:buNone/>
              <a:defRPr/>
            </a:pPr>
            <a:r>
              <a:rPr lang="ru-RU" sz="2000" b="1"/>
              <a:t>Выбор конкретной системы налогообложения для применения в СПоК должен совершаться сознательно, исходя из специфики деятельности кооператива.</a:t>
            </a:r>
          </a:p>
        </p:txBody>
      </p:sp>
      <p:sp>
        <p:nvSpPr>
          <p:cNvPr id="8196" name="Номер слайда 3">
            <a:extLst>
              <a:ext uri="{FF2B5EF4-FFF2-40B4-BE49-F238E27FC236}">
                <a16:creationId xmlns:a16="http://schemas.microsoft.com/office/drawing/2014/main" id="{AE4C46A3-1E29-46A7-BDDD-EEA9A3F01B7B}"/>
              </a:ext>
            </a:extLst>
          </p:cNvPr>
          <p:cNvSpPr>
            <a:spLocks noGrp="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spcAft>
                <a:spcPts val="600"/>
              </a:spcAft>
              <a:buFontTx/>
              <a:buNone/>
            </a:pPr>
            <a:fld id="{8D15DCAE-EE18-4223-8E46-F296C5F22BDD}" type="slidenum">
              <a:rPr lang="ru-RU" altLang="ru-RU" sz="1800">
                <a:latin typeface="Arial" panose="020B0604020202020204" pitchFamily="34" charset="0"/>
              </a:rPr>
              <a:pPr>
                <a:spcBef>
                  <a:spcPct val="0"/>
                </a:spcBef>
                <a:spcAft>
                  <a:spcPts val="600"/>
                </a:spcAft>
                <a:buFontTx/>
                <a:buNone/>
              </a:pPr>
              <a:t>2</a:t>
            </a:fld>
            <a:endParaRPr lang="ru-RU" altLang="ru-RU" sz="18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3">
            <a:extLst>
              <a:ext uri="{FF2B5EF4-FFF2-40B4-BE49-F238E27FC236}">
                <a16:creationId xmlns:a16="http://schemas.microsoft.com/office/drawing/2014/main" id="{96E4149C-D529-427E-9788-70835AA28618}"/>
              </a:ext>
            </a:extLst>
          </p:cNvPr>
          <p:cNvSpPr>
            <a:spLocks noGrp="1"/>
          </p:cNvSpPr>
          <p:nvPr>
            <p:ph type="title"/>
          </p:nvPr>
        </p:nvSpPr>
        <p:spPr/>
        <p:txBody>
          <a:bodyPr/>
          <a:lstStyle/>
          <a:p>
            <a:r>
              <a:rPr lang="ru-RU" altLang="ru-RU"/>
              <a:t>Налогообложение субсидий</a:t>
            </a:r>
          </a:p>
        </p:txBody>
      </p:sp>
      <p:sp>
        <p:nvSpPr>
          <p:cNvPr id="17411" name="Текст 1">
            <a:extLst>
              <a:ext uri="{FF2B5EF4-FFF2-40B4-BE49-F238E27FC236}">
                <a16:creationId xmlns:a16="http://schemas.microsoft.com/office/drawing/2014/main" id="{39BD6080-8D37-477D-AF43-5369803DEA1D}"/>
              </a:ext>
            </a:extLst>
          </p:cNvPr>
          <p:cNvSpPr>
            <a:spLocks noGrp="1"/>
          </p:cNvSpPr>
          <p:nvPr>
            <p:ph type="body" idx="1"/>
          </p:nvPr>
        </p:nvSpPr>
        <p:spPr/>
        <p:txBody>
          <a:bodyPr/>
          <a:lstStyle/>
          <a:p>
            <a:pPr algn="ctr"/>
            <a:r>
              <a:rPr lang="ru-RU" altLang="ru-RU" sz="2000"/>
              <a:t>На возмещение текущих расходов</a:t>
            </a:r>
          </a:p>
        </p:txBody>
      </p:sp>
      <p:sp>
        <p:nvSpPr>
          <p:cNvPr id="17412" name="Объект 2">
            <a:extLst>
              <a:ext uri="{FF2B5EF4-FFF2-40B4-BE49-F238E27FC236}">
                <a16:creationId xmlns:a16="http://schemas.microsoft.com/office/drawing/2014/main" id="{78CB28A8-A06C-4D1F-9C46-D06074417AA1}"/>
              </a:ext>
            </a:extLst>
          </p:cNvPr>
          <p:cNvSpPr>
            <a:spLocks noGrp="1"/>
          </p:cNvSpPr>
          <p:nvPr>
            <p:ph sz="half" idx="2"/>
          </p:nvPr>
        </p:nvSpPr>
        <p:spPr/>
        <p:txBody>
          <a:bodyPr anchor="ctr">
            <a:normAutofit fontScale="77500" lnSpcReduction="20000"/>
          </a:bodyPr>
          <a:lstStyle/>
          <a:p>
            <a:pPr marL="0" indent="0">
              <a:buFont typeface="Arial" panose="020B0604020202020204" pitchFamily="34" charset="0"/>
              <a:buNone/>
            </a:pPr>
            <a:r>
              <a:rPr lang="ru-RU" altLang="ru-RU" dirty="0"/>
              <a:t>Включаются в состав внереализационных доходов  (НК РФ ст. 271 п. 4.1)</a:t>
            </a:r>
          </a:p>
        </p:txBody>
      </p:sp>
      <p:sp>
        <p:nvSpPr>
          <p:cNvPr id="17413" name="Текст 5">
            <a:extLst>
              <a:ext uri="{FF2B5EF4-FFF2-40B4-BE49-F238E27FC236}">
                <a16:creationId xmlns:a16="http://schemas.microsoft.com/office/drawing/2014/main" id="{C0F10D29-00A9-4012-A4EF-85C4F89947A3}"/>
              </a:ext>
            </a:extLst>
          </p:cNvPr>
          <p:cNvSpPr>
            <a:spLocks noGrp="1"/>
          </p:cNvSpPr>
          <p:nvPr>
            <p:ph type="body" sz="quarter" idx="3"/>
          </p:nvPr>
        </p:nvSpPr>
        <p:spPr/>
        <p:txBody>
          <a:bodyPr/>
          <a:lstStyle/>
          <a:p>
            <a:pPr algn="ctr"/>
            <a:r>
              <a:rPr lang="ru-RU" altLang="ru-RU" sz="2000"/>
              <a:t>На возмещение стоимости основных средств</a:t>
            </a:r>
          </a:p>
        </p:txBody>
      </p:sp>
      <p:sp>
        <p:nvSpPr>
          <p:cNvPr id="17414" name="Объект 6">
            <a:extLst>
              <a:ext uri="{FF2B5EF4-FFF2-40B4-BE49-F238E27FC236}">
                <a16:creationId xmlns:a16="http://schemas.microsoft.com/office/drawing/2014/main" id="{8EF7EEC9-BA80-43E2-953E-90C404D269DE}"/>
              </a:ext>
            </a:extLst>
          </p:cNvPr>
          <p:cNvSpPr>
            <a:spLocks noGrp="1"/>
          </p:cNvSpPr>
          <p:nvPr>
            <p:ph sz="quarter" idx="4"/>
          </p:nvPr>
        </p:nvSpPr>
        <p:spPr/>
        <p:txBody>
          <a:bodyPr>
            <a:normAutofit fontScale="77500" lnSpcReduction="20000"/>
          </a:bodyPr>
          <a:lstStyle/>
          <a:p>
            <a:pPr marL="0" indent="0">
              <a:buFont typeface="Arial" panose="020B0604020202020204" pitchFamily="34" charset="0"/>
              <a:buNone/>
            </a:pPr>
            <a:r>
              <a:rPr lang="ru-RU" altLang="ru-RU" dirty="0"/>
              <a:t>При общей системе налогообложения:</a:t>
            </a:r>
          </a:p>
          <a:p>
            <a:pPr marL="0" indent="0">
              <a:buFont typeface="Arial" panose="020B0604020202020204" pitchFamily="34" charset="0"/>
              <a:buNone/>
            </a:pPr>
            <a:r>
              <a:rPr lang="ru-RU" altLang="ru-RU" dirty="0"/>
              <a:t>«субсидии… признаются в составе внереализационных доходов по мере признания расходов, фактически осуществленных за счет этих средств» (НК РФ ст. 271 п. 4.1) – т.е. в размере начисленной амортизации</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5EB17DEE-1EBD-46B5-BCAD-C126AA34727A}"/>
              </a:ext>
            </a:extLst>
          </p:cNvPr>
          <p:cNvSpPr>
            <a:spLocks noGrp="1"/>
          </p:cNvSpPr>
          <p:nvPr>
            <p:ph type="title"/>
          </p:nvPr>
        </p:nvSpPr>
        <p:spPr>
          <a:xfrm>
            <a:off x="1246825" y="643467"/>
            <a:ext cx="3964008" cy="1800526"/>
          </a:xfrm>
        </p:spPr>
        <p:txBody>
          <a:bodyPr vert="horz" lIns="91440" tIns="45720" rIns="91440" bIns="45720" rtlCol="0" anchor="ctr">
            <a:normAutofit/>
          </a:bodyPr>
          <a:lstStyle/>
          <a:p>
            <a:r>
              <a:rPr lang="en-US"/>
              <a:t>Что такое «по мере признания расходов»?</a:t>
            </a:r>
          </a:p>
        </p:txBody>
      </p:sp>
      <p:sp>
        <p:nvSpPr>
          <p:cNvPr id="8" name="Объект 7">
            <a:extLst>
              <a:ext uri="{FF2B5EF4-FFF2-40B4-BE49-F238E27FC236}">
                <a16:creationId xmlns:a16="http://schemas.microsoft.com/office/drawing/2014/main" id="{F3C6BA15-8E5F-42EB-8694-53AC24DC9BA7}"/>
              </a:ext>
            </a:extLst>
          </p:cNvPr>
          <p:cNvSpPr>
            <a:spLocks noGrp="1"/>
          </p:cNvSpPr>
          <p:nvPr>
            <p:ph sz="half" idx="1"/>
          </p:nvPr>
        </p:nvSpPr>
        <p:spPr>
          <a:xfrm>
            <a:off x="1246824" y="2623381"/>
            <a:ext cx="3964007" cy="3553581"/>
          </a:xfrm>
        </p:spPr>
        <p:txBody>
          <a:bodyPr vert="horz" lIns="91440" tIns="45720" rIns="91440" bIns="45720" rtlCol="0">
            <a:normAutofit/>
          </a:bodyPr>
          <a:lstStyle/>
          <a:p>
            <a:r>
              <a:rPr lang="en-US" sz="2000"/>
              <a:t>Расход – амортизация (возможна в СПоК для налоговых целей, т.к. имущество задействовано в коммерческой деятельности – НК РФ, ст. 256),</a:t>
            </a:r>
          </a:p>
          <a:p>
            <a:r>
              <a:rPr lang="en-US" sz="2000"/>
              <a:t>Амортизационные группы установлены Налоговым Кодексом (ст. 258)</a:t>
            </a:r>
          </a:p>
        </p:txBody>
      </p:sp>
      <p:pic>
        <p:nvPicPr>
          <p:cNvPr id="11" name="Объект 10" descr="Изображение выглядит как маленький, стол, белый&#10;&#10;Автоматически созданное описание">
            <a:extLst>
              <a:ext uri="{FF2B5EF4-FFF2-40B4-BE49-F238E27FC236}">
                <a16:creationId xmlns:a16="http://schemas.microsoft.com/office/drawing/2014/main" id="{4E18AA39-9250-4219-A687-0CD29B00ADF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00211" y="1992965"/>
            <a:ext cx="3848322" cy="2886241"/>
          </a:xfrm>
          <a:prstGeom prst="rect">
            <a:avLst/>
          </a:prstGeom>
        </p:spPr>
      </p:pic>
    </p:spTree>
    <p:extLst>
      <p:ext uri="{BB962C8B-B14F-4D97-AF65-F5344CB8AC3E}">
        <p14:creationId xmlns:p14="http://schemas.microsoft.com/office/powerpoint/2010/main" val="2279880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0D21F020-F7D7-4696-83C8-63E231AB0AD4}"/>
              </a:ext>
            </a:extLst>
          </p:cNvPr>
          <p:cNvSpPr>
            <a:spLocks noGrp="1"/>
          </p:cNvSpPr>
          <p:nvPr>
            <p:ph type="title"/>
          </p:nvPr>
        </p:nvSpPr>
        <p:spPr/>
        <p:txBody>
          <a:bodyPr/>
          <a:lstStyle/>
          <a:p>
            <a:pPr algn="ctr"/>
            <a:r>
              <a:rPr lang="ru-RU" dirty="0"/>
              <a:t>Учёт субсидий для целей налогообложения при применении специальных режимов</a:t>
            </a:r>
          </a:p>
        </p:txBody>
      </p:sp>
      <p:sp>
        <p:nvSpPr>
          <p:cNvPr id="7" name="Текст 6">
            <a:extLst>
              <a:ext uri="{FF2B5EF4-FFF2-40B4-BE49-F238E27FC236}">
                <a16:creationId xmlns:a16="http://schemas.microsoft.com/office/drawing/2014/main" id="{3F27AA38-3581-44A7-964C-5E6BF8B0C511}"/>
              </a:ext>
            </a:extLst>
          </p:cNvPr>
          <p:cNvSpPr>
            <a:spLocks noGrp="1"/>
          </p:cNvSpPr>
          <p:nvPr>
            <p:ph type="body" idx="1"/>
          </p:nvPr>
        </p:nvSpPr>
        <p:spPr/>
        <p:txBody>
          <a:bodyPr anchor="ctr">
            <a:noAutofit/>
          </a:bodyPr>
          <a:lstStyle/>
          <a:p>
            <a:pPr algn="ctr"/>
            <a:r>
              <a:rPr lang="ru-RU" sz="2800" dirty="0"/>
              <a:t>ЕСХН: Налоговой Кодекс, ст. 346.5, ч. 5</a:t>
            </a:r>
          </a:p>
        </p:txBody>
      </p:sp>
      <p:sp>
        <p:nvSpPr>
          <p:cNvPr id="8" name="Объект 7">
            <a:extLst>
              <a:ext uri="{FF2B5EF4-FFF2-40B4-BE49-F238E27FC236}">
                <a16:creationId xmlns:a16="http://schemas.microsoft.com/office/drawing/2014/main" id="{45A31C57-B69C-423D-95B4-55FDBB709A61}"/>
              </a:ext>
            </a:extLst>
          </p:cNvPr>
          <p:cNvSpPr>
            <a:spLocks noGrp="1"/>
          </p:cNvSpPr>
          <p:nvPr>
            <p:ph sz="half" idx="2"/>
          </p:nvPr>
        </p:nvSpPr>
        <p:spPr/>
        <p:txBody>
          <a:bodyPr anchor="ctr">
            <a:normAutofit fontScale="55000" lnSpcReduction="20000"/>
          </a:bodyPr>
          <a:lstStyle/>
          <a:p>
            <a:pPr marL="0" indent="0">
              <a:buNone/>
            </a:pPr>
            <a:r>
              <a:rPr lang="ru-RU" dirty="0"/>
              <a:t>Средства финансовой поддержки в виде субсидий, полученные в соответствии с Федеральным законом "О развитии малого и среднего предпринимательства в Российской Федерации", отражаются в составе доходов пропорционально расходам, фактически осуществленным за счет этого источника, но не более двух налоговых периодов с даты получения. Если по окончании второго налогового периода сумма полученных средств финансовой поддержки, указанных в настоящем пункте, превысит сумму признанных расходов, фактически осуществленных за счет этого источника, разница между указанными суммами в полном объеме отражается в составе доходов этого налогового периода.</a:t>
            </a:r>
          </a:p>
        </p:txBody>
      </p:sp>
      <p:sp>
        <p:nvSpPr>
          <p:cNvPr id="9" name="Текст 8">
            <a:extLst>
              <a:ext uri="{FF2B5EF4-FFF2-40B4-BE49-F238E27FC236}">
                <a16:creationId xmlns:a16="http://schemas.microsoft.com/office/drawing/2014/main" id="{44DADBD3-F72A-4EFC-BC21-51557E071497}"/>
              </a:ext>
            </a:extLst>
          </p:cNvPr>
          <p:cNvSpPr>
            <a:spLocks noGrp="1"/>
          </p:cNvSpPr>
          <p:nvPr>
            <p:ph type="body" sz="quarter" idx="3"/>
          </p:nvPr>
        </p:nvSpPr>
        <p:spPr/>
        <p:txBody>
          <a:bodyPr anchor="ctr">
            <a:noAutofit/>
          </a:bodyPr>
          <a:lstStyle/>
          <a:p>
            <a:pPr algn="ctr"/>
            <a:r>
              <a:rPr lang="ru-RU" sz="2800" dirty="0"/>
              <a:t>УСН: Налоговый Кодекс, ст. 346.17, ч. 1</a:t>
            </a:r>
          </a:p>
        </p:txBody>
      </p:sp>
      <p:sp>
        <p:nvSpPr>
          <p:cNvPr id="10" name="Объект 9">
            <a:extLst>
              <a:ext uri="{FF2B5EF4-FFF2-40B4-BE49-F238E27FC236}">
                <a16:creationId xmlns:a16="http://schemas.microsoft.com/office/drawing/2014/main" id="{985111C8-34FA-437F-AC64-2E81C4C634C8}"/>
              </a:ext>
            </a:extLst>
          </p:cNvPr>
          <p:cNvSpPr>
            <a:spLocks noGrp="1"/>
          </p:cNvSpPr>
          <p:nvPr>
            <p:ph sz="quarter" idx="4"/>
          </p:nvPr>
        </p:nvSpPr>
        <p:spPr/>
        <p:txBody>
          <a:bodyPr anchor="ctr">
            <a:normAutofit fontScale="55000" lnSpcReduction="20000"/>
          </a:bodyPr>
          <a:lstStyle/>
          <a:p>
            <a:pPr marL="0" indent="0">
              <a:buNone/>
            </a:pPr>
            <a:r>
              <a:rPr lang="ru-RU" dirty="0"/>
              <a:t>Средства финансовой поддержки в виде субсидий, полученные в соответствии с Федеральным законом "О развитии малого и среднего предпринимательства в Российской Федерации", отражаются в составе доходов пропорционально расходам, фактически осуществленным за счет этого источника, но не более двух налоговых периодов с даты получения. Если по окончании второго налогового периода сумма полученных средств финансовой поддержки, указанных в настоящем пункте, превысит сумму признанных расходов, фактически осуществленных за счет этого источника, разница между указанными суммами в полном объеме отражается в составе доходов этого налогового периода.</a:t>
            </a:r>
          </a:p>
        </p:txBody>
      </p:sp>
    </p:spTree>
    <p:extLst>
      <p:ext uri="{BB962C8B-B14F-4D97-AF65-F5344CB8AC3E}">
        <p14:creationId xmlns:p14="http://schemas.microsoft.com/office/powerpoint/2010/main" val="36458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4E4F57B-EE42-4CDE-8019-81BB82BDE72F}"/>
              </a:ext>
            </a:extLst>
          </p:cNvPr>
          <p:cNvSpPr>
            <a:spLocks noGrp="1"/>
          </p:cNvSpPr>
          <p:nvPr>
            <p:ph type="title"/>
          </p:nvPr>
        </p:nvSpPr>
        <p:spPr/>
        <p:txBody>
          <a:bodyPr>
            <a:normAutofit fontScale="90000"/>
          </a:bodyPr>
          <a:lstStyle/>
          <a:p>
            <a:pPr algn="ctr"/>
            <a:r>
              <a:rPr lang="ru-RU" dirty="0"/>
              <a:t>Особенности получения субсидий (в т.ч. грантов)  кооперативами – плательщиками НДС</a:t>
            </a:r>
          </a:p>
        </p:txBody>
      </p:sp>
      <p:sp>
        <p:nvSpPr>
          <p:cNvPr id="6" name="Текст 5">
            <a:extLst>
              <a:ext uri="{FF2B5EF4-FFF2-40B4-BE49-F238E27FC236}">
                <a16:creationId xmlns:a16="http://schemas.microsoft.com/office/drawing/2014/main" id="{D339EBC7-6170-4A0C-BE3A-48968940BDE3}"/>
              </a:ext>
            </a:extLst>
          </p:cNvPr>
          <p:cNvSpPr>
            <a:spLocks noGrp="1"/>
          </p:cNvSpPr>
          <p:nvPr>
            <p:ph type="body" idx="1"/>
          </p:nvPr>
        </p:nvSpPr>
        <p:spPr/>
        <p:txBody>
          <a:bodyPr/>
          <a:lstStyle/>
          <a:p>
            <a:pPr algn="ctr"/>
            <a:r>
              <a:rPr lang="ru-RU" dirty="0"/>
              <a:t>Субсидия рассчитана от суммы затрат с НДС</a:t>
            </a:r>
          </a:p>
        </p:txBody>
      </p:sp>
      <p:sp>
        <p:nvSpPr>
          <p:cNvPr id="7" name="Объект 6">
            <a:extLst>
              <a:ext uri="{FF2B5EF4-FFF2-40B4-BE49-F238E27FC236}">
                <a16:creationId xmlns:a16="http://schemas.microsoft.com/office/drawing/2014/main" id="{BA9C5778-ADB2-4CE6-843E-2EA6261E5E22}"/>
              </a:ext>
            </a:extLst>
          </p:cNvPr>
          <p:cNvSpPr>
            <a:spLocks noGrp="1"/>
          </p:cNvSpPr>
          <p:nvPr>
            <p:ph sz="half" idx="2"/>
          </p:nvPr>
        </p:nvSpPr>
        <p:spPr/>
        <p:txBody>
          <a:bodyPr>
            <a:normAutofit lnSpcReduction="10000"/>
          </a:bodyPr>
          <a:lstStyle/>
          <a:p>
            <a:r>
              <a:rPr lang="ru-RU" dirty="0"/>
              <a:t>НДС, оплаченный поставщику за счёт средств субсидии, к вычету не принимается (норма ч. 2.1. ст. 170 НК РФ)</a:t>
            </a:r>
          </a:p>
        </p:txBody>
      </p:sp>
      <p:sp>
        <p:nvSpPr>
          <p:cNvPr id="8" name="Текст 7">
            <a:extLst>
              <a:ext uri="{FF2B5EF4-FFF2-40B4-BE49-F238E27FC236}">
                <a16:creationId xmlns:a16="http://schemas.microsoft.com/office/drawing/2014/main" id="{304EECFD-2439-4297-82B0-7BB97F95D467}"/>
              </a:ext>
            </a:extLst>
          </p:cNvPr>
          <p:cNvSpPr>
            <a:spLocks noGrp="1"/>
          </p:cNvSpPr>
          <p:nvPr>
            <p:ph type="body" sz="quarter" idx="3"/>
          </p:nvPr>
        </p:nvSpPr>
        <p:spPr/>
        <p:txBody>
          <a:bodyPr/>
          <a:lstStyle/>
          <a:p>
            <a:pPr algn="ctr"/>
            <a:r>
              <a:rPr lang="ru-RU" dirty="0"/>
              <a:t>Субсидия рассчитана от суммы затрат без НДС</a:t>
            </a:r>
          </a:p>
        </p:txBody>
      </p:sp>
      <p:sp>
        <p:nvSpPr>
          <p:cNvPr id="9" name="Объект 8">
            <a:extLst>
              <a:ext uri="{FF2B5EF4-FFF2-40B4-BE49-F238E27FC236}">
                <a16:creationId xmlns:a16="http://schemas.microsoft.com/office/drawing/2014/main" id="{733278DC-2666-4EF8-A25D-4982483C5996}"/>
              </a:ext>
            </a:extLst>
          </p:cNvPr>
          <p:cNvSpPr>
            <a:spLocks noGrp="1"/>
          </p:cNvSpPr>
          <p:nvPr>
            <p:ph sz="quarter" idx="4"/>
          </p:nvPr>
        </p:nvSpPr>
        <p:spPr/>
        <p:txBody>
          <a:bodyPr>
            <a:normAutofit lnSpcReduction="10000"/>
          </a:bodyPr>
          <a:lstStyle/>
          <a:p>
            <a:r>
              <a:rPr lang="ru-RU" dirty="0"/>
              <a:t>Расчёт субсидий производится от суммы затрат без НДС,</a:t>
            </a:r>
          </a:p>
          <a:p>
            <a:r>
              <a:rPr lang="ru-RU" dirty="0"/>
              <a:t>Весь уплаченный поставщикам НДС кооператив ставит к вычету</a:t>
            </a:r>
          </a:p>
        </p:txBody>
      </p:sp>
    </p:spTree>
    <p:extLst>
      <p:ext uri="{BB962C8B-B14F-4D97-AF65-F5344CB8AC3E}">
        <p14:creationId xmlns:p14="http://schemas.microsoft.com/office/powerpoint/2010/main" val="323324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a:extLst>
              <a:ext uri="{FF2B5EF4-FFF2-40B4-BE49-F238E27FC236}">
                <a16:creationId xmlns:a16="http://schemas.microsoft.com/office/drawing/2014/main" id="{BBB9003B-482A-402E-85B8-FE5E6F094BFC}"/>
              </a:ext>
            </a:extLst>
          </p:cNvPr>
          <p:cNvSpPr>
            <a:spLocks noGrp="1"/>
          </p:cNvSpPr>
          <p:nvPr>
            <p:ph type="title"/>
          </p:nvPr>
        </p:nvSpPr>
        <p:spPr/>
        <p:txBody>
          <a:bodyPr/>
          <a:lstStyle/>
          <a:p>
            <a:pPr algn="ctr"/>
            <a:r>
              <a:rPr lang="ru-RU" altLang="ru-RU"/>
              <a:t>Основные варианты налогообложения</a:t>
            </a:r>
          </a:p>
        </p:txBody>
      </p:sp>
      <p:graphicFrame>
        <p:nvGraphicFramePr>
          <p:cNvPr id="4" name="Объект 3">
            <a:extLst>
              <a:ext uri="{FF2B5EF4-FFF2-40B4-BE49-F238E27FC236}">
                <a16:creationId xmlns:a16="http://schemas.microsoft.com/office/drawing/2014/main" id="{22B47BD2-7616-49F6-8905-8782314D9B8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a:extLst>
              <a:ext uri="{FF2B5EF4-FFF2-40B4-BE49-F238E27FC236}">
                <a16:creationId xmlns:a16="http://schemas.microsoft.com/office/drawing/2014/main" id="{5C85AEE8-A29C-439D-A17B-36D830D8C2FA}"/>
              </a:ext>
            </a:extLst>
          </p:cNvPr>
          <p:cNvSpPr>
            <a:spLocks noGrp="1"/>
          </p:cNvSpPr>
          <p:nvPr>
            <p:ph type="title"/>
          </p:nvPr>
        </p:nvSpPr>
        <p:spPr/>
        <p:txBody>
          <a:bodyPr/>
          <a:lstStyle/>
          <a:p>
            <a:pPr algn="ctr" eaLnBrk="1" hangingPunct="1"/>
            <a:r>
              <a:rPr lang="ru-RU" altLang="ru-RU" sz="3600" dirty="0"/>
              <a:t>Когда правильно выбрать для </a:t>
            </a:r>
            <a:r>
              <a:rPr lang="ru-RU" altLang="ru-RU" sz="3600" dirty="0" err="1"/>
              <a:t>СПоК</a:t>
            </a:r>
            <a:r>
              <a:rPr lang="ru-RU" altLang="ru-RU" sz="3600" dirty="0"/>
              <a:t> ОСНО / «ЕСХН с НДС»</a:t>
            </a:r>
            <a:r>
              <a:rPr lang="ru-RU" altLang="ru-RU" dirty="0"/>
              <a:t> </a:t>
            </a:r>
          </a:p>
        </p:txBody>
      </p:sp>
      <p:sp>
        <p:nvSpPr>
          <p:cNvPr id="3" name="Объект 2">
            <a:extLst>
              <a:ext uri="{FF2B5EF4-FFF2-40B4-BE49-F238E27FC236}">
                <a16:creationId xmlns:a16="http://schemas.microsoft.com/office/drawing/2014/main" id="{23F06398-63A6-4C38-A5E9-A4EE14FE24BB}"/>
              </a:ext>
            </a:extLst>
          </p:cNvPr>
          <p:cNvSpPr>
            <a:spLocks noGrp="1"/>
          </p:cNvSpPr>
          <p:nvPr>
            <p:ph idx="1"/>
          </p:nvPr>
        </p:nvSpPr>
        <p:spPr/>
        <p:txBody>
          <a:bodyPr rtlCol="0">
            <a:normAutofit/>
          </a:bodyPr>
          <a:lstStyle/>
          <a:p>
            <a:pPr marL="0" indent="0" eaLnBrk="1" fontAlgn="auto" hangingPunct="1">
              <a:spcAft>
                <a:spcPts val="1800"/>
              </a:spcAft>
              <a:buFont typeface="Arial" panose="020B0604020202020204" pitchFamily="34" charset="0"/>
              <a:buNone/>
              <a:defRPr/>
            </a:pPr>
            <a:r>
              <a:rPr lang="ru-RU" sz="2000" dirty="0"/>
              <a:t>Если большая часть ваших партнёров и покупателей тоже применяют ОСНО и являются плательщиками НДС, потому что:</a:t>
            </a:r>
          </a:p>
          <a:p>
            <a:pPr marL="0" indent="0" eaLnBrk="1" fontAlgn="auto" hangingPunct="1">
              <a:spcAft>
                <a:spcPts val="1800"/>
              </a:spcAft>
              <a:buFont typeface="Arial" panose="020B0604020202020204" pitchFamily="34" charset="0"/>
              <a:buNone/>
              <a:defRPr/>
            </a:pPr>
            <a:r>
              <a:rPr lang="ru-RU" sz="2000" dirty="0"/>
              <a:t>— во-первых, вы сами впоследствии можете уменьшить НДС, подлежащий к уплате в бюджет, на суммы НДС, уплаченные поставщикам, исполнителям.</a:t>
            </a:r>
          </a:p>
          <a:p>
            <a:pPr marL="0" indent="0" eaLnBrk="1" fontAlgn="auto" hangingPunct="1">
              <a:spcAft>
                <a:spcPts val="1800"/>
              </a:spcAft>
              <a:buFont typeface="Arial" panose="020B0604020202020204" pitchFamily="34" charset="0"/>
              <a:buNone/>
              <a:defRPr/>
            </a:pPr>
            <a:r>
              <a:rPr lang="ru-RU" sz="2000" dirty="0"/>
              <a:t>— во-вторых, ваши партнёры, покупатели на ОСНО также могут применить к вычету входящий НДС, уплаченный вам, а значит, привлекательность сотрудничества с вами в глазах крупных заказчиков повышается. Иными словами, повышается ваша </a:t>
            </a:r>
            <a:r>
              <a:rPr lang="ru-RU" sz="2000" dirty="0" err="1"/>
              <a:t>конкурентноспособность</a:t>
            </a:r>
            <a:r>
              <a:rPr lang="ru-RU" sz="2000" dirty="0"/>
              <a:t> на рынке среди налогоплательщиков ОСНО.</a:t>
            </a:r>
          </a:p>
          <a:p>
            <a:pPr eaLnBrk="1" fontAlgn="auto" hangingPunct="1">
              <a:spcAft>
                <a:spcPts val="0"/>
              </a:spcAft>
              <a:defRPr/>
            </a:pPr>
            <a:endParaRPr lang="ru-RU" dirty="0"/>
          </a:p>
        </p:txBody>
      </p:sp>
      <p:sp>
        <p:nvSpPr>
          <p:cNvPr id="8196" name="Номер слайда 3">
            <a:extLst>
              <a:ext uri="{FF2B5EF4-FFF2-40B4-BE49-F238E27FC236}">
                <a16:creationId xmlns:a16="http://schemas.microsoft.com/office/drawing/2014/main" id="{B3264395-5ADC-4510-BF1B-204A66F462E3}"/>
              </a:ext>
            </a:extLst>
          </p:cNvPr>
          <p:cNvSpPr>
            <a:spLocks noGrp="1"/>
          </p:cNvSpPr>
          <p:nvPr>
            <p:ph type="sldNum" sz="quarter" idx="12"/>
          </p:nvPr>
        </p:nvSpPr>
        <p:spPr bwMode="auto"/>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57213" indent="-2143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E5D6793-CE46-46B4-B548-C38B4077AE38}" type="slidenum">
              <a:rPr lang="en-US" altLang="ru-RU" sz="1000">
                <a:latin typeface="Arial" panose="020B0604020202020204" pitchFamily="34" charset="0"/>
              </a:rPr>
              <a:pPr>
                <a:lnSpc>
                  <a:spcPct val="100000"/>
                </a:lnSpc>
                <a:spcBef>
                  <a:spcPct val="0"/>
                </a:spcBef>
                <a:buFontTx/>
                <a:buNone/>
              </a:pPr>
              <a:t>4</a:t>
            </a:fld>
            <a:endParaRPr lang="en-US" altLang="ru-RU" sz="100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2A7F5F-6692-4252-89F1-2CC56D4CAC62}"/>
              </a:ext>
            </a:extLst>
          </p:cNvPr>
          <p:cNvSpPr>
            <a:spLocks noGrp="1"/>
          </p:cNvSpPr>
          <p:nvPr>
            <p:ph type="title"/>
          </p:nvPr>
        </p:nvSpPr>
        <p:spPr/>
        <p:txBody>
          <a:bodyPr/>
          <a:lstStyle/>
          <a:p>
            <a:pPr algn="ctr"/>
            <a:r>
              <a:rPr lang="ru-RU" dirty="0"/>
              <a:t>Общая система налогообложения (налог на прибыль) – предполагает уплату</a:t>
            </a:r>
          </a:p>
        </p:txBody>
      </p:sp>
      <p:graphicFrame>
        <p:nvGraphicFramePr>
          <p:cNvPr id="6" name="Объект 5">
            <a:extLst>
              <a:ext uri="{FF2B5EF4-FFF2-40B4-BE49-F238E27FC236}">
                <a16:creationId xmlns:a16="http://schemas.microsoft.com/office/drawing/2014/main" id="{0625E6B7-FF4E-4039-B9DE-BA204EC9B5E8}"/>
              </a:ext>
            </a:extLst>
          </p:cNvPr>
          <p:cNvGraphicFramePr>
            <a:graphicFrameLocks noGrp="1"/>
          </p:cNvGraphicFramePr>
          <p:nvPr>
            <p:ph idx="1"/>
            <p:extLst>
              <p:ext uri="{D42A27DB-BD31-4B8C-83A1-F6EECF244321}">
                <p14:modId xmlns:p14="http://schemas.microsoft.com/office/powerpoint/2010/main" val="2570317250"/>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08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1FB47E-E236-484E-9E92-1B4491685AFD}"/>
              </a:ext>
            </a:extLst>
          </p:cNvPr>
          <p:cNvSpPr>
            <a:spLocks noGrp="1"/>
          </p:cNvSpPr>
          <p:nvPr>
            <p:ph type="title"/>
          </p:nvPr>
        </p:nvSpPr>
        <p:spPr/>
        <p:txBody>
          <a:bodyPr/>
          <a:lstStyle/>
          <a:p>
            <a:pPr algn="ctr"/>
            <a:r>
              <a:rPr lang="ru-RU" dirty="0"/>
              <a:t>Налогообложение прибыли </a:t>
            </a:r>
            <a:r>
              <a:rPr lang="ru-RU" dirty="0" err="1"/>
              <a:t>СПоК</a:t>
            </a:r>
            <a:endParaRPr lang="ru-RU" dirty="0"/>
          </a:p>
        </p:txBody>
      </p:sp>
      <p:sp>
        <p:nvSpPr>
          <p:cNvPr id="3" name="Объект 2">
            <a:extLst>
              <a:ext uri="{FF2B5EF4-FFF2-40B4-BE49-F238E27FC236}">
                <a16:creationId xmlns:a16="http://schemas.microsoft.com/office/drawing/2014/main" id="{7B39BB6A-0A60-4429-BCCB-F322BD29D54D}"/>
              </a:ext>
            </a:extLst>
          </p:cNvPr>
          <p:cNvSpPr>
            <a:spLocks noGrp="1"/>
          </p:cNvSpPr>
          <p:nvPr>
            <p:ph idx="1"/>
          </p:nvPr>
        </p:nvSpPr>
        <p:spPr/>
        <p:txBody>
          <a:bodyPr/>
          <a:lstStyle/>
          <a:p>
            <a:pPr marL="0" indent="0" algn="ctr">
              <a:buNone/>
            </a:pPr>
            <a:r>
              <a:rPr lang="ru-RU" b="1" dirty="0"/>
              <a:t>Ставка составляет 20 процентов</a:t>
            </a:r>
          </a:p>
          <a:p>
            <a:pPr marL="0" indent="0">
              <a:buNone/>
            </a:pPr>
            <a:r>
              <a:rPr lang="ru-RU" sz="2400" dirty="0"/>
              <a:t>Льготная ставка 0 процентов применяется при одновременном выполнении 2 условий (ч. 1.3 ст. 284):</a:t>
            </a:r>
          </a:p>
          <a:p>
            <a:pPr marL="0" indent="0">
              <a:buNone/>
            </a:pPr>
            <a:r>
              <a:rPr lang="ru-RU" sz="2400" dirty="0"/>
              <a:t>- Соответствие требованиям п. 2 ст. 346.2 (для </a:t>
            </a:r>
            <a:r>
              <a:rPr lang="ru-RU" sz="2400" dirty="0" err="1"/>
              <a:t>СПоК</a:t>
            </a:r>
            <a:r>
              <a:rPr lang="ru-RU" sz="2400" dirty="0"/>
              <a:t> выполняется) и</a:t>
            </a:r>
          </a:p>
          <a:p>
            <a:pPr marL="0" indent="0">
              <a:buNone/>
            </a:pPr>
            <a:r>
              <a:rPr lang="ru-RU" sz="2400" dirty="0"/>
              <a:t>- Прибыль получена «по деятельности, связанной с реализацией произведенной ими сельскохозяйственной продукции, а также с реализацией произведенной и переработанной данными налогоплательщиками собственной сельскохозяйственной продукции» (для </a:t>
            </a:r>
            <a:r>
              <a:rPr lang="ru-RU" sz="2400" dirty="0" err="1"/>
              <a:t>СПоК</a:t>
            </a:r>
            <a:r>
              <a:rPr lang="ru-RU" sz="2400" dirty="0"/>
              <a:t> не выполняется)</a:t>
            </a:r>
          </a:p>
        </p:txBody>
      </p:sp>
    </p:spTree>
    <p:extLst>
      <p:ext uri="{BB962C8B-B14F-4D97-AF65-F5344CB8AC3E}">
        <p14:creationId xmlns:p14="http://schemas.microsoft.com/office/powerpoint/2010/main" val="4288086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a:extLst>
              <a:ext uri="{FF2B5EF4-FFF2-40B4-BE49-F238E27FC236}">
                <a16:creationId xmlns:a16="http://schemas.microsoft.com/office/drawing/2014/main" id="{324EB11A-DC57-4DDE-82DA-E6977FE4A604}"/>
              </a:ext>
            </a:extLst>
          </p:cNvPr>
          <p:cNvSpPr>
            <a:spLocks noGrp="1"/>
          </p:cNvSpPr>
          <p:nvPr>
            <p:ph type="title"/>
          </p:nvPr>
        </p:nvSpPr>
        <p:spPr/>
        <p:txBody>
          <a:bodyPr/>
          <a:lstStyle/>
          <a:p>
            <a:pPr algn="ctr" eaLnBrk="1" hangingPunct="1"/>
            <a:r>
              <a:rPr lang="ru-RU" altLang="ru-RU" dirty="0"/>
              <a:t>Когда целесообразно применять УСН</a:t>
            </a:r>
          </a:p>
        </p:txBody>
      </p:sp>
      <p:sp>
        <p:nvSpPr>
          <p:cNvPr id="11267" name="Объект 2">
            <a:extLst>
              <a:ext uri="{FF2B5EF4-FFF2-40B4-BE49-F238E27FC236}">
                <a16:creationId xmlns:a16="http://schemas.microsoft.com/office/drawing/2014/main" id="{11980224-D764-4BC7-A260-402C7090497D}"/>
              </a:ext>
            </a:extLst>
          </p:cNvPr>
          <p:cNvSpPr>
            <a:spLocks noGrp="1"/>
          </p:cNvSpPr>
          <p:nvPr>
            <p:ph idx="1"/>
          </p:nvPr>
        </p:nvSpPr>
        <p:spPr/>
        <p:txBody>
          <a:bodyPr>
            <a:normAutofit lnSpcReduction="10000"/>
          </a:bodyPr>
          <a:lstStyle/>
          <a:p>
            <a:pPr eaLnBrk="1" hangingPunct="1"/>
            <a:r>
              <a:rPr lang="ru-RU" altLang="ru-RU"/>
              <a:t>Если контрагенты кооператива не применяют ОСНО (как поставщики, так и покупатели);</a:t>
            </a:r>
          </a:p>
          <a:p>
            <a:pPr eaLnBrk="1" hangingPunct="1"/>
            <a:r>
              <a:rPr lang="ru-RU" altLang="ru-RU"/>
              <a:t>Если в силу специфики кооператива (наименования или существа сделок) невозможно или трудно доказать правомерность применения ЕСХН;</a:t>
            </a:r>
          </a:p>
          <a:p>
            <a:pPr eaLnBrk="1" hangingPunct="1"/>
            <a:r>
              <a:rPr lang="ru-RU" altLang="ru-RU"/>
              <a:t>Кооператив соответствует по параметрам деятельности требованиям к плательщикам УСН (по количеству занятых, объёму выручки и другим критериям).</a:t>
            </a:r>
          </a:p>
        </p:txBody>
      </p:sp>
      <p:sp>
        <p:nvSpPr>
          <p:cNvPr id="9220" name="Номер слайда 3">
            <a:extLst>
              <a:ext uri="{FF2B5EF4-FFF2-40B4-BE49-F238E27FC236}">
                <a16:creationId xmlns:a16="http://schemas.microsoft.com/office/drawing/2014/main" id="{BBBD2737-17BB-46C6-B2C2-C29DEFFE108E}"/>
              </a:ext>
            </a:extLst>
          </p:cNvPr>
          <p:cNvSpPr>
            <a:spLocks noGrp="1"/>
          </p:cNvSpPr>
          <p:nvPr>
            <p:ph type="sldNum" sz="quarter" idx="12"/>
          </p:nvPr>
        </p:nvSpPr>
        <p:spPr bwMode="auto"/>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57213" indent="-2143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02A8D82-549B-4B41-838A-4D399AA47F3D}" type="slidenum">
              <a:rPr lang="en-US" altLang="ru-RU" sz="1000">
                <a:latin typeface="Arial" panose="020B0604020202020204" pitchFamily="34" charset="0"/>
              </a:rPr>
              <a:pPr>
                <a:lnSpc>
                  <a:spcPct val="100000"/>
                </a:lnSpc>
                <a:spcBef>
                  <a:spcPct val="0"/>
                </a:spcBef>
                <a:buFontTx/>
                <a:buNone/>
              </a:pPr>
              <a:t>7</a:t>
            </a:fld>
            <a:endParaRPr lang="en-US" altLang="ru-RU" sz="10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67F450-2E2C-40D1-AC0D-A0C759664C09}"/>
              </a:ext>
            </a:extLst>
          </p:cNvPr>
          <p:cNvSpPr>
            <a:spLocks noGrp="1"/>
          </p:cNvSpPr>
          <p:nvPr>
            <p:ph type="title"/>
          </p:nvPr>
        </p:nvSpPr>
        <p:spPr>
          <a:xfrm>
            <a:off x="5526156" y="365125"/>
            <a:ext cx="5827643" cy="1433433"/>
          </a:xfrm>
        </p:spPr>
        <p:txBody>
          <a:bodyPr vert="horz" lIns="91440" tIns="45720" rIns="91440" bIns="45720" rtlCol="0" anchor="b">
            <a:normAutofit/>
          </a:bodyPr>
          <a:lstStyle/>
          <a:p>
            <a:r>
              <a:rPr lang="en-US" sz="3400"/>
              <a:t>Ограничения по применению УСН (ст. 346.12)</a:t>
            </a:r>
          </a:p>
        </p:txBody>
      </p:sp>
      <p:pic>
        <p:nvPicPr>
          <p:cNvPr id="6" name="Объект 5">
            <a:extLst>
              <a:ext uri="{FF2B5EF4-FFF2-40B4-BE49-F238E27FC236}">
                <a16:creationId xmlns:a16="http://schemas.microsoft.com/office/drawing/2014/main" id="{09D0614D-B88C-44A4-836E-C599833572C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43466" y="3586684"/>
            <a:ext cx="4309533" cy="1841573"/>
          </a:xfrm>
          <a:prstGeom prst="rect">
            <a:avLst/>
          </a:prstGeom>
        </p:spPr>
      </p:pic>
      <p:sp>
        <p:nvSpPr>
          <p:cNvPr id="3" name="Объект 2">
            <a:extLst>
              <a:ext uri="{FF2B5EF4-FFF2-40B4-BE49-F238E27FC236}">
                <a16:creationId xmlns:a16="http://schemas.microsoft.com/office/drawing/2014/main" id="{0C55B392-906B-4425-AA07-690270DBCA33}"/>
              </a:ext>
            </a:extLst>
          </p:cNvPr>
          <p:cNvSpPr>
            <a:spLocks noGrp="1"/>
          </p:cNvSpPr>
          <p:nvPr>
            <p:ph sz="half" idx="1"/>
          </p:nvPr>
        </p:nvSpPr>
        <p:spPr>
          <a:xfrm>
            <a:off x="5526156" y="2055813"/>
            <a:ext cx="5827644" cy="4121149"/>
          </a:xfrm>
        </p:spPr>
        <p:txBody>
          <a:bodyPr vert="horz" lIns="91440" tIns="45720" rIns="91440" bIns="45720" rtlCol="0" anchor="t">
            <a:normAutofit/>
          </a:bodyPr>
          <a:lstStyle/>
          <a:p>
            <a:r>
              <a:rPr lang="en-US" sz="2400" dirty="0" err="1"/>
              <a:t>За</a:t>
            </a:r>
            <a:r>
              <a:rPr lang="en-US" sz="2400" dirty="0"/>
              <a:t> 9 </a:t>
            </a:r>
            <a:r>
              <a:rPr lang="en-US" sz="2400" dirty="0" err="1"/>
              <a:t>месяцев</a:t>
            </a:r>
            <a:r>
              <a:rPr lang="en-US" sz="2400" dirty="0"/>
              <a:t> </a:t>
            </a:r>
            <a:r>
              <a:rPr lang="en-US" sz="2400" dirty="0" err="1"/>
              <a:t>года</a:t>
            </a:r>
            <a:r>
              <a:rPr lang="en-US" sz="2400" dirty="0"/>
              <a:t> </a:t>
            </a:r>
            <a:r>
              <a:rPr lang="en-US" sz="2400" dirty="0" err="1"/>
              <a:t>перехода</a:t>
            </a:r>
            <a:r>
              <a:rPr lang="en-US" sz="2400" dirty="0"/>
              <a:t> </a:t>
            </a:r>
            <a:r>
              <a:rPr lang="en-US" sz="2400" dirty="0" err="1"/>
              <a:t>на</a:t>
            </a:r>
            <a:r>
              <a:rPr lang="en-US" sz="2400" dirty="0"/>
              <a:t> УСН </a:t>
            </a:r>
            <a:r>
              <a:rPr lang="en-US" sz="2400" dirty="0" err="1"/>
              <a:t>доходы</a:t>
            </a:r>
            <a:r>
              <a:rPr lang="en-US" sz="2400" dirty="0"/>
              <a:t> </a:t>
            </a:r>
            <a:r>
              <a:rPr lang="en-US" sz="2400" dirty="0" err="1"/>
              <a:t>не</a:t>
            </a:r>
            <a:r>
              <a:rPr lang="en-US" sz="2400" dirty="0"/>
              <a:t> </a:t>
            </a:r>
            <a:r>
              <a:rPr lang="en-US" sz="2400" dirty="0" err="1"/>
              <a:t>превысили</a:t>
            </a:r>
            <a:r>
              <a:rPr lang="en-US" sz="2400" dirty="0"/>
              <a:t> 112</a:t>
            </a:r>
            <a:r>
              <a:rPr lang="ru-RU" sz="2400" dirty="0"/>
              <a:t>,5</a:t>
            </a:r>
            <a:r>
              <a:rPr lang="en-US" sz="2400" dirty="0"/>
              <a:t> </a:t>
            </a:r>
            <a:r>
              <a:rPr lang="en-US" sz="2400" dirty="0" err="1"/>
              <a:t>млн</a:t>
            </a:r>
            <a:r>
              <a:rPr lang="en-US" sz="2400" dirty="0"/>
              <a:t>. </a:t>
            </a:r>
            <a:r>
              <a:rPr lang="en-US" sz="2400" dirty="0" err="1"/>
              <a:t>руб</a:t>
            </a:r>
            <a:r>
              <a:rPr lang="en-US" sz="2400" dirty="0"/>
              <a:t>.,</a:t>
            </a:r>
          </a:p>
          <a:p>
            <a:r>
              <a:rPr lang="en-US" sz="2400" dirty="0" err="1"/>
              <a:t>Число</a:t>
            </a:r>
            <a:r>
              <a:rPr lang="en-US" sz="2400" dirty="0"/>
              <a:t> </a:t>
            </a:r>
            <a:r>
              <a:rPr lang="en-US" sz="2400" dirty="0" err="1"/>
              <a:t>работников</a:t>
            </a:r>
            <a:r>
              <a:rPr lang="en-US" sz="2400" dirty="0"/>
              <a:t> </a:t>
            </a:r>
            <a:r>
              <a:rPr lang="en-US" sz="2400" dirty="0" err="1"/>
              <a:t>не</a:t>
            </a:r>
            <a:r>
              <a:rPr lang="en-US" sz="2400" dirty="0"/>
              <a:t> </a:t>
            </a:r>
            <a:r>
              <a:rPr lang="en-US" sz="2400" dirty="0" err="1"/>
              <a:t>превышает</a:t>
            </a:r>
            <a:r>
              <a:rPr lang="en-US" sz="2400" dirty="0"/>
              <a:t> 100 </a:t>
            </a:r>
            <a:r>
              <a:rPr lang="en-US" sz="2400" dirty="0" err="1"/>
              <a:t>человек</a:t>
            </a:r>
            <a:r>
              <a:rPr lang="en-US" sz="2400" dirty="0"/>
              <a:t>,</a:t>
            </a:r>
          </a:p>
          <a:p>
            <a:r>
              <a:rPr lang="en-US" sz="2400" dirty="0" err="1"/>
              <a:t>Остаточная</a:t>
            </a:r>
            <a:r>
              <a:rPr lang="en-US" sz="2400" dirty="0"/>
              <a:t> </a:t>
            </a:r>
            <a:r>
              <a:rPr lang="en-US" sz="2400" dirty="0" err="1"/>
              <a:t>стоимость</a:t>
            </a:r>
            <a:r>
              <a:rPr lang="en-US" sz="2400" dirty="0"/>
              <a:t> </a:t>
            </a:r>
            <a:r>
              <a:rPr lang="en-US" sz="2400" dirty="0" err="1"/>
              <a:t>основных</a:t>
            </a:r>
            <a:r>
              <a:rPr lang="en-US" sz="2400" dirty="0"/>
              <a:t> </a:t>
            </a:r>
            <a:r>
              <a:rPr lang="en-US" sz="2400" dirty="0" err="1"/>
              <a:t>средств</a:t>
            </a:r>
            <a:r>
              <a:rPr lang="en-US" sz="2400" dirty="0"/>
              <a:t> </a:t>
            </a:r>
            <a:r>
              <a:rPr lang="en-US" sz="2400" dirty="0" err="1"/>
              <a:t>не</a:t>
            </a:r>
            <a:r>
              <a:rPr lang="en-US" sz="2400" dirty="0"/>
              <a:t> </a:t>
            </a:r>
            <a:r>
              <a:rPr lang="en-US" sz="2400" dirty="0" err="1"/>
              <a:t>превышает</a:t>
            </a:r>
            <a:r>
              <a:rPr lang="en-US" sz="2400" dirty="0"/>
              <a:t> 150 </a:t>
            </a:r>
            <a:r>
              <a:rPr lang="en-US" sz="2400" dirty="0" err="1"/>
              <a:t>млн</a:t>
            </a:r>
            <a:r>
              <a:rPr lang="en-US" sz="2400" dirty="0"/>
              <a:t>. </a:t>
            </a:r>
            <a:r>
              <a:rPr lang="en-US" sz="2400" dirty="0" err="1"/>
              <a:t>руб</a:t>
            </a:r>
            <a:r>
              <a:rPr lang="en-US" sz="2400" dirty="0"/>
              <a:t>.</a:t>
            </a:r>
          </a:p>
        </p:txBody>
      </p:sp>
    </p:spTree>
    <p:extLst>
      <p:ext uri="{BB962C8B-B14F-4D97-AF65-F5344CB8AC3E}">
        <p14:creationId xmlns:p14="http://schemas.microsoft.com/office/powerpoint/2010/main" val="292448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A2B3F7-BDCD-4333-BB8A-0A25F3DD8CE0}"/>
              </a:ext>
            </a:extLst>
          </p:cNvPr>
          <p:cNvSpPr>
            <a:spLocks noGrp="1"/>
          </p:cNvSpPr>
          <p:nvPr>
            <p:ph type="title"/>
          </p:nvPr>
        </p:nvSpPr>
        <p:spPr>
          <a:xfrm>
            <a:off x="838201" y="643467"/>
            <a:ext cx="3888526" cy="1800526"/>
          </a:xfrm>
        </p:spPr>
        <p:txBody>
          <a:bodyPr vert="horz" lIns="91440" tIns="45720" rIns="91440" bIns="45720" rtlCol="0" anchor="ctr">
            <a:normAutofit/>
          </a:bodyPr>
          <a:lstStyle/>
          <a:p>
            <a:pPr algn="ctr"/>
            <a:r>
              <a:rPr lang="en-US" sz="2800" dirty="0" err="1"/>
              <a:t>Объекты</a:t>
            </a:r>
            <a:r>
              <a:rPr lang="en-US" sz="2800" dirty="0"/>
              <a:t> </a:t>
            </a:r>
            <a:r>
              <a:rPr lang="en-US" sz="2800" dirty="0" err="1"/>
              <a:t>налогообложения</a:t>
            </a:r>
            <a:r>
              <a:rPr lang="en-US" sz="2800" dirty="0"/>
              <a:t> </a:t>
            </a:r>
            <a:r>
              <a:rPr lang="en-US" sz="2800" dirty="0" err="1"/>
              <a:t>при</a:t>
            </a:r>
            <a:r>
              <a:rPr lang="en-US" sz="2800" dirty="0"/>
              <a:t> </a:t>
            </a:r>
            <a:r>
              <a:rPr lang="en-US" sz="2800" dirty="0" err="1"/>
              <a:t>упрощённой</a:t>
            </a:r>
            <a:r>
              <a:rPr lang="en-US" sz="2800" dirty="0"/>
              <a:t> </a:t>
            </a:r>
            <a:r>
              <a:rPr lang="en-US" sz="2800" dirty="0" err="1"/>
              <a:t>системе</a:t>
            </a:r>
            <a:r>
              <a:rPr lang="en-US" sz="2800" dirty="0"/>
              <a:t> </a:t>
            </a:r>
            <a:r>
              <a:rPr lang="en-US" sz="2800" dirty="0" err="1"/>
              <a:t>налогообложения</a:t>
            </a:r>
            <a:endParaRPr lang="en-US" sz="2800" dirty="0"/>
          </a:p>
        </p:txBody>
      </p:sp>
      <p:sp>
        <p:nvSpPr>
          <p:cNvPr id="3" name="Объект 2">
            <a:extLst>
              <a:ext uri="{FF2B5EF4-FFF2-40B4-BE49-F238E27FC236}">
                <a16:creationId xmlns:a16="http://schemas.microsoft.com/office/drawing/2014/main" id="{23ED9CFD-B081-4401-80E9-81E723372726}"/>
              </a:ext>
            </a:extLst>
          </p:cNvPr>
          <p:cNvSpPr>
            <a:spLocks noGrp="1"/>
          </p:cNvSpPr>
          <p:nvPr>
            <p:ph sz="half" idx="1"/>
          </p:nvPr>
        </p:nvSpPr>
        <p:spPr>
          <a:xfrm>
            <a:off x="838201" y="2623381"/>
            <a:ext cx="5657602" cy="3553581"/>
          </a:xfrm>
        </p:spPr>
        <p:txBody>
          <a:bodyPr vert="horz" lIns="91440" tIns="45720" rIns="91440" bIns="45720" rtlCol="0">
            <a:normAutofit fontScale="92500" lnSpcReduction="20000"/>
          </a:bodyPr>
          <a:lstStyle/>
          <a:p>
            <a:r>
              <a:rPr lang="en-US" sz="2000" dirty="0" err="1"/>
              <a:t>Доходы</a:t>
            </a:r>
            <a:r>
              <a:rPr lang="ru-RU" sz="2000" dirty="0"/>
              <a:t>:</a:t>
            </a:r>
            <a:r>
              <a:rPr lang="en-US" sz="2000" dirty="0"/>
              <a:t> </a:t>
            </a:r>
            <a:r>
              <a:rPr lang="en-US" sz="2000" dirty="0" err="1"/>
              <a:t>ставка</a:t>
            </a:r>
            <a:r>
              <a:rPr lang="en-US" sz="2000" dirty="0"/>
              <a:t> 6 </a:t>
            </a:r>
            <a:r>
              <a:rPr lang="en-US" sz="2000" dirty="0" err="1"/>
              <a:t>процентов</a:t>
            </a:r>
            <a:r>
              <a:rPr lang="ru-RU" sz="2000" dirty="0"/>
              <a:t> (в соответствии с ч. 1 ст. 346.20 НК РФ, «Законами субъектов Российской Федерации могут быть установлены налоговые ставки в пределах от 1 до 6 процентов в зависимости от категорий налогоплательщиков.»)</a:t>
            </a:r>
            <a:r>
              <a:rPr lang="en-US" sz="2000" dirty="0"/>
              <a:t>,</a:t>
            </a:r>
          </a:p>
          <a:p>
            <a:r>
              <a:rPr lang="en-US" sz="2000" dirty="0" err="1"/>
              <a:t>Доходы</a:t>
            </a:r>
            <a:r>
              <a:rPr lang="en-US" sz="2000" dirty="0"/>
              <a:t>, </a:t>
            </a:r>
            <a:r>
              <a:rPr lang="en-US" sz="2000" dirty="0" err="1"/>
              <a:t>уменьшенные</a:t>
            </a:r>
            <a:r>
              <a:rPr lang="en-US" sz="2000" dirty="0"/>
              <a:t> </a:t>
            </a:r>
            <a:r>
              <a:rPr lang="en-US" sz="2000" dirty="0" err="1"/>
              <a:t>на</a:t>
            </a:r>
            <a:r>
              <a:rPr lang="en-US" sz="2000" dirty="0"/>
              <a:t> </a:t>
            </a:r>
            <a:r>
              <a:rPr lang="en-US" sz="2000" dirty="0" err="1"/>
              <a:t>величину</a:t>
            </a:r>
            <a:r>
              <a:rPr lang="en-US" sz="2000" dirty="0"/>
              <a:t> </a:t>
            </a:r>
            <a:r>
              <a:rPr lang="en-US" sz="2000" dirty="0" err="1"/>
              <a:t>расходов</a:t>
            </a:r>
            <a:r>
              <a:rPr lang="ru-RU" sz="2000" dirty="0"/>
              <a:t>:</a:t>
            </a:r>
            <a:r>
              <a:rPr lang="en-US" sz="2000" dirty="0"/>
              <a:t> 15 </a:t>
            </a:r>
            <a:r>
              <a:rPr lang="en-US" sz="2000" dirty="0" err="1"/>
              <a:t>процентов</a:t>
            </a:r>
            <a:r>
              <a:rPr lang="ru-RU" sz="2000" dirty="0"/>
              <a:t> (в соответствии с ч. 2 ст. 346.20 НК РФ, «Законами субъектов Российской Федерации могут быть установлены налоговые ставки в пределах от 5 до 15 процентов в зависимости от категорий налогоплательщиков»)</a:t>
            </a:r>
            <a:r>
              <a:rPr lang="en-US" sz="2000" dirty="0"/>
              <a:t>.</a:t>
            </a:r>
          </a:p>
        </p:txBody>
      </p:sp>
      <p:pic>
        <p:nvPicPr>
          <p:cNvPr id="6" name="Объект 5" descr="Изображение выглядит как фотография, сидит, женщина, держит&#10;&#10;Автоматически созданное описание">
            <a:extLst>
              <a:ext uri="{FF2B5EF4-FFF2-40B4-BE49-F238E27FC236}">
                <a16:creationId xmlns:a16="http://schemas.microsoft.com/office/drawing/2014/main" id="{D4E2FC17-F275-4A2D-A438-2CD64BCDF16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00986" y="1864613"/>
            <a:ext cx="4747547" cy="3157118"/>
          </a:xfrm>
          <a:prstGeom prst="rect">
            <a:avLst/>
          </a:prstGeom>
        </p:spPr>
      </p:pic>
    </p:spTree>
    <p:extLst>
      <p:ext uri="{BB962C8B-B14F-4D97-AF65-F5344CB8AC3E}">
        <p14:creationId xmlns:p14="http://schemas.microsoft.com/office/powerpoint/2010/main" val="686985663"/>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412434"/>
      </a:dk2>
      <a:lt2>
        <a:srgbClr val="E2E8E7"/>
      </a:lt2>
      <a:accent1>
        <a:srgbClr val="D43B4E"/>
      </a:accent1>
      <a:accent2>
        <a:srgbClr val="C32A7C"/>
      </a:accent2>
      <a:accent3>
        <a:srgbClr val="D43BCE"/>
      </a:accent3>
      <a:accent4>
        <a:srgbClr val="892AC3"/>
      </a:accent4>
      <a:accent5>
        <a:srgbClr val="5F40D5"/>
      </a:accent5>
      <a:accent6>
        <a:srgbClr val="3452C5"/>
      </a:accent6>
      <a:hlink>
        <a:srgbClr val="8A62CA"/>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417</TotalTime>
  <Words>1875</Words>
  <Application>Microsoft Office PowerPoint</Application>
  <PresentationFormat>Широкоэкранный</PresentationFormat>
  <Paragraphs>112</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Century Gothic</vt:lpstr>
      <vt:lpstr>Elephant</vt:lpstr>
      <vt:lpstr>Times New Roman</vt:lpstr>
      <vt:lpstr>Wingdings</vt:lpstr>
      <vt:lpstr>BrushVTI</vt:lpstr>
      <vt:lpstr>Налогообложение СПоК: выбор оптимальной системы налогообложения, типичные ошибки и заблуждения в отношении налогообложения СПоК и его членов</vt:lpstr>
      <vt:lpstr>Налогообложение СПОК имеет минимальные отличия от других предприятий той же специализации</vt:lpstr>
      <vt:lpstr>Основные варианты налогообложения</vt:lpstr>
      <vt:lpstr>Когда правильно выбрать для СПоК ОСНО / «ЕСХН с НДС» </vt:lpstr>
      <vt:lpstr>Общая система налогообложения (налог на прибыль) – предполагает уплату</vt:lpstr>
      <vt:lpstr>Налогообложение прибыли СПоК</vt:lpstr>
      <vt:lpstr>Когда целесообразно применять УСН</vt:lpstr>
      <vt:lpstr>Ограничения по применению УСН (ст. 346.12)</vt:lpstr>
      <vt:lpstr>Объекты налогообложения при упрощённой системе налогообложения</vt:lpstr>
      <vt:lpstr>Расширение возможностей применения УСН с 1 января 2021 г.</vt:lpstr>
      <vt:lpstr>Когда целесообразно применять «ЕСХН без НДС»</vt:lpstr>
      <vt:lpstr>Условия применения СПоК ЕСХН (ст. 346.2 НК РФ, ч. 2 пп. 3)</vt:lpstr>
      <vt:lpstr>Условия применения СПоК ЕСХН (ст. 346.2 НК РФ, ч. 2 пп. 2)</vt:lpstr>
      <vt:lpstr>Объект налогообложения</vt:lpstr>
      <vt:lpstr>ЕСХН и налог на добавленную стоимость</vt:lpstr>
      <vt:lpstr>Освобождение плательщика ЕСХН от исчисления и уплаты НДС</vt:lpstr>
      <vt:lpstr>Личные подсобные хозяйства налог от реализации продукции не платят (Налоговый Кодекс РФ, ст. 217, пп. 13)</vt:lpstr>
      <vt:lpstr>НАЛОГООБЛОЖЕНИЕ ГОСУДАРСТВЕННОЙ ПОДДЕРЖКИ</vt:lpstr>
      <vt:lpstr>Налогообложение грантов</vt:lpstr>
      <vt:lpstr>Налогообложение субсидий</vt:lpstr>
      <vt:lpstr>Что такое «по мере признания расходов»?</vt:lpstr>
      <vt:lpstr>Учёт субсидий для целей налогообложения при применении специальных режимов</vt:lpstr>
      <vt:lpstr>Особенности получения субсидий (в т.ч. грантов)  кооперативами – плательщиками НДС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Налогообложение в сельскохозяйственных потребительских кооперативах</dc:title>
  <dc:creator>euser519</dc:creator>
  <cp:lastModifiedBy>Морозов Андрей</cp:lastModifiedBy>
  <cp:revision>46</cp:revision>
  <dcterms:created xsi:type="dcterms:W3CDTF">2020-04-09T15:40:53Z</dcterms:created>
  <dcterms:modified xsi:type="dcterms:W3CDTF">2022-03-02T14:45:00Z</dcterms:modified>
</cp:coreProperties>
</file>