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9" r:id="rId3"/>
    <p:sldId id="1254" r:id="rId4"/>
    <p:sldId id="1297" r:id="rId5"/>
    <p:sldId id="1299" r:id="rId6"/>
    <p:sldId id="1300" r:id="rId7"/>
    <p:sldId id="1314" r:id="rId8"/>
    <p:sldId id="1298" r:id="rId9"/>
    <p:sldId id="1301" r:id="rId10"/>
    <p:sldId id="1302" r:id="rId11"/>
    <p:sldId id="1303" r:id="rId12"/>
    <p:sldId id="1315" r:id="rId13"/>
    <p:sldId id="1305" r:id="rId14"/>
    <p:sldId id="1316" r:id="rId15"/>
    <p:sldId id="1306" r:id="rId16"/>
    <p:sldId id="1307" r:id="rId17"/>
    <p:sldId id="1318" r:id="rId18"/>
    <p:sldId id="1322" r:id="rId19"/>
    <p:sldId id="1308" r:id="rId20"/>
    <p:sldId id="1319" r:id="rId21"/>
    <p:sldId id="1309" r:id="rId22"/>
    <p:sldId id="1320" r:id="rId23"/>
    <p:sldId id="1310" r:id="rId24"/>
    <p:sldId id="1311" r:id="rId25"/>
    <p:sldId id="1321" r:id="rId26"/>
    <p:sldId id="1312" r:id="rId27"/>
    <p:sldId id="1317" r:id="rId28"/>
    <p:sldId id="1313" r:id="rId29"/>
    <p:sldId id="1323" r:id="rId30"/>
    <p:sldId id="1296" r:id="rId31"/>
    <p:sldId id="1324" r:id="rId32"/>
    <p:sldId id="1325"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ata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g"/><Relationship Id="rId5" Type="http://schemas.openxmlformats.org/officeDocument/2006/relationships/image" Target="../media/image33.jpg"/><Relationship Id="rId4" Type="http://schemas.openxmlformats.org/officeDocument/2006/relationships/image" Target="../media/image3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g"/><Relationship Id="rId5" Type="http://schemas.openxmlformats.org/officeDocument/2006/relationships/image" Target="../media/image33.jpg"/><Relationship Id="rId4"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2B26A-B44D-4CE1-9A62-ADA1C24345AC}" type="doc">
      <dgm:prSet loTypeId="urn:microsoft.com/office/officeart/2005/8/layout/pList2" loCatId="list" qsTypeId="urn:microsoft.com/office/officeart/2005/8/quickstyle/simple1" qsCatId="simple" csTypeId="urn:microsoft.com/office/officeart/2005/8/colors/accent1_2" csCatId="accent1" phldr="1"/>
      <dgm:spPr/>
    </dgm:pt>
    <dgm:pt modelId="{03728487-5A3E-40EC-A731-B17BABD546B3}">
      <dgm:prSet phldrT="[Текст]"/>
      <dgm:spPr/>
      <dgm:t>
        <a:bodyPr anchor="ctr"/>
        <a:lstStyle/>
        <a:p>
          <a:r>
            <a:rPr lang="ru-RU" dirty="0"/>
            <a:t>Грант «</a:t>
          </a:r>
          <a:r>
            <a:rPr lang="ru-RU" dirty="0" err="1"/>
            <a:t>Агростартап</a:t>
          </a:r>
          <a:r>
            <a:rPr lang="ru-RU" dirty="0"/>
            <a:t>»</a:t>
          </a:r>
        </a:p>
        <a:p>
          <a:r>
            <a:rPr lang="ru-RU" dirty="0"/>
            <a:t>(Приложение 6 к Госпрограмме)</a:t>
          </a:r>
        </a:p>
      </dgm:t>
    </dgm:pt>
    <dgm:pt modelId="{F7C86B09-2069-46F7-818A-13D588B56220}" type="parTrans" cxnId="{BBDB4CA3-CAFB-4F37-AF13-B3E9CE107A0C}">
      <dgm:prSet/>
      <dgm:spPr/>
      <dgm:t>
        <a:bodyPr/>
        <a:lstStyle/>
        <a:p>
          <a:endParaRPr lang="ru-RU"/>
        </a:p>
      </dgm:t>
    </dgm:pt>
    <dgm:pt modelId="{14D3F1F0-B573-4E32-9D18-D235F15229EA}" type="sibTrans" cxnId="{BBDB4CA3-CAFB-4F37-AF13-B3E9CE107A0C}">
      <dgm:prSet/>
      <dgm:spPr/>
      <dgm:t>
        <a:bodyPr/>
        <a:lstStyle/>
        <a:p>
          <a:endParaRPr lang="ru-RU"/>
        </a:p>
      </dgm:t>
    </dgm:pt>
    <dgm:pt modelId="{344D1FCE-B248-4B4E-87A5-CC132F5CFE68}">
      <dgm:prSet phldrT="[Текст]"/>
      <dgm:spPr/>
      <dgm:t>
        <a:bodyPr anchor="ctr"/>
        <a:lstStyle/>
        <a:p>
          <a:r>
            <a:rPr lang="ru-RU" dirty="0"/>
            <a:t>Грант на развитие семейной фермы (Приложение 8 к Госпрограмме)</a:t>
          </a:r>
        </a:p>
      </dgm:t>
    </dgm:pt>
    <dgm:pt modelId="{E945D1FC-5000-4E73-9524-C31A2CD31C10}" type="parTrans" cxnId="{0FBE4BD7-2D5A-42B4-8316-4E548C92D817}">
      <dgm:prSet/>
      <dgm:spPr/>
      <dgm:t>
        <a:bodyPr/>
        <a:lstStyle/>
        <a:p>
          <a:endParaRPr lang="ru-RU"/>
        </a:p>
      </dgm:t>
    </dgm:pt>
    <dgm:pt modelId="{70BAB779-3F4F-4C9C-8BF0-17C183402D6C}" type="sibTrans" cxnId="{0FBE4BD7-2D5A-42B4-8316-4E548C92D817}">
      <dgm:prSet/>
      <dgm:spPr/>
      <dgm:t>
        <a:bodyPr/>
        <a:lstStyle/>
        <a:p>
          <a:endParaRPr lang="ru-RU"/>
        </a:p>
      </dgm:t>
    </dgm:pt>
    <dgm:pt modelId="{3078A347-6A2B-43F6-9F9E-898DF9F9DB3B}">
      <dgm:prSet phldrT="[Текст]"/>
      <dgm:spPr/>
      <dgm:t>
        <a:bodyPr anchor="ctr"/>
        <a:lstStyle/>
        <a:p>
          <a:r>
            <a:rPr lang="ru-RU" dirty="0"/>
            <a:t>Грант на развитие материально-технической базы </a:t>
          </a:r>
          <a:r>
            <a:rPr lang="ru-RU" dirty="0" err="1"/>
            <a:t>СПоК</a:t>
          </a:r>
          <a:endParaRPr lang="ru-RU" dirty="0"/>
        </a:p>
        <a:p>
          <a:r>
            <a:rPr lang="ru-RU" dirty="0"/>
            <a:t>(Приложение 8 к Госпрограмме)</a:t>
          </a:r>
        </a:p>
      </dgm:t>
    </dgm:pt>
    <dgm:pt modelId="{82E49A58-908F-4A54-98C9-46FC18B2C2BD}" type="parTrans" cxnId="{01875F5B-7014-4113-BC6B-D45E965787AF}">
      <dgm:prSet/>
      <dgm:spPr/>
      <dgm:t>
        <a:bodyPr/>
        <a:lstStyle/>
        <a:p>
          <a:endParaRPr lang="ru-RU"/>
        </a:p>
      </dgm:t>
    </dgm:pt>
    <dgm:pt modelId="{3C35C86F-95EA-4CE8-AE94-75A40F15BF14}" type="sibTrans" cxnId="{01875F5B-7014-4113-BC6B-D45E965787AF}">
      <dgm:prSet/>
      <dgm:spPr/>
      <dgm:t>
        <a:bodyPr/>
        <a:lstStyle/>
        <a:p>
          <a:endParaRPr lang="ru-RU"/>
        </a:p>
      </dgm:t>
    </dgm:pt>
    <dgm:pt modelId="{6375B66E-AFAA-4399-951F-719BB5755AE5}" type="pres">
      <dgm:prSet presAssocID="{B3E2B26A-B44D-4CE1-9A62-ADA1C24345AC}" presName="Name0" presStyleCnt="0">
        <dgm:presLayoutVars>
          <dgm:dir/>
          <dgm:resizeHandles val="exact"/>
        </dgm:presLayoutVars>
      </dgm:prSet>
      <dgm:spPr/>
    </dgm:pt>
    <dgm:pt modelId="{00F2DA39-293B-4EB0-9B46-C4BC115E0396}" type="pres">
      <dgm:prSet presAssocID="{B3E2B26A-B44D-4CE1-9A62-ADA1C24345AC}" presName="bkgdShp" presStyleLbl="alignAccFollowNode1" presStyleIdx="0" presStyleCnt="1"/>
      <dgm:spPr/>
    </dgm:pt>
    <dgm:pt modelId="{7B6807C3-C4B2-4FAD-AC82-414F1FD8459F}" type="pres">
      <dgm:prSet presAssocID="{B3E2B26A-B44D-4CE1-9A62-ADA1C24345AC}" presName="linComp" presStyleCnt="0"/>
      <dgm:spPr/>
    </dgm:pt>
    <dgm:pt modelId="{0F0FA94F-12C6-4638-B708-8594A5434608}" type="pres">
      <dgm:prSet presAssocID="{03728487-5A3E-40EC-A731-B17BABD546B3}" presName="compNode" presStyleCnt="0"/>
      <dgm:spPr/>
    </dgm:pt>
    <dgm:pt modelId="{DE8F8311-446C-4F4C-8B20-914451D49DA4}" type="pres">
      <dgm:prSet presAssocID="{03728487-5A3E-40EC-A731-B17BABD546B3}" presName="node" presStyleLbl="node1" presStyleIdx="0" presStyleCnt="3">
        <dgm:presLayoutVars>
          <dgm:bulletEnabled val="1"/>
        </dgm:presLayoutVars>
      </dgm:prSet>
      <dgm:spPr/>
    </dgm:pt>
    <dgm:pt modelId="{906CA565-B027-4271-A4D5-2108189D0B53}" type="pres">
      <dgm:prSet presAssocID="{03728487-5A3E-40EC-A731-B17BABD546B3}" presName="invisiNode" presStyleLbl="node1" presStyleIdx="0" presStyleCnt="3"/>
      <dgm:spPr/>
    </dgm:pt>
    <dgm:pt modelId="{B89CD8F4-6743-4507-95CD-6996F08B168A}" type="pres">
      <dgm:prSet presAssocID="{03728487-5A3E-40EC-A731-B17BABD546B3}" presName="imagNode" presStyleLbl="fgImgPlace1" presStyleIdx="0" presStyleCnt="3" custLinFactNeighborY="980"/>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BB448802-55A7-42B3-B866-F1B57AF65FA5}" type="pres">
      <dgm:prSet presAssocID="{14D3F1F0-B573-4E32-9D18-D235F15229EA}" presName="sibTrans" presStyleLbl="sibTrans2D1" presStyleIdx="0" presStyleCnt="0"/>
      <dgm:spPr/>
    </dgm:pt>
    <dgm:pt modelId="{4BB3CB5B-75BE-465F-AA0D-84A8FDD40695}" type="pres">
      <dgm:prSet presAssocID="{344D1FCE-B248-4B4E-87A5-CC132F5CFE68}" presName="compNode" presStyleCnt="0"/>
      <dgm:spPr/>
    </dgm:pt>
    <dgm:pt modelId="{D0FC2D57-9CE8-47F6-8CA3-A45A1A7457E4}" type="pres">
      <dgm:prSet presAssocID="{344D1FCE-B248-4B4E-87A5-CC132F5CFE68}" presName="node" presStyleLbl="node1" presStyleIdx="1" presStyleCnt="3">
        <dgm:presLayoutVars>
          <dgm:bulletEnabled val="1"/>
        </dgm:presLayoutVars>
      </dgm:prSet>
      <dgm:spPr/>
    </dgm:pt>
    <dgm:pt modelId="{45F8A3E8-3AA8-48B9-A2A9-18CBE1DE0AA3}" type="pres">
      <dgm:prSet presAssocID="{344D1FCE-B248-4B4E-87A5-CC132F5CFE68}" presName="invisiNode" presStyleLbl="node1" presStyleIdx="1" presStyleCnt="3"/>
      <dgm:spPr/>
    </dgm:pt>
    <dgm:pt modelId="{CF888414-A77E-4628-9389-C31FCE41A5B5}" type="pres">
      <dgm:prSet presAssocID="{344D1FCE-B248-4B4E-87A5-CC132F5CFE6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A37E4D22-291E-4C07-BF77-38525153969E}" type="pres">
      <dgm:prSet presAssocID="{70BAB779-3F4F-4C9C-8BF0-17C183402D6C}" presName="sibTrans" presStyleLbl="sibTrans2D1" presStyleIdx="0" presStyleCnt="0"/>
      <dgm:spPr/>
    </dgm:pt>
    <dgm:pt modelId="{3390A19F-EE72-4D71-AD11-385CA9D0C97A}" type="pres">
      <dgm:prSet presAssocID="{3078A347-6A2B-43F6-9F9E-898DF9F9DB3B}" presName="compNode" presStyleCnt="0"/>
      <dgm:spPr/>
    </dgm:pt>
    <dgm:pt modelId="{5A0D1F95-A4E5-48B3-A712-AD7836CB7121}" type="pres">
      <dgm:prSet presAssocID="{3078A347-6A2B-43F6-9F9E-898DF9F9DB3B}" presName="node" presStyleLbl="node1" presStyleIdx="2" presStyleCnt="3">
        <dgm:presLayoutVars>
          <dgm:bulletEnabled val="1"/>
        </dgm:presLayoutVars>
      </dgm:prSet>
      <dgm:spPr/>
    </dgm:pt>
    <dgm:pt modelId="{B83DA92C-B8CB-4098-8DAC-143046633634}" type="pres">
      <dgm:prSet presAssocID="{3078A347-6A2B-43F6-9F9E-898DF9F9DB3B}" presName="invisiNode" presStyleLbl="node1" presStyleIdx="2" presStyleCnt="3"/>
      <dgm:spPr/>
    </dgm:pt>
    <dgm:pt modelId="{746A4FAF-5E8E-420F-BADB-B57D67B33241}" type="pres">
      <dgm:prSet presAssocID="{3078A347-6A2B-43F6-9F9E-898DF9F9DB3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Lst>
  <dgm:cxnLst>
    <dgm:cxn modelId="{9A39B61D-4DA4-4A55-BD51-FE43894314A0}" type="presOf" srcId="{70BAB779-3F4F-4C9C-8BF0-17C183402D6C}" destId="{A37E4D22-291E-4C07-BF77-38525153969E}" srcOrd="0" destOrd="0" presId="urn:microsoft.com/office/officeart/2005/8/layout/pList2"/>
    <dgm:cxn modelId="{01875F5B-7014-4113-BC6B-D45E965787AF}" srcId="{B3E2B26A-B44D-4CE1-9A62-ADA1C24345AC}" destId="{3078A347-6A2B-43F6-9F9E-898DF9F9DB3B}" srcOrd="2" destOrd="0" parTransId="{82E49A58-908F-4A54-98C9-46FC18B2C2BD}" sibTransId="{3C35C86F-95EA-4CE8-AE94-75A40F15BF14}"/>
    <dgm:cxn modelId="{C3DFCB61-1BF6-45D4-93F4-08EBE3F04448}" type="presOf" srcId="{3078A347-6A2B-43F6-9F9E-898DF9F9DB3B}" destId="{5A0D1F95-A4E5-48B3-A712-AD7836CB7121}" srcOrd="0" destOrd="0" presId="urn:microsoft.com/office/officeart/2005/8/layout/pList2"/>
    <dgm:cxn modelId="{9847D441-0534-4587-8A43-6BDEB83D9E94}" type="presOf" srcId="{14D3F1F0-B573-4E32-9D18-D235F15229EA}" destId="{BB448802-55A7-42B3-B866-F1B57AF65FA5}" srcOrd="0" destOrd="0" presId="urn:microsoft.com/office/officeart/2005/8/layout/pList2"/>
    <dgm:cxn modelId="{F38FF56A-A7EE-46F2-B62A-0DE894B93C2B}" type="presOf" srcId="{344D1FCE-B248-4B4E-87A5-CC132F5CFE68}" destId="{D0FC2D57-9CE8-47F6-8CA3-A45A1A7457E4}" srcOrd="0" destOrd="0" presId="urn:microsoft.com/office/officeart/2005/8/layout/pList2"/>
    <dgm:cxn modelId="{E1DBA687-0414-4D25-9F4D-1D726EC025CE}" type="presOf" srcId="{03728487-5A3E-40EC-A731-B17BABD546B3}" destId="{DE8F8311-446C-4F4C-8B20-914451D49DA4}" srcOrd="0" destOrd="0" presId="urn:microsoft.com/office/officeart/2005/8/layout/pList2"/>
    <dgm:cxn modelId="{BBDB4CA3-CAFB-4F37-AF13-B3E9CE107A0C}" srcId="{B3E2B26A-B44D-4CE1-9A62-ADA1C24345AC}" destId="{03728487-5A3E-40EC-A731-B17BABD546B3}" srcOrd="0" destOrd="0" parTransId="{F7C86B09-2069-46F7-818A-13D588B56220}" sibTransId="{14D3F1F0-B573-4E32-9D18-D235F15229EA}"/>
    <dgm:cxn modelId="{43832BCB-0CF6-4C2B-920F-8E8DBE85B433}" type="presOf" srcId="{B3E2B26A-B44D-4CE1-9A62-ADA1C24345AC}" destId="{6375B66E-AFAA-4399-951F-719BB5755AE5}" srcOrd="0" destOrd="0" presId="urn:microsoft.com/office/officeart/2005/8/layout/pList2"/>
    <dgm:cxn modelId="{0FBE4BD7-2D5A-42B4-8316-4E548C92D817}" srcId="{B3E2B26A-B44D-4CE1-9A62-ADA1C24345AC}" destId="{344D1FCE-B248-4B4E-87A5-CC132F5CFE68}" srcOrd="1" destOrd="0" parTransId="{E945D1FC-5000-4E73-9524-C31A2CD31C10}" sibTransId="{70BAB779-3F4F-4C9C-8BF0-17C183402D6C}"/>
    <dgm:cxn modelId="{556E9173-8198-4BFA-AE1E-CDB89C108A57}" type="presParOf" srcId="{6375B66E-AFAA-4399-951F-719BB5755AE5}" destId="{00F2DA39-293B-4EB0-9B46-C4BC115E0396}" srcOrd="0" destOrd="0" presId="urn:microsoft.com/office/officeart/2005/8/layout/pList2"/>
    <dgm:cxn modelId="{23CFDF4D-7E91-4E89-9E9D-A20C3BAB2A16}" type="presParOf" srcId="{6375B66E-AFAA-4399-951F-719BB5755AE5}" destId="{7B6807C3-C4B2-4FAD-AC82-414F1FD8459F}" srcOrd="1" destOrd="0" presId="urn:microsoft.com/office/officeart/2005/8/layout/pList2"/>
    <dgm:cxn modelId="{CFF3E42A-65B0-4880-8069-F0D0636B1AC7}" type="presParOf" srcId="{7B6807C3-C4B2-4FAD-AC82-414F1FD8459F}" destId="{0F0FA94F-12C6-4638-B708-8594A5434608}" srcOrd="0" destOrd="0" presId="urn:microsoft.com/office/officeart/2005/8/layout/pList2"/>
    <dgm:cxn modelId="{A7CF8FE7-6BAF-4D26-9BC1-42202255D1E4}" type="presParOf" srcId="{0F0FA94F-12C6-4638-B708-8594A5434608}" destId="{DE8F8311-446C-4F4C-8B20-914451D49DA4}" srcOrd="0" destOrd="0" presId="urn:microsoft.com/office/officeart/2005/8/layout/pList2"/>
    <dgm:cxn modelId="{DB56FB89-C2FA-4D5B-998D-A26381FE19A0}" type="presParOf" srcId="{0F0FA94F-12C6-4638-B708-8594A5434608}" destId="{906CA565-B027-4271-A4D5-2108189D0B53}" srcOrd="1" destOrd="0" presId="urn:microsoft.com/office/officeart/2005/8/layout/pList2"/>
    <dgm:cxn modelId="{3225EE06-60A6-4472-B576-10BD9CA1E88B}" type="presParOf" srcId="{0F0FA94F-12C6-4638-B708-8594A5434608}" destId="{B89CD8F4-6743-4507-95CD-6996F08B168A}" srcOrd="2" destOrd="0" presId="urn:microsoft.com/office/officeart/2005/8/layout/pList2"/>
    <dgm:cxn modelId="{C77ECD89-75C6-418C-9BC2-41E95C85DBF1}" type="presParOf" srcId="{7B6807C3-C4B2-4FAD-AC82-414F1FD8459F}" destId="{BB448802-55A7-42B3-B866-F1B57AF65FA5}" srcOrd="1" destOrd="0" presId="urn:microsoft.com/office/officeart/2005/8/layout/pList2"/>
    <dgm:cxn modelId="{83097050-60CF-4573-9F9C-B7782ED9C0F0}" type="presParOf" srcId="{7B6807C3-C4B2-4FAD-AC82-414F1FD8459F}" destId="{4BB3CB5B-75BE-465F-AA0D-84A8FDD40695}" srcOrd="2" destOrd="0" presId="urn:microsoft.com/office/officeart/2005/8/layout/pList2"/>
    <dgm:cxn modelId="{D58E0A96-47A2-4A21-9CF7-F7D89D065587}" type="presParOf" srcId="{4BB3CB5B-75BE-465F-AA0D-84A8FDD40695}" destId="{D0FC2D57-9CE8-47F6-8CA3-A45A1A7457E4}" srcOrd="0" destOrd="0" presId="urn:microsoft.com/office/officeart/2005/8/layout/pList2"/>
    <dgm:cxn modelId="{0D3786FC-7083-43B2-92E9-67E67E663F39}" type="presParOf" srcId="{4BB3CB5B-75BE-465F-AA0D-84A8FDD40695}" destId="{45F8A3E8-3AA8-48B9-A2A9-18CBE1DE0AA3}" srcOrd="1" destOrd="0" presId="urn:microsoft.com/office/officeart/2005/8/layout/pList2"/>
    <dgm:cxn modelId="{B8CC3EF6-0074-46EF-9389-4307D903331B}" type="presParOf" srcId="{4BB3CB5B-75BE-465F-AA0D-84A8FDD40695}" destId="{CF888414-A77E-4628-9389-C31FCE41A5B5}" srcOrd="2" destOrd="0" presId="urn:microsoft.com/office/officeart/2005/8/layout/pList2"/>
    <dgm:cxn modelId="{246C0797-43A7-4CBB-9F39-7B79F381175D}" type="presParOf" srcId="{7B6807C3-C4B2-4FAD-AC82-414F1FD8459F}" destId="{A37E4D22-291E-4C07-BF77-38525153969E}" srcOrd="3" destOrd="0" presId="urn:microsoft.com/office/officeart/2005/8/layout/pList2"/>
    <dgm:cxn modelId="{C1E1C0FB-782A-4F18-A67F-4BBFB8B6F226}" type="presParOf" srcId="{7B6807C3-C4B2-4FAD-AC82-414F1FD8459F}" destId="{3390A19F-EE72-4D71-AD11-385CA9D0C97A}" srcOrd="4" destOrd="0" presId="urn:microsoft.com/office/officeart/2005/8/layout/pList2"/>
    <dgm:cxn modelId="{1F74D470-7000-403A-B9C7-1A776D506A5F}" type="presParOf" srcId="{3390A19F-EE72-4D71-AD11-385CA9D0C97A}" destId="{5A0D1F95-A4E5-48B3-A712-AD7836CB7121}" srcOrd="0" destOrd="0" presId="urn:microsoft.com/office/officeart/2005/8/layout/pList2"/>
    <dgm:cxn modelId="{A520A131-4ED2-4A15-9F78-C30F8E364EF1}" type="presParOf" srcId="{3390A19F-EE72-4D71-AD11-385CA9D0C97A}" destId="{B83DA92C-B8CB-4098-8DAC-143046633634}" srcOrd="1" destOrd="0" presId="urn:microsoft.com/office/officeart/2005/8/layout/pList2"/>
    <dgm:cxn modelId="{0EBF783C-B253-4E41-B8AA-70E5D683CBAB}" type="presParOf" srcId="{3390A19F-EE72-4D71-AD11-385CA9D0C97A}" destId="{746A4FAF-5E8E-420F-BADB-B57D67B3324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0D77A-408B-47F9-AEA7-38CFEC4E1387}" type="doc">
      <dgm:prSet loTypeId="urn:microsoft.com/office/officeart/2005/8/layout/pList2" loCatId="list" qsTypeId="urn:microsoft.com/office/officeart/2005/8/quickstyle/simple1" qsCatId="simple" csTypeId="urn:microsoft.com/office/officeart/2005/8/colors/accent1_2" csCatId="accent1" phldr="1"/>
      <dgm:spPr/>
    </dgm:pt>
    <dgm:pt modelId="{E68E3F7D-E34E-4159-8697-88C541EFAEC8}">
      <dgm:prSet phldrT="[Текст]"/>
      <dgm:spPr/>
      <dgm:t>
        <a:bodyPr anchor="ctr"/>
        <a:lstStyle/>
        <a:p>
          <a:r>
            <a:rPr lang="ru-RU" dirty="0"/>
            <a:t>«Начинающий фермер»:</a:t>
          </a:r>
        </a:p>
        <a:p>
          <a:r>
            <a:rPr lang="ru-RU" dirty="0"/>
            <a:t>21 309 грантов</a:t>
          </a:r>
        </a:p>
        <a:p>
          <a:r>
            <a:rPr lang="ru-RU" dirty="0"/>
            <a:t>31 100 млн. руб.</a:t>
          </a:r>
        </a:p>
      </dgm:t>
    </dgm:pt>
    <dgm:pt modelId="{80375805-BD44-40D5-AC1A-7A0963A8FD5A}" type="parTrans" cxnId="{3FEE1031-30A9-45F7-ADB2-61F1F73CEA22}">
      <dgm:prSet/>
      <dgm:spPr/>
      <dgm:t>
        <a:bodyPr/>
        <a:lstStyle/>
        <a:p>
          <a:endParaRPr lang="ru-RU"/>
        </a:p>
      </dgm:t>
    </dgm:pt>
    <dgm:pt modelId="{FB2CBD2D-0BD8-4054-A5A7-8585FC883DFB}" type="sibTrans" cxnId="{3FEE1031-30A9-45F7-ADB2-61F1F73CEA22}">
      <dgm:prSet/>
      <dgm:spPr/>
      <dgm:t>
        <a:bodyPr/>
        <a:lstStyle/>
        <a:p>
          <a:endParaRPr lang="ru-RU"/>
        </a:p>
      </dgm:t>
    </dgm:pt>
    <dgm:pt modelId="{05A7BDE5-736A-4082-B3BE-35EA3E2C4F1E}">
      <dgm:prSet phldrT="[Текст]"/>
      <dgm:spPr/>
      <dgm:t>
        <a:bodyPr anchor="ctr"/>
        <a:lstStyle/>
        <a:p>
          <a:r>
            <a:rPr lang="ru-RU" dirty="0"/>
            <a:t>«</a:t>
          </a:r>
          <a:r>
            <a:rPr lang="ru-RU" dirty="0" err="1"/>
            <a:t>Агростартап</a:t>
          </a:r>
          <a:r>
            <a:rPr lang="ru-RU" dirty="0"/>
            <a:t>»:</a:t>
          </a:r>
        </a:p>
        <a:p>
          <a:r>
            <a:rPr lang="ru-RU" dirty="0"/>
            <a:t>3 344 грантов</a:t>
          </a:r>
        </a:p>
        <a:p>
          <a:r>
            <a:rPr lang="ru-RU" dirty="0"/>
            <a:t>8 524 млн. руб.</a:t>
          </a:r>
        </a:p>
      </dgm:t>
    </dgm:pt>
    <dgm:pt modelId="{61F5FBD9-B170-461A-B726-2E512C668074}" type="parTrans" cxnId="{3B21C126-BE74-47D2-800E-1D791260D567}">
      <dgm:prSet/>
      <dgm:spPr/>
      <dgm:t>
        <a:bodyPr/>
        <a:lstStyle/>
        <a:p>
          <a:endParaRPr lang="ru-RU"/>
        </a:p>
      </dgm:t>
    </dgm:pt>
    <dgm:pt modelId="{1F4BF559-62A7-4F21-9971-529EA41BB196}" type="sibTrans" cxnId="{3B21C126-BE74-47D2-800E-1D791260D567}">
      <dgm:prSet/>
      <dgm:spPr/>
      <dgm:t>
        <a:bodyPr/>
        <a:lstStyle/>
        <a:p>
          <a:endParaRPr lang="ru-RU"/>
        </a:p>
      </dgm:t>
    </dgm:pt>
    <dgm:pt modelId="{DADD164A-146F-45C5-992A-01D52489B42E}">
      <dgm:prSet phldrT="[Текст]"/>
      <dgm:spPr/>
      <dgm:t>
        <a:bodyPr anchor="ctr"/>
        <a:lstStyle/>
        <a:p>
          <a:r>
            <a:rPr lang="ru-RU" dirty="0"/>
            <a:t>Гранты </a:t>
          </a:r>
          <a:r>
            <a:rPr lang="ru-RU" dirty="0" err="1"/>
            <a:t>СПоК</a:t>
          </a:r>
          <a:r>
            <a:rPr lang="ru-RU" dirty="0"/>
            <a:t>:</a:t>
          </a:r>
        </a:p>
        <a:p>
          <a:r>
            <a:rPr lang="ru-RU" dirty="0"/>
            <a:t>825 грантов</a:t>
          </a:r>
        </a:p>
        <a:p>
          <a:r>
            <a:rPr lang="ru-RU" dirty="0"/>
            <a:t>8 973 млн. руб.</a:t>
          </a:r>
        </a:p>
      </dgm:t>
    </dgm:pt>
    <dgm:pt modelId="{7354BE02-6BB5-4C9E-BB8B-F558B86651A0}" type="parTrans" cxnId="{031F3044-CFA8-4DF4-B233-57FF9A87FC1C}">
      <dgm:prSet/>
      <dgm:spPr/>
      <dgm:t>
        <a:bodyPr/>
        <a:lstStyle/>
        <a:p>
          <a:endParaRPr lang="ru-RU"/>
        </a:p>
      </dgm:t>
    </dgm:pt>
    <dgm:pt modelId="{B768953E-ADDA-47BE-B7FF-B2501B753F70}" type="sibTrans" cxnId="{031F3044-CFA8-4DF4-B233-57FF9A87FC1C}">
      <dgm:prSet/>
      <dgm:spPr/>
      <dgm:t>
        <a:bodyPr/>
        <a:lstStyle/>
        <a:p>
          <a:endParaRPr lang="ru-RU"/>
        </a:p>
      </dgm:t>
    </dgm:pt>
    <dgm:pt modelId="{F086C395-DDE3-4C1F-91E1-6F522FCD5C53}">
      <dgm:prSet phldrT="[Текст]"/>
      <dgm:spPr/>
      <dgm:t>
        <a:bodyPr anchor="ctr"/>
        <a:lstStyle/>
        <a:p>
          <a:r>
            <a:rPr lang="ru-RU" dirty="0"/>
            <a:t>«Семейная ферма»:</a:t>
          </a:r>
        </a:p>
        <a:p>
          <a:r>
            <a:rPr lang="ru-RU" dirty="0"/>
            <a:t>6 844 грантов</a:t>
          </a:r>
        </a:p>
        <a:p>
          <a:r>
            <a:rPr lang="ru-RU" dirty="0"/>
            <a:t>38 100 млн. руб.</a:t>
          </a:r>
        </a:p>
      </dgm:t>
    </dgm:pt>
    <dgm:pt modelId="{D172778D-1BE6-4DED-995A-D5AD05597350}" type="parTrans" cxnId="{3512F4F1-B87E-4C5A-86E5-DA35B74F73AE}">
      <dgm:prSet/>
      <dgm:spPr/>
      <dgm:t>
        <a:bodyPr/>
        <a:lstStyle/>
        <a:p>
          <a:endParaRPr lang="ru-RU"/>
        </a:p>
      </dgm:t>
    </dgm:pt>
    <dgm:pt modelId="{AD138681-6A83-4183-A7F9-39C3212F3B60}" type="sibTrans" cxnId="{3512F4F1-B87E-4C5A-86E5-DA35B74F73AE}">
      <dgm:prSet/>
      <dgm:spPr/>
      <dgm:t>
        <a:bodyPr/>
        <a:lstStyle/>
        <a:p>
          <a:endParaRPr lang="ru-RU"/>
        </a:p>
      </dgm:t>
    </dgm:pt>
    <dgm:pt modelId="{44955BC4-E557-421C-9F80-05D494F4DAB6}" type="pres">
      <dgm:prSet presAssocID="{D430D77A-408B-47F9-AEA7-38CFEC4E1387}" presName="Name0" presStyleCnt="0">
        <dgm:presLayoutVars>
          <dgm:dir/>
          <dgm:resizeHandles val="exact"/>
        </dgm:presLayoutVars>
      </dgm:prSet>
      <dgm:spPr/>
    </dgm:pt>
    <dgm:pt modelId="{1F13A903-157B-4C28-8A7B-2B3DB328930E}" type="pres">
      <dgm:prSet presAssocID="{D430D77A-408B-47F9-AEA7-38CFEC4E1387}" presName="bkgdShp" presStyleLbl="alignAccFollowNode1" presStyleIdx="0" presStyleCnt="1"/>
      <dgm:spPr/>
    </dgm:pt>
    <dgm:pt modelId="{B0EF1272-06F6-4A54-978F-3F2F658BC207}" type="pres">
      <dgm:prSet presAssocID="{D430D77A-408B-47F9-AEA7-38CFEC4E1387}" presName="linComp" presStyleCnt="0"/>
      <dgm:spPr/>
    </dgm:pt>
    <dgm:pt modelId="{5BA0FE05-03DA-4565-ADF7-65BE1E46DAB3}" type="pres">
      <dgm:prSet presAssocID="{E68E3F7D-E34E-4159-8697-88C541EFAEC8}" presName="compNode" presStyleCnt="0"/>
      <dgm:spPr/>
    </dgm:pt>
    <dgm:pt modelId="{63500443-BA0B-4B0F-A84F-268B303BEE00}" type="pres">
      <dgm:prSet presAssocID="{E68E3F7D-E34E-4159-8697-88C541EFAEC8}" presName="node" presStyleLbl="node1" presStyleIdx="0" presStyleCnt="4">
        <dgm:presLayoutVars>
          <dgm:bulletEnabled val="1"/>
        </dgm:presLayoutVars>
      </dgm:prSet>
      <dgm:spPr/>
    </dgm:pt>
    <dgm:pt modelId="{322EC805-14D0-45F8-9D68-C624F41E8D42}" type="pres">
      <dgm:prSet presAssocID="{E68E3F7D-E34E-4159-8697-88C541EFAEC8}" presName="invisiNode" presStyleLbl="node1" presStyleIdx="0" presStyleCnt="4"/>
      <dgm:spPr/>
    </dgm:pt>
    <dgm:pt modelId="{6C7ACF8C-73E9-413E-A43F-13923D4230B0}" type="pres">
      <dgm:prSet presAssocID="{E68E3F7D-E34E-4159-8697-88C541EFAEC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F570A1CA-8AB6-43A4-83F8-4760CAC83E71}" type="pres">
      <dgm:prSet presAssocID="{FB2CBD2D-0BD8-4054-A5A7-8585FC883DFB}" presName="sibTrans" presStyleLbl="sibTrans2D1" presStyleIdx="0" presStyleCnt="0"/>
      <dgm:spPr/>
    </dgm:pt>
    <dgm:pt modelId="{D1ECE6A9-D2F5-4C14-B293-90FB1CC0627F}" type="pres">
      <dgm:prSet presAssocID="{F086C395-DDE3-4C1F-91E1-6F522FCD5C53}" presName="compNode" presStyleCnt="0"/>
      <dgm:spPr/>
    </dgm:pt>
    <dgm:pt modelId="{716FD651-7167-485D-A833-32B5A8C17D02}" type="pres">
      <dgm:prSet presAssocID="{F086C395-DDE3-4C1F-91E1-6F522FCD5C53}" presName="node" presStyleLbl="node1" presStyleIdx="1" presStyleCnt="4">
        <dgm:presLayoutVars>
          <dgm:bulletEnabled val="1"/>
        </dgm:presLayoutVars>
      </dgm:prSet>
      <dgm:spPr/>
    </dgm:pt>
    <dgm:pt modelId="{72975231-6AA6-4B97-992A-BC16F66245A9}" type="pres">
      <dgm:prSet presAssocID="{F086C395-DDE3-4C1F-91E1-6F522FCD5C53}" presName="invisiNode" presStyleLbl="node1" presStyleIdx="1" presStyleCnt="4"/>
      <dgm:spPr/>
    </dgm:pt>
    <dgm:pt modelId="{8927B345-C666-445C-874D-EBDF14D8C2DD}" type="pres">
      <dgm:prSet presAssocID="{F086C395-DDE3-4C1F-91E1-6F522FCD5C53}"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55248FE5-BA9D-4B99-986C-6C5FD5F6B384}" type="pres">
      <dgm:prSet presAssocID="{AD138681-6A83-4183-A7F9-39C3212F3B60}" presName="sibTrans" presStyleLbl="sibTrans2D1" presStyleIdx="0" presStyleCnt="0"/>
      <dgm:spPr/>
    </dgm:pt>
    <dgm:pt modelId="{B3E2A8AA-3076-41B6-A8EE-4B4E6535D15B}" type="pres">
      <dgm:prSet presAssocID="{05A7BDE5-736A-4082-B3BE-35EA3E2C4F1E}" presName="compNode" presStyleCnt="0"/>
      <dgm:spPr/>
    </dgm:pt>
    <dgm:pt modelId="{9249B7AB-1345-4F6A-BD87-E8723FA14120}" type="pres">
      <dgm:prSet presAssocID="{05A7BDE5-736A-4082-B3BE-35EA3E2C4F1E}" presName="node" presStyleLbl="node1" presStyleIdx="2" presStyleCnt="4">
        <dgm:presLayoutVars>
          <dgm:bulletEnabled val="1"/>
        </dgm:presLayoutVars>
      </dgm:prSet>
      <dgm:spPr/>
    </dgm:pt>
    <dgm:pt modelId="{FF4527FE-BDE0-4F32-B906-3780CB23E370}" type="pres">
      <dgm:prSet presAssocID="{05A7BDE5-736A-4082-B3BE-35EA3E2C4F1E}" presName="invisiNode" presStyleLbl="node1" presStyleIdx="2" presStyleCnt="4"/>
      <dgm:spPr/>
    </dgm:pt>
    <dgm:pt modelId="{272A6E7B-9112-4086-ADAB-E01F07DCBF04}" type="pres">
      <dgm:prSet presAssocID="{05A7BDE5-736A-4082-B3BE-35EA3E2C4F1E}"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B4B201A3-089D-4725-92F9-2550AEAA2682}" type="pres">
      <dgm:prSet presAssocID="{1F4BF559-62A7-4F21-9971-529EA41BB196}" presName="sibTrans" presStyleLbl="sibTrans2D1" presStyleIdx="0" presStyleCnt="0"/>
      <dgm:spPr/>
    </dgm:pt>
    <dgm:pt modelId="{9CA3B10D-5A68-4940-BAF1-2159D83F060B}" type="pres">
      <dgm:prSet presAssocID="{DADD164A-146F-45C5-992A-01D52489B42E}" presName="compNode" presStyleCnt="0"/>
      <dgm:spPr/>
    </dgm:pt>
    <dgm:pt modelId="{354225C8-B113-4F13-BBBC-FEDC2E55C6E2}" type="pres">
      <dgm:prSet presAssocID="{DADD164A-146F-45C5-992A-01D52489B42E}" presName="node" presStyleLbl="node1" presStyleIdx="3" presStyleCnt="4">
        <dgm:presLayoutVars>
          <dgm:bulletEnabled val="1"/>
        </dgm:presLayoutVars>
      </dgm:prSet>
      <dgm:spPr/>
    </dgm:pt>
    <dgm:pt modelId="{B9FA40AC-C044-4B7A-8EC0-B5A3DBB3CA57}" type="pres">
      <dgm:prSet presAssocID="{DADD164A-146F-45C5-992A-01D52489B42E}" presName="invisiNode" presStyleLbl="node1" presStyleIdx="3" presStyleCnt="4"/>
      <dgm:spPr/>
    </dgm:pt>
    <dgm:pt modelId="{72B9A5EA-B938-4D22-B51F-703B28F15C5D}" type="pres">
      <dgm:prSet presAssocID="{DADD164A-146F-45C5-992A-01D52489B42E}"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Lst>
  <dgm:cxnLst>
    <dgm:cxn modelId="{3B21C126-BE74-47D2-800E-1D791260D567}" srcId="{D430D77A-408B-47F9-AEA7-38CFEC4E1387}" destId="{05A7BDE5-736A-4082-B3BE-35EA3E2C4F1E}" srcOrd="2" destOrd="0" parTransId="{61F5FBD9-B170-461A-B726-2E512C668074}" sibTransId="{1F4BF559-62A7-4F21-9971-529EA41BB196}"/>
    <dgm:cxn modelId="{0E4CD32C-2EE9-4258-AABF-0D969BD55F30}" type="presOf" srcId="{F086C395-DDE3-4C1F-91E1-6F522FCD5C53}" destId="{716FD651-7167-485D-A833-32B5A8C17D02}" srcOrd="0" destOrd="0" presId="urn:microsoft.com/office/officeart/2005/8/layout/pList2"/>
    <dgm:cxn modelId="{3FEE1031-30A9-45F7-ADB2-61F1F73CEA22}" srcId="{D430D77A-408B-47F9-AEA7-38CFEC4E1387}" destId="{E68E3F7D-E34E-4159-8697-88C541EFAEC8}" srcOrd="0" destOrd="0" parTransId="{80375805-BD44-40D5-AC1A-7A0963A8FD5A}" sibTransId="{FB2CBD2D-0BD8-4054-A5A7-8585FC883DFB}"/>
    <dgm:cxn modelId="{7444B83D-964F-4EE2-BBC0-C17440FFE4FB}" type="presOf" srcId="{DADD164A-146F-45C5-992A-01D52489B42E}" destId="{354225C8-B113-4F13-BBBC-FEDC2E55C6E2}" srcOrd="0" destOrd="0" presId="urn:microsoft.com/office/officeart/2005/8/layout/pList2"/>
    <dgm:cxn modelId="{031F3044-CFA8-4DF4-B233-57FF9A87FC1C}" srcId="{D430D77A-408B-47F9-AEA7-38CFEC4E1387}" destId="{DADD164A-146F-45C5-992A-01D52489B42E}" srcOrd="3" destOrd="0" parTransId="{7354BE02-6BB5-4C9E-BB8B-F558B86651A0}" sibTransId="{B768953E-ADDA-47BE-B7FF-B2501B753F70}"/>
    <dgm:cxn modelId="{2CECF064-080C-4B96-A6A0-DADE1A6FD538}" type="presOf" srcId="{FB2CBD2D-0BD8-4054-A5A7-8585FC883DFB}" destId="{F570A1CA-8AB6-43A4-83F8-4760CAC83E71}" srcOrd="0" destOrd="0" presId="urn:microsoft.com/office/officeart/2005/8/layout/pList2"/>
    <dgm:cxn modelId="{58773C65-DE15-4CF7-BA16-527301B8D90C}" type="presOf" srcId="{1F4BF559-62A7-4F21-9971-529EA41BB196}" destId="{B4B201A3-089D-4725-92F9-2550AEAA2682}" srcOrd="0" destOrd="0" presId="urn:microsoft.com/office/officeart/2005/8/layout/pList2"/>
    <dgm:cxn modelId="{BCE6634C-2F72-40B2-BCE9-C156AB7929DE}" type="presOf" srcId="{05A7BDE5-736A-4082-B3BE-35EA3E2C4F1E}" destId="{9249B7AB-1345-4F6A-BD87-E8723FA14120}" srcOrd="0" destOrd="0" presId="urn:microsoft.com/office/officeart/2005/8/layout/pList2"/>
    <dgm:cxn modelId="{65444D4D-8029-4D4F-BF88-CC5D5D909328}" type="presOf" srcId="{AD138681-6A83-4183-A7F9-39C3212F3B60}" destId="{55248FE5-BA9D-4B99-986C-6C5FD5F6B384}" srcOrd="0" destOrd="0" presId="urn:microsoft.com/office/officeart/2005/8/layout/pList2"/>
    <dgm:cxn modelId="{99A53652-66DE-4C56-A225-13258E44B91D}" type="presOf" srcId="{D430D77A-408B-47F9-AEA7-38CFEC4E1387}" destId="{44955BC4-E557-421C-9F80-05D494F4DAB6}" srcOrd="0" destOrd="0" presId="urn:microsoft.com/office/officeart/2005/8/layout/pList2"/>
    <dgm:cxn modelId="{5E4565D1-1E07-4272-8524-757926D8ABC9}" type="presOf" srcId="{E68E3F7D-E34E-4159-8697-88C541EFAEC8}" destId="{63500443-BA0B-4B0F-A84F-268B303BEE00}" srcOrd="0" destOrd="0" presId="urn:microsoft.com/office/officeart/2005/8/layout/pList2"/>
    <dgm:cxn modelId="{3512F4F1-B87E-4C5A-86E5-DA35B74F73AE}" srcId="{D430D77A-408B-47F9-AEA7-38CFEC4E1387}" destId="{F086C395-DDE3-4C1F-91E1-6F522FCD5C53}" srcOrd="1" destOrd="0" parTransId="{D172778D-1BE6-4DED-995A-D5AD05597350}" sibTransId="{AD138681-6A83-4183-A7F9-39C3212F3B60}"/>
    <dgm:cxn modelId="{4E294FB3-60BC-4673-A4DC-B1680CC6DE31}" type="presParOf" srcId="{44955BC4-E557-421C-9F80-05D494F4DAB6}" destId="{1F13A903-157B-4C28-8A7B-2B3DB328930E}" srcOrd="0" destOrd="0" presId="urn:microsoft.com/office/officeart/2005/8/layout/pList2"/>
    <dgm:cxn modelId="{F3A4AF0F-EB17-40DC-9591-A4C9971205FF}" type="presParOf" srcId="{44955BC4-E557-421C-9F80-05D494F4DAB6}" destId="{B0EF1272-06F6-4A54-978F-3F2F658BC207}" srcOrd="1" destOrd="0" presId="urn:microsoft.com/office/officeart/2005/8/layout/pList2"/>
    <dgm:cxn modelId="{D7796739-380D-4143-AACE-89F2188F4B42}" type="presParOf" srcId="{B0EF1272-06F6-4A54-978F-3F2F658BC207}" destId="{5BA0FE05-03DA-4565-ADF7-65BE1E46DAB3}" srcOrd="0" destOrd="0" presId="urn:microsoft.com/office/officeart/2005/8/layout/pList2"/>
    <dgm:cxn modelId="{5B8197B5-EFD2-4A5E-8512-D354A19099F7}" type="presParOf" srcId="{5BA0FE05-03DA-4565-ADF7-65BE1E46DAB3}" destId="{63500443-BA0B-4B0F-A84F-268B303BEE00}" srcOrd="0" destOrd="0" presId="urn:microsoft.com/office/officeart/2005/8/layout/pList2"/>
    <dgm:cxn modelId="{FF19CFD0-198C-48F5-8DF4-DAFAD175ADC4}" type="presParOf" srcId="{5BA0FE05-03DA-4565-ADF7-65BE1E46DAB3}" destId="{322EC805-14D0-45F8-9D68-C624F41E8D42}" srcOrd="1" destOrd="0" presId="urn:microsoft.com/office/officeart/2005/8/layout/pList2"/>
    <dgm:cxn modelId="{8E3B3DEE-4FDF-4B58-9BAD-239E3C647B67}" type="presParOf" srcId="{5BA0FE05-03DA-4565-ADF7-65BE1E46DAB3}" destId="{6C7ACF8C-73E9-413E-A43F-13923D4230B0}" srcOrd="2" destOrd="0" presId="urn:microsoft.com/office/officeart/2005/8/layout/pList2"/>
    <dgm:cxn modelId="{A43746CA-CC31-4D06-BD0A-F993BCB93735}" type="presParOf" srcId="{B0EF1272-06F6-4A54-978F-3F2F658BC207}" destId="{F570A1CA-8AB6-43A4-83F8-4760CAC83E71}" srcOrd="1" destOrd="0" presId="urn:microsoft.com/office/officeart/2005/8/layout/pList2"/>
    <dgm:cxn modelId="{E9C4FE15-8E4F-4DA0-BED4-CDED01AC8B79}" type="presParOf" srcId="{B0EF1272-06F6-4A54-978F-3F2F658BC207}" destId="{D1ECE6A9-D2F5-4C14-B293-90FB1CC0627F}" srcOrd="2" destOrd="0" presId="urn:microsoft.com/office/officeart/2005/8/layout/pList2"/>
    <dgm:cxn modelId="{2FE10426-EB58-4703-950D-C627A0FF5AF8}" type="presParOf" srcId="{D1ECE6A9-D2F5-4C14-B293-90FB1CC0627F}" destId="{716FD651-7167-485D-A833-32B5A8C17D02}" srcOrd="0" destOrd="0" presId="urn:microsoft.com/office/officeart/2005/8/layout/pList2"/>
    <dgm:cxn modelId="{A3C61DD2-EFCC-4322-A4B1-E8F9CDBC662B}" type="presParOf" srcId="{D1ECE6A9-D2F5-4C14-B293-90FB1CC0627F}" destId="{72975231-6AA6-4B97-992A-BC16F66245A9}" srcOrd="1" destOrd="0" presId="urn:microsoft.com/office/officeart/2005/8/layout/pList2"/>
    <dgm:cxn modelId="{1D1C427E-00B4-4CC5-94AF-D999CAA6CF19}" type="presParOf" srcId="{D1ECE6A9-D2F5-4C14-B293-90FB1CC0627F}" destId="{8927B345-C666-445C-874D-EBDF14D8C2DD}" srcOrd="2" destOrd="0" presId="urn:microsoft.com/office/officeart/2005/8/layout/pList2"/>
    <dgm:cxn modelId="{5FCBFB20-AFA3-46F5-BCC9-7A52627B7ECE}" type="presParOf" srcId="{B0EF1272-06F6-4A54-978F-3F2F658BC207}" destId="{55248FE5-BA9D-4B99-986C-6C5FD5F6B384}" srcOrd="3" destOrd="0" presId="urn:microsoft.com/office/officeart/2005/8/layout/pList2"/>
    <dgm:cxn modelId="{A30CF16F-FE4F-4061-A1BA-415163B28E11}" type="presParOf" srcId="{B0EF1272-06F6-4A54-978F-3F2F658BC207}" destId="{B3E2A8AA-3076-41B6-A8EE-4B4E6535D15B}" srcOrd="4" destOrd="0" presId="urn:microsoft.com/office/officeart/2005/8/layout/pList2"/>
    <dgm:cxn modelId="{FF49A240-5DC0-4CD5-9654-B61C08CE15C3}" type="presParOf" srcId="{B3E2A8AA-3076-41B6-A8EE-4B4E6535D15B}" destId="{9249B7AB-1345-4F6A-BD87-E8723FA14120}" srcOrd="0" destOrd="0" presId="urn:microsoft.com/office/officeart/2005/8/layout/pList2"/>
    <dgm:cxn modelId="{0D6E282D-D462-4DD3-8E38-CB22E706F4A8}" type="presParOf" srcId="{B3E2A8AA-3076-41B6-A8EE-4B4E6535D15B}" destId="{FF4527FE-BDE0-4F32-B906-3780CB23E370}" srcOrd="1" destOrd="0" presId="urn:microsoft.com/office/officeart/2005/8/layout/pList2"/>
    <dgm:cxn modelId="{9EEC933B-BC19-4B65-830C-9CCD4B94D025}" type="presParOf" srcId="{B3E2A8AA-3076-41B6-A8EE-4B4E6535D15B}" destId="{272A6E7B-9112-4086-ADAB-E01F07DCBF04}" srcOrd="2" destOrd="0" presId="urn:microsoft.com/office/officeart/2005/8/layout/pList2"/>
    <dgm:cxn modelId="{7377AF6F-3E4F-4775-860B-7D7DFCE63932}" type="presParOf" srcId="{B0EF1272-06F6-4A54-978F-3F2F658BC207}" destId="{B4B201A3-089D-4725-92F9-2550AEAA2682}" srcOrd="5" destOrd="0" presId="urn:microsoft.com/office/officeart/2005/8/layout/pList2"/>
    <dgm:cxn modelId="{6C4175ED-5002-48E1-B4B6-B455C5C41EFF}" type="presParOf" srcId="{B0EF1272-06F6-4A54-978F-3F2F658BC207}" destId="{9CA3B10D-5A68-4940-BAF1-2159D83F060B}" srcOrd="6" destOrd="0" presId="urn:microsoft.com/office/officeart/2005/8/layout/pList2"/>
    <dgm:cxn modelId="{DEFAD63E-4C51-4D8A-8DA3-6C45C2821DD6}" type="presParOf" srcId="{9CA3B10D-5A68-4940-BAF1-2159D83F060B}" destId="{354225C8-B113-4F13-BBBC-FEDC2E55C6E2}" srcOrd="0" destOrd="0" presId="urn:microsoft.com/office/officeart/2005/8/layout/pList2"/>
    <dgm:cxn modelId="{F264FB80-7254-4F2A-A564-203978FECFDF}" type="presParOf" srcId="{9CA3B10D-5A68-4940-BAF1-2159D83F060B}" destId="{B9FA40AC-C044-4B7A-8EC0-B5A3DBB3CA57}" srcOrd="1" destOrd="0" presId="urn:microsoft.com/office/officeart/2005/8/layout/pList2"/>
    <dgm:cxn modelId="{96479548-E684-45CD-B1BE-D7102F01DCAA}" type="presParOf" srcId="{9CA3B10D-5A68-4940-BAF1-2159D83F060B}" destId="{72B9A5EA-B938-4D22-B51F-703B28F15C5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6303BC-F4BE-48D4-8DC8-B0BD9A62AD61}" type="doc">
      <dgm:prSet loTypeId="urn:microsoft.com/office/officeart/2005/8/layout/pList2" loCatId="list" qsTypeId="urn:microsoft.com/office/officeart/2005/8/quickstyle/simple1" qsCatId="simple" csTypeId="urn:microsoft.com/office/officeart/2005/8/colors/accent1_2" csCatId="accent1" phldr="1"/>
      <dgm:spPr/>
    </dgm:pt>
    <dgm:pt modelId="{B56B1ED5-A979-4ACF-8E3B-56B5CBD2AA6B}">
      <dgm:prSet phldrT="[Текст]"/>
      <dgm:spPr/>
      <dgm:t>
        <a:bodyPr anchor="ctr"/>
        <a:lstStyle/>
        <a:p>
          <a:r>
            <a:rPr lang="ru-RU" dirty="0"/>
            <a:t>Несоответствие заявителя установленным критериям</a:t>
          </a:r>
        </a:p>
      </dgm:t>
    </dgm:pt>
    <dgm:pt modelId="{57C135A8-C037-41D0-B64A-325FAF95E9A9}" type="parTrans" cxnId="{7FAAF675-AC8E-4D37-97D2-08059CF19BDA}">
      <dgm:prSet/>
      <dgm:spPr/>
      <dgm:t>
        <a:bodyPr/>
        <a:lstStyle/>
        <a:p>
          <a:endParaRPr lang="ru-RU"/>
        </a:p>
      </dgm:t>
    </dgm:pt>
    <dgm:pt modelId="{34A55ECB-61AF-476E-8025-A10959F688B7}" type="sibTrans" cxnId="{7FAAF675-AC8E-4D37-97D2-08059CF19BDA}">
      <dgm:prSet/>
      <dgm:spPr/>
      <dgm:t>
        <a:bodyPr/>
        <a:lstStyle/>
        <a:p>
          <a:endParaRPr lang="ru-RU"/>
        </a:p>
      </dgm:t>
    </dgm:pt>
    <dgm:pt modelId="{4A6DFD45-6392-4E56-95D5-1765CDADF123}">
      <dgm:prSet phldrT="[Текст]"/>
      <dgm:spPr/>
      <dgm:t>
        <a:bodyPr anchor="ctr"/>
        <a:lstStyle/>
        <a:p>
          <a:r>
            <a:rPr lang="ru-RU" dirty="0"/>
            <a:t>Отступления от плана расходования средств</a:t>
          </a:r>
        </a:p>
        <a:p>
          <a:r>
            <a:rPr lang="ru-RU" dirty="0"/>
            <a:t>(17 %)</a:t>
          </a:r>
        </a:p>
      </dgm:t>
    </dgm:pt>
    <dgm:pt modelId="{A9526348-B27A-4FCF-A374-FE10172316C6}" type="parTrans" cxnId="{F94C276D-06D6-4C17-A488-A0B2EA4E1383}">
      <dgm:prSet/>
      <dgm:spPr/>
      <dgm:t>
        <a:bodyPr/>
        <a:lstStyle/>
        <a:p>
          <a:endParaRPr lang="ru-RU"/>
        </a:p>
      </dgm:t>
    </dgm:pt>
    <dgm:pt modelId="{E67C98E7-0700-4964-A4FF-0B8E775B36CF}" type="sibTrans" cxnId="{F94C276D-06D6-4C17-A488-A0B2EA4E1383}">
      <dgm:prSet/>
      <dgm:spPr/>
      <dgm:t>
        <a:bodyPr/>
        <a:lstStyle/>
        <a:p>
          <a:endParaRPr lang="ru-RU"/>
        </a:p>
      </dgm:t>
    </dgm:pt>
    <dgm:pt modelId="{FFC28DC7-798B-4C11-A382-BB389D1C586F}">
      <dgm:prSet phldrT="[Текст]"/>
      <dgm:spPr/>
      <dgm:t>
        <a:bodyPr anchor="ctr"/>
        <a:lstStyle/>
        <a:p>
          <a:r>
            <a:rPr lang="ru-RU" dirty="0"/>
            <a:t>Недостижение целевых показателей</a:t>
          </a:r>
        </a:p>
        <a:p>
          <a:r>
            <a:rPr lang="ru-RU" dirty="0"/>
            <a:t>(72 %)</a:t>
          </a:r>
        </a:p>
      </dgm:t>
    </dgm:pt>
    <dgm:pt modelId="{A95FB2B7-E1FC-4638-AF77-B9664B3B76B9}" type="parTrans" cxnId="{E227CDDE-AA2D-47DE-A544-8550AD8519BF}">
      <dgm:prSet/>
      <dgm:spPr/>
      <dgm:t>
        <a:bodyPr/>
        <a:lstStyle/>
        <a:p>
          <a:endParaRPr lang="ru-RU"/>
        </a:p>
      </dgm:t>
    </dgm:pt>
    <dgm:pt modelId="{E5F6320C-B8DE-4215-A5F6-2FE6D41A1753}" type="sibTrans" cxnId="{E227CDDE-AA2D-47DE-A544-8550AD8519BF}">
      <dgm:prSet/>
      <dgm:spPr/>
      <dgm:t>
        <a:bodyPr/>
        <a:lstStyle/>
        <a:p>
          <a:endParaRPr lang="ru-RU"/>
        </a:p>
      </dgm:t>
    </dgm:pt>
    <dgm:pt modelId="{B431A6F4-C496-4F69-A62B-7B3DB7687F08}">
      <dgm:prSet phldrT="[Текст]"/>
      <dgm:spPr/>
      <dgm:t>
        <a:bodyPr anchor="ctr"/>
        <a:lstStyle/>
        <a:p>
          <a:r>
            <a:rPr lang="ru-RU" dirty="0"/>
            <a:t>Нарушения в представлении отчётности</a:t>
          </a:r>
        </a:p>
      </dgm:t>
    </dgm:pt>
    <dgm:pt modelId="{D4B3DB90-7F7B-4AD2-8F57-EBD8ADB0D8CD}" type="parTrans" cxnId="{FFA24129-6C88-4AC3-8251-F9474255781A}">
      <dgm:prSet/>
      <dgm:spPr/>
      <dgm:t>
        <a:bodyPr/>
        <a:lstStyle/>
        <a:p>
          <a:endParaRPr lang="ru-RU"/>
        </a:p>
      </dgm:t>
    </dgm:pt>
    <dgm:pt modelId="{53E41096-86AF-4D09-8188-89545D7A5C1D}" type="sibTrans" cxnId="{FFA24129-6C88-4AC3-8251-F9474255781A}">
      <dgm:prSet/>
      <dgm:spPr/>
      <dgm:t>
        <a:bodyPr/>
        <a:lstStyle/>
        <a:p>
          <a:endParaRPr lang="ru-RU"/>
        </a:p>
      </dgm:t>
    </dgm:pt>
    <dgm:pt modelId="{E76A0794-01C6-41E3-9734-DB8A597A4742}" type="pres">
      <dgm:prSet presAssocID="{656303BC-F4BE-48D4-8DC8-B0BD9A62AD61}" presName="Name0" presStyleCnt="0">
        <dgm:presLayoutVars>
          <dgm:dir/>
          <dgm:resizeHandles val="exact"/>
        </dgm:presLayoutVars>
      </dgm:prSet>
      <dgm:spPr/>
    </dgm:pt>
    <dgm:pt modelId="{F7B2CB8B-18E1-419F-A391-06F7C0784476}" type="pres">
      <dgm:prSet presAssocID="{656303BC-F4BE-48D4-8DC8-B0BD9A62AD61}" presName="bkgdShp" presStyleLbl="alignAccFollowNode1" presStyleIdx="0" presStyleCnt="1"/>
      <dgm:spPr/>
    </dgm:pt>
    <dgm:pt modelId="{61DD0B7F-FFF8-4087-8073-8EA4B5F30C89}" type="pres">
      <dgm:prSet presAssocID="{656303BC-F4BE-48D4-8DC8-B0BD9A62AD61}" presName="linComp" presStyleCnt="0"/>
      <dgm:spPr/>
    </dgm:pt>
    <dgm:pt modelId="{45993401-96BD-4D91-88E9-C1DA4C23909E}" type="pres">
      <dgm:prSet presAssocID="{B56B1ED5-A979-4ACF-8E3B-56B5CBD2AA6B}" presName="compNode" presStyleCnt="0"/>
      <dgm:spPr/>
    </dgm:pt>
    <dgm:pt modelId="{E3A94F5D-9BE2-49D3-B331-FD1397A55029}" type="pres">
      <dgm:prSet presAssocID="{B56B1ED5-A979-4ACF-8E3B-56B5CBD2AA6B}" presName="node" presStyleLbl="node1" presStyleIdx="0" presStyleCnt="4">
        <dgm:presLayoutVars>
          <dgm:bulletEnabled val="1"/>
        </dgm:presLayoutVars>
      </dgm:prSet>
      <dgm:spPr/>
    </dgm:pt>
    <dgm:pt modelId="{6D767B1E-4CD9-435C-915E-6320FDD8DED9}" type="pres">
      <dgm:prSet presAssocID="{B56B1ED5-A979-4ACF-8E3B-56B5CBD2AA6B}" presName="invisiNode" presStyleLbl="node1" presStyleIdx="0" presStyleCnt="4"/>
      <dgm:spPr/>
    </dgm:pt>
    <dgm:pt modelId="{A83D4BD3-1137-426B-BC78-54F519CDC84C}" type="pres">
      <dgm:prSet presAssocID="{B56B1ED5-A979-4ACF-8E3B-56B5CBD2AA6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1BA9B01D-9A8E-428B-8A11-8D0DA06AC2D8}" type="pres">
      <dgm:prSet presAssocID="{34A55ECB-61AF-476E-8025-A10959F688B7}" presName="sibTrans" presStyleLbl="sibTrans2D1" presStyleIdx="0" presStyleCnt="0"/>
      <dgm:spPr/>
    </dgm:pt>
    <dgm:pt modelId="{4356938F-8524-4744-A4AF-B019C58919BE}" type="pres">
      <dgm:prSet presAssocID="{4A6DFD45-6392-4E56-95D5-1765CDADF123}" presName="compNode" presStyleCnt="0"/>
      <dgm:spPr/>
    </dgm:pt>
    <dgm:pt modelId="{734B82BB-B006-46FA-9C06-0B1CB397E5E2}" type="pres">
      <dgm:prSet presAssocID="{4A6DFD45-6392-4E56-95D5-1765CDADF123}" presName="node" presStyleLbl="node1" presStyleIdx="1" presStyleCnt="4">
        <dgm:presLayoutVars>
          <dgm:bulletEnabled val="1"/>
        </dgm:presLayoutVars>
      </dgm:prSet>
      <dgm:spPr/>
    </dgm:pt>
    <dgm:pt modelId="{12AAC910-8425-4366-8E2E-C8770833831B}" type="pres">
      <dgm:prSet presAssocID="{4A6DFD45-6392-4E56-95D5-1765CDADF123}" presName="invisiNode" presStyleLbl="node1" presStyleIdx="1" presStyleCnt="4"/>
      <dgm:spPr/>
    </dgm:pt>
    <dgm:pt modelId="{7F4DEB36-8409-4977-9425-1419E5A28502}" type="pres">
      <dgm:prSet presAssocID="{4A6DFD45-6392-4E56-95D5-1765CDADF123}"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D7CFAC25-FBEB-4082-BE93-E5D87DAEF5F7}" type="pres">
      <dgm:prSet presAssocID="{E67C98E7-0700-4964-A4FF-0B8E775B36CF}" presName="sibTrans" presStyleLbl="sibTrans2D1" presStyleIdx="0" presStyleCnt="0"/>
      <dgm:spPr/>
    </dgm:pt>
    <dgm:pt modelId="{B1CA0F58-0BD8-4287-B56D-AE817533E4E5}" type="pres">
      <dgm:prSet presAssocID="{FFC28DC7-798B-4C11-A382-BB389D1C586F}" presName="compNode" presStyleCnt="0"/>
      <dgm:spPr/>
    </dgm:pt>
    <dgm:pt modelId="{18AE604E-826D-46FA-9E10-9265EA802F54}" type="pres">
      <dgm:prSet presAssocID="{FFC28DC7-798B-4C11-A382-BB389D1C586F}" presName="node" presStyleLbl="node1" presStyleIdx="2" presStyleCnt="4">
        <dgm:presLayoutVars>
          <dgm:bulletEnabled val="1"/>
        </dgm:presLayoutVars>
      </dgm:prSet>
      <dgm:spPr/>
    </dgm:pt>
    <dgm:pt modelId="{BD1C6037-F042-4600-925A-AF5CC37D842B}" type="pres">
      <dgm:prSet presAssocID="{FFC28DC7-798B-4C11-A382-BB389D1C586F}" presName="invisiNode" presStyleLbl="node1" presStyleIdx="2" presStyleCnt="4"/>
      <dgm:spPr/>
    </dgm:pt>
    <dgm:pt modelId="{9A81397A-8396-4E26-9EDF-D4B7F8515788}" type="pres">
      <dgm:prSet presAssocID="{FFC28DC7-798B-4C11-A382-BB389D1C586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16E083E6-0FC0-4770-BBCE-DF4E800D7DEC}" type="pres">
      <dgm:prSet presAssocID="{E5F6320C-B8DE-4215-A5F6-2FE6D41A1753}" presName="sibTrans" presStyleLbl="sibTrans2D1" presStyleIdx="0" presStyleCnt="0"/>
      <dgm:spPr/>
    </dgm:pt>
    <dgm:pt modelId="{7F017CB4-1EEA-4597-8B39-9D96DA4ACC68}" type="pres">
      <dgm:prSet presAssocID="{B431A6F4-C496-4F69-A62B-7B3DB7687F08}" presName="compNode" presStyleCnt="0"/>
      <dgm:spPr/>
    </dgm:pt>
    <dgm:pt modelId="{397C3AF2-002A-420F-B66C-B695E88AE5DD}" type="pres">
      <dgm:prSet presAssocID="{B431A6F4-C496-4F69-A62B-7B3DB7687F08}" presName="node" presStyleLbl="node1" presStyleIdx="3" presStyleCnt="4">
        <dgm:presLayoutVars>
          <dgm:bulletEnabled val="1"/>
        </dgm:presLayoutVars>
      </dgm:prSet>
      <dgm:spPr/>
    </dgm:pt>
    <dgm:pt modelId="{781D4274-696C-4590-B78B-EFA7251E224B}" type="pres">
      <dgm:prSet presAssocID="{B431A6F4-C496-4F69-A62B-7B3DB7687F08}" presName="invisiNode" presStyleLbl="node1" presStyleIdx="3" presStyleCnt="4"/>
      <dgm:spPr/>
    </dgm:pt>
    <dgm:pt modelId="{49F31645-F333-49DD-AEF7-89D286FA377C}" type="pres">
      <dgm:prSet presAssocID="{B431A6F4-C496-4F69-A62B-7B3DB7687F08}"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dgm:spPr>
    </dgm:pt>
  </dgm:ptLst>
  <dgm:cxnLst>
    <dgm:cxn modelId="{84C57718-F7F1-474B-AE0E-13F0B4306493}" type="presOf" srcId="{E67C98E7-0700-4964-A4FF-0B8E775B36CF}" destId="{D7CFAC25-FBEB-4082-BE93-E5D87DAEF5F7}" srcOrd="0" destOrd="0" presId="urn:microsoft.com/office/officeart/2005/8/layout/pList2"/>
    <dgm:cxn modelId="{FFA24129-6C88-4AC3-8251-F9474255781A}" srcId="{656303BC-F4BE-48D4-8DC8-B0BD9A62AD61}" destId="{B431A6F4-C496-4F69-A62B-7B3DB7687F08}" srcOrd="3" destOrd="0" parTransId="{D4B3DB90-7F7B-4AD2-8F57-EBD8ADB0D8CD}" sibTransId="{53E41096-86AF-4D09-8188-89545D7A5C1D}"/>
    <dgm:cxn modelId="{07079F43-6518-40D9-A4A5-118497D0C9EA}" type="presOf" srcId="{FFC28DC7-798B-4C11-A382-BB389D1C586F}" destId="{18AE604E-826D-46FA-9E10-9265EA802F54}" srcOrd="0" destOrd="0" presId="urn:microsoft.com/office/officeart/2005/8/layout/pList2"/>
    <dgm:cxn modelId="{F94C276D-06D6-4C17-A488-A0B2EA4E1383}" srcId="{656303BC-F4BE-48D4-8DC8-B0BD9A62AD61}" destId="{4A6DFD45-6392-4E56-95D5-1765CDADF123}" srcOrd="1" destOrd="0" parTransId="{A9526348-B27A-4FCF-A374-FE10172316C6}" sibTransId="{E67C98E7-0700-4964-A4FF-0B8E775B36CF}"/>
    <dgm:cxn modelId="{7FAAF675-AC8E-4D37-97D2-08059CF19BDA}" srcId="{656303BC-F4BE-48D4-8DC8-B0BD9A62AD61}" destId="{B56B1ED5-A979-4ACF-8E3B-56B5CBD2AA6B}" srcOrd="0" destOrd="0" parTransId="{57C135A8-C037-41D0-B64A-325FAF95E9A9}" sibTransId="{34A55ECB-61AF-476E-8025-A10959F688B7}"/>
    <dgm:cxn modelId="{8C432F96-450E-4916-92BA-D429CC9654A9}" type="presOf" srcId="{4A6DFD45-6392-4E56-95D5-1765CDADF123}" destId="{734B82BB-B006-46FA-9C06-0B1CB397E5E2}" srcOrd="0" destOrd="0" presId="urn:microsoft.com/office/officeart/2005/8/layout/pList2"/>
    <dgm:cxn modelId="{198EE5A0-01D6-407F-98DA-988E34D916A8}" type="presOf" srcId="{656303BC-F4BE-48D4-8DC8-B0BD9A62AD61}" destId="{E76A0794-01C6-41E3-9734-DB8A597A4742}" srcOrd="0" destOrd="0" presId="urn:microsoft.com/office/officeart/2005/8/layout/pList2"/>
    <dgm:cxn modelId="{32E57BA6-B681-4767-975A-4A11013D2FE1}" type="presOf" srcId="{34A55ECB-61AF-476E-8025-A10959F688B7}" destId="{1BA9B01D-9A8E-428B-8A11-8D0DA06AC2D8}" srcOrd="0" destOrd="0" presId="urn:microsoft.com/office/officeart/2005/8/layout/pList2"/>
    <dgm:cxn modelId="{804EF2B3-5160-4D68-B40D-C25AAF0945AC}" type="presOf" srcId="{B56B1ED5-A979-4ACF-8E3B-56B5CBD2AA6B}" destId="{E3A94F5D-9BE2-49D3-B331-FD1397A55029}" srcOrd="0" destOrd="0" presId="urn:microsoft.com/office/officeart/2005/8/layout/pList2"/>
    <dgm:cxn modelId="{9F2F59CD-7211-4B80-BD9C-3289D003B67F}" type="presOf" srcId="{E5F6320C-B8DE-4215-A5F6-2FE6D41A1753}" destId="{16E083E6-0FC0-4770-BBCE-DF4E800D7DEC}" srcOrd="0" destOrd="0" presId="urn:microsoft.com/office/officeart/2005/8/layout/pList2"/>
    <dgm:cxn modelId="{E227CDDE-AA2D-47DE-A544-8550AD8519BF}" srcId="{656303BC-F4BE-48D4-8DC8-B0BD9A62AD61}" destId="{FFC28DC7-798B-4C11-A382-BB389D1C586F}" srcOrd="2" destOrd="0" parTransId="{A95FB2B7-E1FC-4638-AF77-B9664B3B76B9}" sibTransId="{E5F6320C-B8DE-4215-A5F6-2FE6D41A1753}"/>
    <dgm:cxn modelId="{3786A8F6-EC74-4A3D-A009-607477AB14A9}" type="presOf" srcId="{B431A6F4-C496-4F69-A62B-7B3DB7687F08}" destId="{397C3AF2-002A-420F-B66C-B695E88AE5DD}" srcOrd="0" destOrd="0" presId="urn:microsoft.com/office/officeart/2005/8/layout/pList2"/>
    <dgm:cxn modelId="{59FBF903-1117-43C1-820F-5E25D6819084}" type="presParOf" srcId="{E76A0794-01C6-41E3-9734-DB8A597A4742}" destId="{F7B2CB8B-18E1-419F-A391-06F7C0784476}" srcOrd="0" destOrd="0" presId="urn:microsoft.com/office/officeart/2005/8/layout/pList2"/>
    <dgm:cxn modelId="{F8FEE7AA-8632-4552-83B0-003D804767C1}" type="presParOf" srcId="{E76A0794-01C6-41E3-9734-DB8A597A4742}" destId="{61DD0B7F-FFF8-4087-8073-8EA4B5F30C89}" srcOrd="1" destOrd="0" presId="urn:microsoft.com/office/officeart/2005/8/layout/pList2"/>
    <dgm:cxn modelId="{F2A21E21-1AD5-4DA8-A01D-838B726EEFA7}" type="presParOf" srcId="{61DD0B7F-FFF8-4087-8073-8EA4B5F30C89}" destId="{45993401-96BD-4D91-88E9-C1DA4C23909E}" srcOrd="0" destOrd="0" presId="urn:microsoft.com/office/officeart/2005/8/layout/pList2"/>
    <dgm:cxn modelId="{74324771-AD3D-4BE2-B262-E8ED6355C97B}" type="presParOf" srcId="{45993401-96BD-4D91-88E9-C1DA4C23909E}" destId="{E3A94F5D-9BE2-49D3-B331-FD1397A55029}" srcOrd="0" destOrd="0" presId="urn:microsoft.com/office/officeart/2005/8/layout/pList2"/>
    <dgm:cxn modelId="{F865FC85-F8EC-42CC-B685-1410A1D150B2}" type="presParOf" srcId="{45993401-96BD-4D91-88E9-C1DA4C23909E}" destId="{6D767B1E-4CD9-435C-915E-6320FDD8DED9}" srcOrd="1" destOrd="0" presId="urn:microsoft.com/office/officeart/2005/8/layout/pList2"/>
    <dgm:cxn modelId="{00B24B3E-22E8-42CA-833A-DC47FD637FE9}" type="presParOf" srcId="{45993401-96BD-4D91-88E9-C1DA4C23909E}" destId="{A83D4BD3-1137-426B-BC78-54F519CDC84C}" srcOrd="2" destOrd="0" presId="urn:microsoft.com/office/officeart/2005/8/layout/pList2"/>
    <dgm:cxn modelId="{652BA53C-2217-4B08-854D-032D853E6713}" type="presParOf" srcId="{61DD0B7F-FFF8-4087-8073-8EA4B5F30C89}" destId="{1BA9B01D-9A8E-428B-8A11-8D0DA06AC2D8}" srcOrd="1" destOrd="0" presId="urn:microsoft.com/office/officeart/2005/8/layout/pList2"/>
    <dgm:cxn modelId="{3D487D4F-3DFC-4C3F-A14A-0C4C25C97DA3}" type="presParOf" srcId="{61DD0B7F-FFF8-4087-8073-8EA4B5F30C89}" destId="{4356938F-8524-4744-A4AF-B019C58919BE}" srcOrd="2" destOrd="0" presId="urn:microsoft.com/office/officeart/2005/8/layout/pList2"/>
    <dgm:cxn modelId="{9A6C84BE-C861-4D49-8439-14EEBFE7CF2B}" type="presParOf" srcId="{4356938F-8524-4744-A4AF-B019C58919BE}" destId="{734B82BB-B006-46FA-9C06-0B1CB397E5E2}" srcOrd="0" destOrd="0" presId="urn:microsoft.com/office/officeart/2005/8/layout/pList2"/>
    <dgm:cxn modelId="{D68BE85A-4DEA-4CC2-84A5-288D7F649C82}" type="presParOf" srcId="{4356938F-8524-4744-A4AF-B019C58919BE}" destId="{12AAC910-8425-4366-8E2E-C8770833831B}" srcOrd="1" destOrd="0" presId="urn:microsoft.com/office/officeart/2005/8/layout/pList2"/>
    <dgm:cxn modelId="{0D5E71BB-012C-4D46-A885-12DAF68AE0B2}" type="presParOf" srcId="{4356938F-8524-4744-A4AF-B019C58919BE}" destId="{7F4DEB36-8409-4977-9425-1419E5A28502}" srcOrd="2" destOrd="0" presId="urn:microsoft.com/office/officeart/2005/8/layout/pList2"/>
    <dgm:cxn modelId="{78C6C704-3C32-48E4-B68E-386ED5CD76E7}" type="presParOf" srcId="{61DD0B7F-FFF8-4087-8073-8EA4B5F30C89}" destId="{D7CFAC25-FBEB-4082-BE93-E5D87DAEF5F7}" srcOrd="3" destOrd="0" presId="urn:microsoft.com/office/officeart/2005/8/layout/pList2"/>
    <dgm:cxn modelId="{CD17DAF1-4EEF-482A-B3EF-F4F572D6295E}" type="presParOf" srcId="{61DD0B7F-FFF8-4087-8073-8EA4B5F30C89}" destId="{B1CA0F58-0BD8-4287-B56D-AE817533E4E5}" srcOrd="4" destOrd="0" presId="urn:microsoft.com/office/officeart/2005/8/layout/pList2"/>
    <dgm:cxn modelId="{EAFFCA8A-B279-4ACA-A9DB-66A4F5753E2F}" type="presParOf" srcId="{B1CA0F58-0BD8-4287-B56D-AE817533E4E5}" destId="{18AE604E-826D-46FA-9E10-9265EA802F54}" srcOrd="0" destOrd="0" presId="urn:microsoft.com/office/officeart/2005/8/layout/pList2"/>
    <dgm:cxn modelId="{BDEDA821-ACC8-49A8-AB4C-26F78C503965}" type="presParOf" srcId="{B1CA0F58-0BD8-4287-B56D-AE817533E4E5}" destId="{BD1C6037-F042-4600-925A-AF5CC37D842B}" srcOrd="1" destOrd="0" presId="urn:microsoft.com/office/officeart/2005/8/layout/pList2"/>
    <dgm:cxn modelId="{9AB4CA99-8ED5-4071-964E-4DA98B94DEFA}" type="presParOf" srcId="{B1CA0F58-0BD8-4287-B56D-AE817533E4E5}" destId="{9A81397A-8396-4E26-9EDF-D4B7F8515788}" srcOrd="2" destOrd="0" presId="urn:microsoft.com/office/officeart/2005/8/layout/pList2"/>
    <dgm:cxn modelId="{2F62EBFC-DB04-45C8-BA2F-BE4A308CECE0}" type="presParOf" srcId="{61DD0B7F-FFF8-4087-8073-8EA4B5F30C89}" destId="{16E083E6-0FC0-4770-BBCE-DF4E800D7DEC}" srcOrd="5" destOrd="0" presId="urn:microsoft.com/office/officeart/2005/8/layout/pList2"/>
    <dgm:cxn modelId="{289671D9-6F29-4346-AC7E-912AF54A6FDC}" type="presParOf" srcId="{61DD0B7F-FFF8-4087-8073-8EA4B5F30C89}" destId="{7F017CB4-1EEA-4597-8B39-9D96DA4ACC68}" srcOrd="6" destOrd="0" presId="urn:microsoft.com/office/officeart/2005/8/layout/pList2"/>
    <dgm:cxn modelId="{9A750A25-1E87-44B2-870A-91D728454B4F}" type="presParOf" srcId="{7F017CB4-1EEA-4597-8B39-9D96DA4ACC68}" destId="{397C3AF2-002A-420F-B66C-B695E88AE5DD}" srcOrd="0" destOrd="0" presId="urn:microsoft.com/office/officeart/2005/8/layout/pList2"/>
    <dgm:cxn modelId="{48D15FD3-1F0C-4518-B6F2-694E78FCB317}" type="presParOf" srcId="{7F017CB4-1EEA-4597-8B39-9D96DA4ACC68}" destId="{781D4274-696C-4590-B78B-EFA7251E224B}" srcOrd="1" destOrd="0" presId="urn:microsoft.com/office/officeart/2005/8/layout/pList2"/>
    <dgm:cxn modelId="{6F1D5F78-8FD3-465F-8AB7-46DC25FEB19C}" type="presParOf" srcId="{7F017CB4-1EEA-4597-8B39-9D96DA4ACC68}" destId="{49F31645-F333-49DD-AEF7-89D286FA377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E12E7D-A5BE-40E8-810D-7035252F9BCB}" type="doc">
      <dgm:prSet loTypeId="urn:microsoft.com/office/officeart/2005/8/layout/pList2" loCatId="list" qsTypeId="urn:microsoft.com/office/officeart/2005/8/quickstyle/simple1" qsCatId="simple" csTypeId="urn:microsoft.com/office/officeart/2005/8/colors/accent1_2" csCatId="accent1" phldr="1"/>
      <dgm:spPr/>
    </dgm:pt>
    <dgm:pt modelId="{5DD74546-2734-41F1-BD26-8F3D5F09330C}">
      <dgm:prSet phldrT="[Текст]"/>
      <dgm:spPr/>
      <dgm:t>
        <a:bodyPr anchor="ctr"/>
        <a:lstStyle/>
        <a:p>
          <a:r>
            <a:rPr lang="ru-RU" dirty="0"/>
            <a:t>Органы исполнительной власти в сфере АПК</a:t>
          </a:r>
        </a:p>
      </dgm:t>
    </dgm:pt>
    <dgm:pt modelId="{D822A6DE-B851-4FED-9824-C6991F4A54AD}" type="parTrans" cxnId="{A0E4E0B9-9E9B-4EE0-92F6-3A12C55E30F4}">
      <dgm:prSet/>
      <dgm:spPr/>
      <dgm:t>
        <a:bodyPr/>
        <a:lstStyle/>
        <a:p>
          <a:endParaRPr lang="ru-RU"/>
        </a:p>
      </dgm:t>
    </dgm:pt>
    <dgm:pt modelId="{647CFB9A-4D87-4212-92EF-2EA951E3DD38}" type="sibTrans" cxnId="{A0E4E0B9-9E9B-4EE0-92F6-3A12C55E30F4}">
      <dgm:prSet/>
      <dgm:spPr/>
      <dgm:t>
        <a:bodyPr/>
        <a:lstStyle/>
        <a:p>
          <a:endParaRPr lang="ru-RU"/>
        </a:p>
      </dgm:t>
    </dgm:pt>
    <dgm:pt modelId="{59D09D82-36BE-4194-A8D2-7942CB5CD5B0}">
      <dgm:prSet phldrT="[Текст]"/>
      <dgm:spPr/>
      <dgm:t>
        <a:bodyPr anchor="ctr"/>
        <a:lstStyle/>
        <a:p>
          <a:r>
            <a:rPr lang="ru-RU" dirty="0"/>
            <a:t>Правоохранительные органы</a:t>
          </a:r>
        </a:p>
      </dgm:t>
    </dgm:pt>
    <dgm:pt modelId="{A748D246-CDA0-4471-A935-A3F0BCCCCB7D}" type="parTrans" cxnId="{84E5D3DE-D57A-4BD5-ADE4-2697118FE028}">
      <dgm:prSet/>
      <dgm:spPr/>
      <dgm:t>
        <a:bodyPr/>
        <a:lstStyle/>
        <a:p>
          <a:endParaRPr lang="ru-RU"/>
        </a:p>
      </dgm:t>
    </dgm:pt>
    <dgm:pt modelId="{F981D69E-1643-4CB7-985A-A3AB1D39FCD4}" type="sibTrans" cxnId="{84E5D3DE-D57A-4BD5-ADE4-2697118FE028}">
      <dgm:prSet/>
      <dgm:spPr/>
      <dgm:t>
        <a:bodyPr/>
        <a:lstStyle/>
        <a:p>
          <a:endParaRPr lang="ru-RU"/>
        </a:p>
      </dgm:t>
    </dgm:pt>
    <dgm:pt modelId="{6425676E-872F-4801-B39D-684E752FCAAE}">
      <dgm:prSet phldrT="[Текст]"/>
      <dgm:spPr/>
      <dgm:t>
        <a:bodyPr anchor="ctr"/>
        <a:lstStyle/>
        <a:p>
          <a:r>
            <a:rPr lang="ru-RU" dirty="0"/>
            <a:t>Прочие (органы бюджетного контроля, управления Федерального казначейства и т.д.)</a:t>
          </a:r>
        </a:p>
      </dgm:t>
    </dgm:pt>
    <dgm:pt modelId="{D5FDEEED-8BA8-4694-A719-FABA1F03BAD5}" type="parTrans" cxnId="{E1BFBCF0-696E-494D-B8CA-68C0438F60D2}">
      <dgm:prSet/>
      <dgm:spPr/>
      <dgm:t>
        <a:bodyPr/>
        <a:lstStyle/>
        <a:p>
          <a:endParaRPr lang="ru-RU"/>
        </a:p>
      </dgm:t>
    </dgm:pt>
    <dgm:pt modelId="{966659F4-C5FE-45FE-BD78-01922C328A2E}" type="sibTrans" cxnId="{E1BFBCF0-696E-494D-B8CA-68C0438F60D2}">
      <dgm:prSet/>
      <dgm:spPr/>
      <dgm:t>
        <a:bodyPr/>
        <a:lstStyle/>
        <a:p>
          <a:endParaRPr lang="ru-RU"/>
        </a:p>
      </dgm:t>
    </dgm:pt>
    <dgm:pt modelId="{6E2438B4-D36F-4B81-883E-DBA33C3CE71F}" type="pres">
      <dgm:prSet presAssocID="{60E12E7D-A5BE-40E8-810D-7035252F9BCB}" presName="Name0" presStyleCnt="0">
        <dgm:presLayoutVars>
          <dgm:dir/>
          <dgm:resizeHandles val="exact"/>
        </dgm:presLayoutVars>
      </dgm:prSet>
      <dgm:spPr/>
    </dgm:pt>
    <dgm:pt modelId="{DFEC45D4-D849-4979-BCFA-3C8F638FE5A9}" type="pres">
      <dgm:prSet presAssocID="{60E12E7D-A5BE-40E8-810D-7035252F9BCB}" presName="bkgdShp" presStyleLbl="alignAccFollowNode1" presStyleIdx="0" presStyleCnt="1"/>
      <dgm:spPr/>
    </dgm:pt>
    <dgm:pt modelId="{1A25A006-6BF7-4944-A7E8-71E235B7C145}" type="pres">
      <dgm:prSet presAssocID="{60E12E7D-A5BE-40E8-810D-7035252F9BCB}" presName="linComp" presStyleCnt="0"/>
      <dgm:spPr/>
    </dgm:pt>
    <dgm:pt modelId="{DAC32C23-B572-475C-BB18-0022B18F02F6}" type="pres">
      <dgm:prSet presAssocID="{5DD74546-2734-41F1-BD26-8F3D5F09330C}" presName="compNode" presStyleCnt="0"/>
      <dgm:spPr/>
    </dgm:pt>
    <dgm:pt modelId="{D639C5FA-7E6E-4877-9A17-FF889AB9542B}" type="pres">
      <dgm:prSet presAssocID="{5DD74546-2734-41F1-BD26-8F3D5F09330C}" presName="node" presStyleLbl="node1" presStyleIdx="0" presStyleCnt="3">
        <dgm:presLayoutVars>
          <dgm:bulletEnabled val="1"/>
        </dgm:presLayoutVars>
      </dgm:prSet>
      <dgm:spPr/>
    </dgm:pt>
    <dgm:pt modelId="{E2132532-2308-40FC-9668-B377E0B30ADF}" type="pres">
      <dgm:prSet presAssocID="{5DD74546-2734-41F1-BD26-8F3D5F09330C}" presName="invisiNode" presStyleLbl="node1" presStyleIdx="0" presStyleCnt="3"/>
      <dgm:spPr/>
    </dgm:pt>
    <dgm:pt modelId="{76F4F02C-8BFA-459A-B96E-D66CB3131B13}" type="pres">
      <dgm:prSet presAssocID="{5DD74546-2734-41F1-BD26-8F3D5F09330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407EA706-A8D4-4DA4-967D-8F38C5D15F0D}" type="pres">
      <dgm:prSet presAssocID="{647CFB9A-4D87-4212-92EF-2EA951E3DD38}" presName="sibTrans" presStyleLbl="sibTrans2D1" presStyleIdx="0" presStyleCnt="0"/>
      <dgm:spPr/>
    </dgm:pt>
    <dgm:pt modelId="{FE476B5E-45DC-4AD9-8BF6-FE4777358123}" type="pres">
      <dgm:prSet presAssocID="{59D09D82-36BE-4194-A8D2-7942CB5CD5B0}" presName="compNode" presStyleCnt="0"/>
      <dgm:spPr/>
    </dgm:pt>
    <dgm:pt modelId="{8C8390CD-8D4A-4F08-A3D1-09F92D97C41A}" type="pres">
      <dgm:prSet presAssocID="{59D09D82-36BE-4194-A8D2-7942CB5CD5B0}" presName="node" presStyleLbl="node1" presStyleIdx="1" presStyleCnt="3">
        <dgm:presLayoutVars>
          <dgm:bulletEnabled val="1"/>
        </dgm:presLayoutVars>
      </dgm:prSet>
      <dgm:spPr/>
    </dgm:pt>
    <dgm:pt modelId="{EAD4A625-DE32-4DC4-80CC-ED2A8835FD94}" type="pres">
      <dgm:prSet presAssocID="{59D09D82-36BE-4194-A8D2-7942CB5CD5B0}" presName="invisiNode" presStyleLbl="node1" presStyleIdx="1" presStyleCnt="3"/>
      <dgm:spPr/>
    </dgm:pt>
    <dgm:pt modelId="{3C48687C-A2CB-4595-9637-C41E9BC52D1F}" type="pres">
      <dgm:prSet presAssocID="{59D09D82-36BE-4194-A8D2-7942CB5CD5B0}"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pt>
    <dgm:pt modelId="{66BE59D5-7626-45C5-8CF7-9F7E6F8CA3DB}" type="pres">
      <dgm:prSet presAssocID="{F981D69E-1643-4CB7-985A-A3AB1D39FCD4}" presName="sibTrans" presStyleLbl="sibTrans2D1" presStyleIdx="0" presStyleCnt="0"/>
      <dgm:spPr/>
    </dgm:pt>
    <dgm:pt modelId="{918F1D88-6A9E-4608-97D0-82E268C2B02A}" type="pres">
      <dgm:prSet presAssocID="{6425676E-872F-4801-B39D-684E752FCAAE}" presName="compNode" presStyleCnt="0"/>
      <dgm:spPr/>
    </dgm:pt>
    <dgm:pt modelId="{24E821EE-AE3A-4849-A619-AD2265A333E3}" type="pres">
      <dgm:prSet presAssocID="{6425676E-872F-4801-B39D-684E752FCAAE}" presName="node" presStyleLbl="node1" presStyleIdx="2" presStyleCnt="3">
        <dgm:presLayoutVars>
          <dgm:bulletEnabled val="1"/>
        </dgm:presLayoutVars>
      </dgm:prSet>
      <dgm:spPr/>
    </dgm:pt>
    <dgm:pt modelId="{FCF6A68B-34EA-4AB8-8920-F5FBC976BAEE}" type="pres">
      <dgm:prSet presAssocID="{6425676E-872F-4801-B39D-684E752FCAAE}" presName="invisiNode" presStyleLbl="node1" presStyleIdx="2" presStyleCnt="3"/>
      <dgm:spPr/>
    </dgm:pt>
    <dgm:pt modelId="{5B077AB5-5427-4329-97D8-5F0D12EFE583}" type="pres">
      <dgm:prSet presAssocID="{6425676E-872F-4801-B39D-684E752FCAA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Lst>
  <dgm:cxnLst>
    <dgm:cxn modelId="{4C882908-1311-4BC1-9FE2-D668B0FDC1C3}" type="presOf" srcId="{F981D69E-1643-4CB7-985A-A3AB1D39FCD4}" destId="{66BE59D5-7626-45C5-8CF7-9F7E6F8CA3DB}" srcOrd="0" destOrd="0" presId="urn:microsoft.com/office/officeart/2005/8/layout/pList2"/>
    <dgm:cxn modelId="{46659B47-AF0B-48E1-B816-16971F8EEE8D}" type="presOf" srcId="{6425676E-872F-4801-B39D-684E752FCAAE}" destId="{24E821EE-AE3A-4849-A619-AD2265A333E3}" srcOrd="0" destOrd="0" presId="urn:microsoft.com/office/officeart/2005/8/layout/pList2"/>
    <dgm:cxn modelId="{952F9069-8A8A-44BD-9DE3-838B025742BC}" type="presOf" srcId="{60E12E7D-A5BE-40E8-810D-7035252F9BCB}" destId="{6E2438B4-D36F-4B81-883E-DBA33C3CE71F}" srcOrd="0" destOrd="0" presId="urn:microsoft.com/office/officeart/2005/8/layout/pList2"/>
    <dgm:cxn modelId="{37C0F450-EFCA-491B-9F2D-55FA7C345ACF}" type="presOf" srcId="{5DD74546-2734-41F1-BD26-8F3D5F09330C}" destId="{D639C5FA-7E6E-4877-9A17-FF889AB9542B}" srcOrd="0" destOrd="0" presId="urn:microsoft.com/office/officeart/2005/8/layout/pList2"/>
    <dgm:cxn modelId="{2B2BC576-EA4A-44C2-ADA1-EFA1A35A0409}" type="presOf" srcId="{647CFB9A-4D87-4212-92EF-2EA951E3DD38}" destId="{407EA706-A8D4-4DA4-967D-8F38C5D15F0D}" srcOrd="0" destOrd="0" presId="urn:microsoft.com/office/officeart/2005/8/layout/pList2"/>
    <dgm:cxn modelId="{606C63AA-C836-4B77-A97E-41E84DDBD74A}" type="presOf" srcId="{59D09D82-36BE-4194-A8D2-7942CB5CD5B0}" destId="{8C8390CD-8D4A-4F08-A3D1-09F92D97C41A}" srcOrd="0" destOrd="0" presId="urn:microsoft.com/office/officeart/2005/8/layout/pList2"/>
    <dgm:cxn modelId="{A0E4E0B9-9E9B-4EE0-92F6-3A12C55E30F4}" srcId="{60E12E7D-A5BE-40E8-810D-7035252F9BCB}" destId="{5DD74546-2734-41F1-BD26-8F3D5F09330C}" srcOrd="0" destOrd="0" parTransId="{D822A6DE-B851-4FED-9824-C6991F4A54AD}" sibTransId="{647CFB9A-4D87-4212-92EF-2EA951E3DD38}"/>
    <dgm:cxn modelId="{84E5D3DE-D57A-4BD5-ADE4-2697118FE028}" srcId="{60E12E7D-A5BE-40E8-810D-7035252F9BCB}" destId="{59D09D82-36BE-4194-A8D2-7942CB5CD5B0}" srcOrd="1" destOrd="0" parTransId="{A748D246-CDA0-4471-A935-A3F0BCCCCB7D}" sibTransId="{F981D69E-1643-4CB7-985A-A3AB1D39FCD4}"/>
    <dgm:cxn modelId="{E1BFBCF0-696E-494D-B8CA-68C0438F60D2}" srcId="{60E12E7D-A5BE-40E8-810D-7035252F9BCB}" destId="{6425676E-872F-4801-B39D-684E752FCAAE}" srcOrd="2" destOrd="0" parTransId="{D5FDEEED-8BA8-4694-A719-FABA1F03BAD5}" sibTransId="{966659F4-C5FE-45FE-BD78-01922C328A2E}"/>
    <dgm:cxn modelId="{F3A777D2-3D46-4BEC-A1F4-CDB5382487F8}" type="presParOf" srcId="{6E2438B4-D36F-4B81-883E-DBA33C3CE71F}" destId="{DFEC45D4-D849-4979-BCFA-3C8F638FE5A9}" srcOrd="0" destOrd="0" presId="urn:microsoft.com/office/officeart/2005/8/layout/pList2"/>
    <dgm:cxn modelId="{3F3CC075-BFA9-4F08-AE0F-44D98C7DC030}" type="presParOf" srcId="{6E2438B4-D36F-4B81-883E-DBA33C3CE71F}" destId="{1A25A006-6BF7-4944-A7E8-71E235B7C145}" srcOrd="1" destOrd="0" presId="urn:microsoft.com/office/officeart/2005/8/layout/pList2"/>
    <dgm:cxn modelId="{4D66AD77-F9C3-441C-954E-1730871A8B04}" type="presParOf" srcId="{1A25A006-6BF7-4944-A7E8-71E235B7C145}" destId="{DAC32C23-B572-475C-BB18-0022B18F02F6}" srcOrd="0" destOrd="0" presId="urn:microsoft.com/office/officeart/2005/8/layout/pList2"/>
    <dgm:cxn modelId="{A16D173C-D3A7-4AB7-A8E2-E99E3E206A44}" type="presParOf" srcId="{DAC32C23-B572-475C-BB18-0022B18F02F6}" destId="{D639C5FA-7E6E-4877-9A17-FF889AB9542B}" srcOrd="0" destOrd="0" presId="urn:microsoft.com/office/officeart/2005/8/layout/pList2"/>
    <dgm:cxn modelId="{403438B9-A122-488F-8109-9AB090241203}" type="presParOf" srcId="{DAC32C23-B572-475C-BB18-0022B18F02F6}" destId="{E2132532-2308-40FC-9668-B377E0B30ADF}" srcOrd="1" destOrd="0" presId="urn:microsoft.com/office/officeart/2005/8/layout/pList2"/>
    <dgm:cxn modelId="{6D17125F-AAA5-4690-A476-BA8993526121}" type="presParOf" srcId="{DAC32C23-B572-475C-BB18-0022B18F02F6}" destId="{76F4F02C-8BFA-459A-B96E-D66CB3131B13}" srcOrd="2" destOrd="0" presId="urn:microsoft.com/office/officeart/2005/8/layout/pList2"/>
    <dgm:cxn modelId="{F603D3D2-857B-424C-90E4-E81C5B1DFF27}" type="presParOf" srcId="{1A25A006-6BF7-4944-A7E8-71E235B7C145}" destId="{407EA706-A8D4-4DA4-967D-8F38C5D15F0D}" srcOrd="1" destOrd="0" presId="urn:microsoft.com/office/officeart/2005/8/layout/pList2"/>
    <dgm:cxn modelId="{A79164B9-6037-4736-90FE-9809A0DED428}" type="presParOf" srcId="{1A25A006-6BF7-4944-A7E8-71E235B7C145}" destId="{FE476B5E-45DC-4AD9-8BF6-FE4777358123}" srcOrd="2" destOrd="0" presId="urn:microsoft.com/office/officeart/2005/8/layout/pList2"/>
    <dgm:cxn modelId="{98BB4ED9-95FB-4DD7-B52A-A903787A45C3}" type="presParOf" srcId="{FE476B5E-45DC-4AD9-8BF6-FE4777358123}" destId="{8C8390CD-8D4A-4F08-A3D1-09F92D97C41A}" srcOrd="0" destOrd="0" presId="urn:microsoft.com/office/officeart/2005/8/layout/pList2"/>
    <dgm:cxn modelId="{F43A058C-BB01-467F-A690-529FD2907CEC}" type="presParOf" srcId="{FE476B5E-45DC-4AD9-8BF6-FE4777358123}" destId="{EAD4A625-DE32-4DC4-80CC-ED2A8835FD94}" srcOrd="1" destOrd="0" presId="urn:microsoft.com/office/officeart/2005/8/layout/pList2"/>
    <dgm:cxn modelId="{56EB5D0C-4C5B-4C0F-857E-BBA79D31F31B}" type="presParOf" srcId="{FE476B5E-45DC-4AD9-8BF6-FE4777358123}" destId="{3C48687C-A2CB-4595-9637-C41E9BC52D1F}" srcOrd="2" destOrd="0" presId="urn:microsoft.com/office/officeart/2005/8/layout/pList2"/>
    <dgm:cxn modelId="{DDC1221D-FCEC-4820-B8EE-AEC498D1451D}" type="presParOf" srcId="{1A25A006-6BF7-4944-A7E8-71E235B7C145}" destId="{66BE59D5-7626-45C5-8CF7-9F7E6F8CA3DB}" srcOrd="3" destOrd="0" presId="urn:microsoft.com/office/officeart/2005/8/layout/pList2"/>
    <dgm:cxn modelId="{DA44344A-BD81-4B53-BADA-D8FBAD4B258F}" type="presParOf" srcId="{1A25A006-6BF7-4944-A7E8-71E235B7C145}" destId="{918F1D88-6A9E-4608-97D0-82E268C2B02A}" srcOrd="4" destOrd="0" presId="urn:microsoft.com/office/officeart/2005/8/layout/pList2"/>
    <dgm:cxn modelId="{4C47CC8C-7091-4E13-97B6-E3652A974420}" type="presParOf" srcId="{918F1D88-6A9E-4608-97D0-82E268C2B02A}" destId="{24E821EE-AE3A-4849-A619-AD2265A333E3}" srcOrd="0" destOrd="0" presId="urn:microsoft.com/office/officeart/2005/8/layout/pList2"/>
    <dgm:cxn modelId="{03913332-65CE-47F8-A97D-C20EE8CFF7CF}" type="presParOf" srcId="{918F1D88-6A9E-4608-97D0-82E268C2B02A}" destId="{FCF6A68B-34EA-4AB8-8920-F5FBC976BAEE}" srcOrd="1" destOrd="0" presId="urn:microsoft.com/office/officeart/2005/8/layout/pList2"/>
    <dgm:cxn modelId="{2AAB927E-E73F-47D1-8712-F7BCD8698EDA}" type="presParOf" srcId="{918F1D88-6A9E-4608-97D0-82E268C2B02A}" destId="{5B077AB5-5427-4329-97D8-5F0D12EFE58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C1945-E663-4610-8D65-9CB272D5169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70B9BE00-4325-4D65-903F-7C36EBE237DD}">
      <dgm:prSet phldrT="[Текст]"/>
      <dgm:spPr/>
      <dgm:t>
        <a:bodyPr/>
        <a:lstStyle/>
        <a:p>
          <a:r>
            <a:rPr lang="ru-RU" dirty="0"/>
            <a:t>Соответствие заявителя установленным критериям</a:t>
          </a:r>
        </a:p>
      </dgm:t>
    </dgm:pt>
    <dgm:pt modelId="{2EE5BF2C-F412-4CD1-8A5F-CD44FBEF1FA9}" type="parTrans" cxnId="{E6F952F3-FBED-4C80-B3E6-75B97B5CCC80}">
      <dgm:prSet/>
      <dgm:spPr/>
      <dgm:t>
        <a:bodyPr/>
        <a:lstStyle/>
        <a:p>
          <a:endParaRPr lang="ru-RU"/>
        </a:p>
      </dgm:t>
    </dgm:pt>
    <dgm:pt modelId="{FF580232-E67F-460F-8F81-0CD6E293353C}" type="sibTrans" cxnId="{E6F952F3-FBED-4C80-B3E6-75B97B5CCC80}">
      <dgm:prSet/>
      <dgm:spPr/>
      <dgm:t>
        <a:bodyPr/>
        <a:lstStyle/>
        <a:p>
          <a:endParaRPr lang="ru-RU"/>
        </a:p>
      </dgm:t>
    </dgm:pt>
    <dgm:pt modelId="{2FB63BE6-F868-4ECE-A54B-4BF023AF9DEA}">
      <dgm:prSet phldrT="[Текст]"/>
      <dgm:spPr/>
      <dgm:t>
        <a:bodyPr/>
        <a:lstStyle/>
        <a:p>
          <a:r>
            <a:rPr lang="ru-RU" dirty="0"/>
            <a:t>Формальные (сроки регистрации, ведения деятельности и т.д.),</a:t>
          </a:r>
        </a:p>
      </dgm:t>
    </dgm:pt>
    <dgm:pt modelId="{6F13D6FB-6FEC-4CCD-9AAA-91EE0EEE76F3}" type="parTrans" cxnId="{F3266B7A-B901-48A3-9E3C-DF2E4432E280}">
      <dgm:prSet/>
      <dgm:spPr/>
      <dgm:t>
        <a:bodyPr/>
        <a:lstStyle/>
        <a:p>
          <a:endParaRPr lang="ru-RU"/>
        </a:p>
      </dgm:t>
    </dgm:pt>
    <dgm:pt modelId="{E77079B8-AD2F-448C-845F-ABAA3344C8F3}" type="sibTrans" cxnId="{F3266B7A-B901-48A3-9E3C-DF2E4432E280}">
      <dgm:prSet/>
      <dgm:spPr/>
      <dgm:t>
        <a:bodyPr/>
        <a:lstStyle/>
        <a:p>
          <a:endParaRPr lang="ru-RU"/>
        </a:p>
      </dgm:t>
    </dgm:pt>
    <dgm:pt modelId="{AAC8735F-CF38-4292-BB2D-BB843FB384FB}">
      <dgm:prSet phldrT="[Текст]"/>
      <dgm:spPr/>
      <dgm:t>
        <a:bodyPr/>
        <a:lstStyle/>
        <a:p>
          <a:r>
            <a:rPr lang="ru-RU" dirty="0"/>
            <a:t>Специфические критерии, установленные региональным НПА.</a:t>
          </a:r>
        </a:p>
      </dgm:t>
    </dgm:pt>
    <dgm:pt modelId="{A877B025-A8C6-491C-890C-07029A9B6D27}" type="parTrans" cxnId="{C7333E31-EC57-4A8F-A221-DCE434682483}">
      <dgm:prSet/>
      <dgm:spPr/>
      <dgm:t>
        <a:bodyPr/>
        <a:lstStyle/>
        <a:p>
          <a:endParaRPr lang="ru-RU"/>
        </a:p>
      </dgm:t>
    </dgm:pt>
    <dgm:pt modelId="{C3486640-7BEC-486D-8D57-771F55C62CB0}" type="sibTrans" cxnId="{C7333E31-EC57-4A8F-A221-DCE434682483}">
      <dgm:prSet/>
      <dgm:spPr/>
      <dgm:t>
        <a:bodyPr/>
        <a:lstStyle/>
        <a:p>
          <a:endParaRPr lang="ru-RU"/>
        </a:p>
      </dgm:t>
    </dgm:pt>
    <dgm:pt modelId="{D3CB737B-FDFB-4F7D-A8D8-2F5531331504}">
      <dgm:prSet phldrT="[Текст]"/>
      <dgm:spPr/>
      <dgm:t>
        <a:bodyPr/>
        <a:lstStyle/>
        <a:p>
          <a:r>
            <a:rPr lang="ru-RU" dirty="0"/>
            <a:t>Готовность заявителя выполнить принятые обязательства и согласия</a:t>
          </a:r>
        </a:p>
      </dgm:t>
    </dgm:pt>
    <dgm:pt modelId="{C76B3C78-C320-4882-8AD6-D798C18D85AB}" type="parTrans" cxnId="{817F065B-4823-4E2E-B375-AE155A7FFE95}">
      <dgm:prSet/>
      <dgm:spPr/>
      <dgm:t>
        <a:bodyPr/>
        <a:lstStyle/>
        <a:p>
          <a:endParaRPr lang="ru-RU"/>
        </a:p>
      </dgm:t>
    </dgm:pt>
    <dgm:pt modelId="{BBE1A9B4-E9DC-42E8-8972-B1FF34375E26}" type="sibTrans" cxnId="{817F065B-4823-4E2E-B375-AE155A7FFE95}">
      <dgm:prSet/>
      <dgm:spPr/>
      <dgm:t>
        <a:bodyPr/>
        <a:lstStyle/>
        <a:p>
          <a:endParaRPr lang="ru-RU"/>
        </a:p>
      </dgm:t>
    </dgm:pt>
    <dgm:pt modelId="{2338AAE6-7715-42A6-B767-5DBBFFD6D79A}">
      <dgm:prSet phldrT="[Текст]"/>
      <dgm:spPr/>
      <dgm:t>
        <a:bodyPr/>
        <a:lstStyle/>
        <a:p>
          <a:r>
            <a:rPr lang="ru-RU" dirty="0"/>
            <a:t>Переезд в сельскую местность,</a:t>
          </a:r>
        </a:p>
      </dgm:t>
    </dgm:pt>
    <dgm:pt modelId="{354A781B-0149-42A9-B8E5-D21D349B6D11}" type="parTrans" cxnId="{AA1144D4-9855-4F6C-A5F0-830A9BE003A2}">
      <dgm:prSet/>
      <dgm:spPr/>
      <dgm:t>
        <a:bodyPr/>
        <a:lstStyle/>
        <a:p>
          <a:endParaRPr lang="ru-RU"/>
        </a:p>
      </dgm:t>
    </dgm:pt>
    <dgm:pt modelId="{199CF507-1063-45D6-8EDD-13945189386E}" type="sibTrans" cxnId="{AA1144D4-9855-4F6C-A5F0-830A9BE003A2}">
      <dgm:prSet/>
      <dgm:spPr/>
      <dgm:t>
        <a:bodyPr/>
        <a:lstStyle/>
        <a:p>
          <a:endParaRPr lang="ru-RU"/>
        </a:p>
      </dgm:t>
    </dgm:pt>
    <dgm:pt modelId="{8FB69CFC-E923-4256-9F3C-C50D2BB6A7B3}">
      <dgm:prSet phldrT="[Текст]"/>
      <dgm:spPr/>
      <dgm:t>
        <a:bodyPr/>
        <a:lstStyle/>
        <a:p>
          <a:r>
            <a:rPr lang="ru-RU" dirty="0"/>
            <a:t>Обеспечение </a:t>
          </a:r>
          <a:r>
            <a:rPr lang="ru-RU" dirty="0" err="1"/>
            <a:t>софинансирования</a:t>
          </a:r>
          <a:r>
            <a:rPr lang="ru-RU" dirty="0"/>
            <a:t> в установленных размерах</a:t>
          </a:r>
        </a:p>
      </dgm:t>
    </dgm:pt>
    <dgm:pt modelId="{A333BA3F-072E-422D-86F2-DCDA2483E9B6}" type="parTrans" cxnId="{7D7F4703-4FC7-4AA9-972A-DF39605402AE}">
      <dgm:prSet/>
      <dgm:spPr/>
      <dgm:t>
        <a:bodyPr/>
        <a:lstStyle/>
        <a:p>
          <a:endParaRPr lang="ru-RU"/>
        </a:p>
      </dgm:t>
    </dgm:pt>
    <dgm:pt modelId="{74C1EB74-7097-47BA-9647-8925F4FC0604}" type="sibTrans" cxnId="{7D7F4703-4FC7-4AA9-972A-DF39605402AE}">
      <dgm:prSet/>
      <dgm:spPr/>
      <dgm:t>
        <a:bodyPr/>
        <a:lstStyle/>
        <a:p>
          <a:endParaRPr lang="ru-RU"/>
        </a:p>
      </dgm:t>
    </dgm:pt>
    <dgm:pt modelId="{2A9F7109-F370-45D8-847C-D84D64FF1CF9}">
      <dgm:prSet phldrT="[Текст]"/>
      <dgm:spPr/>
      <dgm:t>
        <a:bodyPr/>
        <a:lstStyle/>
        <a:p>
          <a:r>
            <a:rPr lang="ru-RU" dirty="0"/>
            <a:t>Выполнимость плановых производственных показателей</a:t>
          </a:r>
        </a:p>
      </dgm:t>
    </dgm:pt>
    <dgm:pt modelId="{406AFB55-5379-47A3-927B-DF3F0ACC1FDD}" type="parTrans" cxnId="{AD695F22-79B7-43C9-BB83-575F551879E8}">
      <dgm:prSet/>
      <dgm:spPr/>
      <dgm:t>
        <a:bodyPr/>
        <a:lstStyle/>
        <a:p>
          <a:endParaRPr lang="ru-RU"/>
        </a:p>
      </dgm:t>
    </dgm:pt>
    <dgm:pt modelId="{3DA8D70F-E03B-4EC9-A498-DE4AE9001D73}" type="sibTrans" cxnId="{AD695F22-79B7-43C9-BB83-575F551879E8}">
      <dgm:prSet/>
      <dgm:spPr/>
      <dgm:t>
        <a:bodyPr/>
        <a:lstStyle/>
        <a:p>
          <a:endParaRPr lang="ru-RU"/>
        </a:p>
      </dgm:t>
    </dgm:pt>
    <dgm:pt modelId="{04E666BF-AE42-4542-8390-DC2E7658584A}">
      <dgm:prSet phldrT="[Текст]"/>
      <dgm:spPr/>
      <dgm:t>
        <a:bodyPr/>
        <a:lstStyle/>
        <a:p>
          <a:r>
            <a:rPr lang="ru-RU" dirty="0"/>
            <a:t>Ведение сельскохозяйственной деятельности,</a:t>
          </a:r>
        </a:p>
      </dgm:t>
    </dgm:pt>
    <dgm:pt modelId="{18A4DE71-070A-484F-8190-CBF1DAFD1872}" type="parTrans" cxnId="{E85FDE5E-2753-4C36-B841-558F575F3037}">
      <dgm:prSet/>
      <dgm:spPr/>
      <dgm:t>
        <a:bodyPr/>
        <a:lstStyle/>
        <a:p>
          <a:endParaRPr lang="ru-RU"/>
        </a:p>
      </dgm:t>
    </dgm:pt>
    <dgm:pt modelId="{3B102582-DAF6-4CC9-A32D-9F90F595437B}" type="sibTrans" cxnId="{E85FDE5E-2753-4C36-B841-558F575F3037}">
      <dgm:prSet/>
      <dgm:spPr/>
      <dgm:t>
        <a:bodyPr/>
        <a:lstStyle/>
        <a:p>
          <a:endParaRPr lang="ru-RU"/>
        </a:p>
      </dgm:t>
    </dgm:pt>
    <dgm:pt modelId="{56338695-CBD4-4030-B1E0-2B6C2C806452}">
      <dgm:prSet phldrT="[Текст]"/>
      <dgm:spPr/>
      <dgm:t>
        <a:bodyPr/>
        <a:lstStyle/>
        <a:p>
          <a:r>
            <a:rPr lang="ru-RU" dirty="0"/>
            <a:t>Прирост производства продукции и т.д.</a:t>
          </a:r>
        </a:p>
      </dgm:t>
    </dgm:pt>
    <dgm:pt modelId="{EBEAF84A-7AF4-4864-A06B-554D94E920BA}" type="parTrans" cxnId="{64994F93-B3A6-4754-AC2B-C13AC632CBCF}">
      <dgm:prSet/>
      <dgm:spPr/>
      <dgm:t>
        <a:bodyPr/>
        <a:lstStyle/>
        <a:p>
          <a:endParaRPr lang="ru-RU"/>
        </a:p>
      </dgm:t>
    </dgm:pt>
    <dgm:pt modelId="{8CFBF97B-B2F5-44B2-9722-8F7F6BAD9108}" type="sibTrans" cxnId="{64994F93-B3A6-4754-AC2B-C13AC632CBCF}">
      <dgm:prSet/>
      <dgm:spPr/>
      <dgm:t>
        <a:bodyPr/>
        <a:lstStyle/>
        <a:p>
          <a:endParaRPr lang="ru-RU"/>
        </a:p>
      </dgm:t>
    </dgm:pt>
    <dgm:pt modelId="{B6D02A7F-558C-4D1A-B21F-254AFD99011A}">
      <dgm:prSet phldrT="[Текст]"/>
      <dgm:spPr/>
      <dgm:t>
        <a:bodyPr/>
        <a:lstStyle/>
        <a:p>
          <a:r>
            <a:rPr lang="ru-RU" dirty="0"/>
            <a:t>Выполнимость прочих показателей</a:t>
          </a:r>
        </a:p>
      </dgm:t>
    </dgm:pt>
    <dgm:pt modelId="{182CF37C-C666-40B6-A3F3-A5FADA7287D8}" type="parTrans" cxnId="{6CBB2972-001B-4496-9730-DE33FAEA93A1}">
      <dgm:prSet/>
      <dgm:spPr/>
      <dgm:t>
        <a:bodyPr/>
        <a:lstStyle/>
        <a:p>
          <a:endParaRPr lang="ru-RU"/>
        </a:p>
      </dgm:t>
    </dgm:pt>
    <dgm:pt modelId="{B5A242AF-447B-44D4-B564-A27F5B9CC8EA}" type="sibTrans" cxnId="{6CBB2972-001B-4496-9730-DE33FAEA93A1}">
      <dgm:prSet/>
      <dgm:spPr/>
      <dgm:t>
        <a:bodyPr/>
        <a:lstStyle/>
        <a:p>
          <a:endParaRPr lang="ru-RU"/>
        </a:p>
      </dgm:t>
    </dgm:pt>
    <dgm:pt modelId="{02E5BCFA-C2A6-4659-A877-58F15BD5D2CE}">
      <dgm:prSet phldrT="[Текст]"/>
      <dgm:spPr/>
      <dgm:t>
        <a:bodyPr/>
        <a:lstStyle/>
        <a:p>
          <a:r>
            <a:rPr lang="ru-RU" dirty="0"/>
            <a:t>Например, создание рабочих мест</a:t>
          </a:r>
        </a:p>
      </dgm:t>
    </dgm:pt>
    <dgm:pt modelId="{FA4C61B7-3937-4286-9846-0A86024ADA3D}" type="parTrans" cxnId="{E83A964F-A897-4AF8-8F43-D2798FF565AD}">
      <dgm:prSet/>
      <dgm:spPr/>
      <dgm:t>
        <a:bodyPr/>
        <a:lstStyle/>
        <a:p>
          <a:endParaRPr lang="ru-RU"/>
        </a:p>
      </dgm:t>
    </dgm:pt>
    <dgm:pt modelId="{CEAB76C8-01DC-4367-8787-BEF33B506ED2}" type="sibTrans" cxnId="{E83A964F-A897-4AF8-8F43-D2798FF565AD}">
      <dgm:prSet/>
      <dgm:spPr/>
      <dgm:t>
        <a:bodyPr/>
        <a:lstStyle/>
        <a:p>
          <a:endParaRPr lang="ru-RU"/>
        </a:p>
      </dgm:t>
    </dgm:pt>
    <dgm:pt modelId="{A66A3E0E-8108-4A96-A0DB-911A1F8C990E}">
      <dgm:prSet phldrT="[Текст]"/>
      <dgm:spPr/>
      <dgm:t>
        <a:bodyPr/>
        <a:lstStyle/>
        <a:p>
          <a:r>
            <a:rPr lang="ru-RU" dirty="0"/>
            <a:t>Способность обеспечить составление и представление отчётов</a:t>
          </a:r>
        </a:p>
      </dgm:t>
    </dgm:pt>
    <dgm:pt modelId="{FB653D7F-CEE7-4D1E-9257-B2870BDED555}" type="parTrans" cxnId="{B0AA202E-0C0A-44A7-A3B2-7271D1A831C3}">
      <dgm:prSet/>
      <dgm:spPr/>
      <dgm:t>
        <a:bodyPr/>
        <a:lstStyle/>
        <a:p>
          <a:endParaRPr lang="ru-RU"/>
        </a:p>
      </dgm:t>
    </dgm:pt>
    <dgm:pt modelId="{F8DEA1DE-E4DF-4D5B-A029-D1FF4758F346}" type="sibTrans" cxnId="{B0AA202E-0C0A-44A7-A3B2-7271D1A831C3}">
      <dgm:prSet/>
      <dgm:spPr/>
      <dgm:t>
        <a:bodyPr/>
        <a:lstStyle/>
        <a:p>
          <a:endParaRPr lang="ru-RU"/>
        </a:p>
      </dgm:t>
    </dgm:pt>
    <dgm:pt modelId="{94F3EE1B-C701-4CC2-8B17-9E42A2C8B17C}">
      <dgm:prSet phldrT="[Текст]"/>
      <dgm:spPr/>
      <dgm:t>
        <a:bodyPr/>
        <a:lstStyle/>
        <a:p>
          <a:r>
            <a:rPr lang="ru-RU" dirty="0"/>
            <a:t>Квартальные, годовые отчёты,</a:t>
          </a:r>
        </a:p>
      </dgm:t>
    </dgm:pt>
    <dgm:pt modelId="{89227D79-8CCD-4A1D-9CA4-88A4DAE835FB}" type="parTrans" cxnId="{EF11E649-90AD-4AC1-9FD0-2186C79FA965}">
      <dgm:prSet/>
      <dgm:spPr/>
      <dgm:t>
        <a:bodyPr/>
        <a:lstStyle/>
        <a:p>
          <a:endParaRPr lang="ru-RU"/>
        </a:p>
      </dgm:t>
    </dgm:pt>
    <dgm:pt modelId="{7269569C-3D1C-4FCC-B9EA-C8C62D29217E}" type="sibTrans" cxnId="{EF11E649-90AD-4AC1-9FD0-2186C79FA965}">
      <dgm:prSet/>
      <dgm:spPr/>
      <dgm:t>
        <a:bodyPr/>
        <a:lstStyle/>
        <a:p>
          <a:endParaRPr lang="ru-RU"/>
        </a:p>
      </dgm:t>
    </dgm:pt>
    <dgm:pt modelId="{2F583151-92AD-4FC3-A7AB-B2148B40CB1E}">
      <dgm:prSet phldrT="[Текст]"/>
      <dgm:spPr/>
      <dgm:t>
        <a:bodyPr/>
        <a:lstStyle/>
        <a:p>
          <a:r>
            <a:rPr lang="ru-RU" dirty="0"/>
            <a:t>Итоговый по освоении гранта.</a:t>
          </a:r>
        </a:p>
      </dgm:t>
    </dgm:pt>
    <dgm:pt modelId="{1FBCAFBC-C28B-4565-9677-42DACCA0F8DD}" type="parTrans" cxnId="{7B0F91F8-69F4-4D50-8CEA-660FD9EF1F54}">
      <dgm:prSet/>
      <dgm:spPr/>
      <dgm:t>
        <a:bodyPr/>
        <a:lstStyle/>
        <a:p>
          <a:endParaRPr lang="ru-RU"/>
        </a:p>
      </dgm:t>
    </dgm:pt>
    <dgm:pt modelId="{2ED790D1-4DAD-4071-94D1-009A9812A1EE}" type="sibTrans" cxnId="{7B0F91F8-69F4-4D50-8CEA-660FD9EF1F54}">
      <dgm:prSet/>
      <dgm:spPr/>
      <dgm:t>
        <a:bodyPr/>
        <a:lstStyle/>
        <a:p>
          <a:endParaRPr lang="ru-RU"/>
        </a:p>
      </dgm:t>
    </dgm:pt>
    <dgm:pt modelId="{9C8FC567-6EA8-41DA-8512-5F7826D425A9}">
      <dgm:prSet phldrT="[Текст]"/>
      <dgm:spPr/>
      <dgm:t>
        <a:bodyPr/>
        <a:lstStyle/>
        <a:p>
          <a:r>
            <a:rPr lang="ru-RU" dirty="0"/>
            <a:t>Выполнение плана расходования (целевого использования гранта), включая соблюдение сроков,</a:t>
          </a:r>
        </a:p>
      </dgm:t>
    </dgm:pt>
    <dgm:pt modelId="{245C032F-1861-4493-8006-E1E19842F62B}" type="parTrans" cxnId="{FE0D20E2-878D-4A02-98E1-ACB98843D35B}">
      <dgm:prSet/>
      <dgm:spPr/>
    </dgm:pt>
    <dgm:pt modelId="{9472131E-726E-4E96-BB2F-85C9F39463E3}" type="sibTrans" cxnId="{FE0D20E2-878D-4A02-98E1-ACB98843D35B}">
      <dgm:prSet/>
      <dgm:spPr/>
    </dgm:pt>
    <dgm:pt modelId="{4D5105B2-0FC5-47B2-8E71-F233AB3C8640}" type="pres">
      <dgm:prSet presAssocID="{F92C1945-E663-4610-8D65-9CB272D5169E}" presName="linear" presStyleCnt="0">
        <dgm:presLayoutVars>
          <dgm:dir/>
          <dgm:resizeHandles val="exact"/>
        </dgm:presLayoutVars>
      </dgm:prSet>
      <dgm:spPr/>
    </dgm:pt>
    <dgm:pt modelId="{40CDF0D1-78E4-4E55-A511-4C5CF8ED0DA7}" type="pres">
      <dgm:prSet presAssocID="{70B9BE00-4325-4D65-903F-7C36EBE237DD}" presName="comp" presStyleCnt="0"/>
      <dgm:spPr/>
    </dgm:pt>
    <dgm:pt modelId="{02E75696-8DDE-4487-AE04-A6F5064E4505}" type="pres">
      <dgm:prSet presAssocID="{70B9BE00-4325-4D65-903F-7C36EBE237DD}" presName="box" presStyleLbl="node1" presStyleIdx="0" presStyleCnt="5"/>
      <dgm:spPr/>
    </dgm:pt>
    <dgm:pt modelId="{E346B0CC-D910-445C-A3AE-0319EE455E9E}" type="pres">
      <dgm:prSet presAssocID="{70B9BE00-4325-4D65-903F-7C36EBE237DD}"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1C138ACF-B578-43C3-B10D-6C2A02EDD1B4}" type="pres">
      <dgm:prSet presAssocID="{70B9BE00-4325-4D65-903F-7C36EBE237DD}" presName="text" presStyleLbl="node1" presStyleIdx="0" presStyleCnt="5">
        <dgm:presLayoutVars>
          <dgm:bulletEnabled val="1"/>
        </dgm:presLayoutVars>
      </dgm:prSet>
      <dgm:spPr/>
    </dgm:pt>
    <dgm:pt modelId="{CA4A6097-DA86-4E52-8410-86D7935611B2}" type="pres">
      <dgm:prSet presAssocID="{FF580232-E67F-460F-8F81-0CD6E293353C}" presName="spacer" presStyleCnt="0"/>
      <dgm:spPr/>
    </dgm:pt>
    <dgm:pt modelId="{88B9CBA7-76D7-4EAD-80DD-B1AECBBCB37E}" type="pres">
      <dgm:prSet presAssocID="{D3CB737B-FDFB-4F7D-A8D8-2F5531331504}" presName="comp" presStyleCnt="0"/>
      <dgm:spPr/>
    </dgm:pt>
    <dgm:pt modelId="{1F01B93A-9CAF-44DD-B37F-FB7DE91C81CB}" type="pres">
      <dgm:prSet presAssocID="{D3CB737B-FDFB-4F7D-A8D8-2F5531331504}" presName="box" presStyleLbl="node1" presStyleIdx="1" presStyleCnt="5"/>
      <dgm:spPr/>
    </dgm:pt>
    <dgm:pt modelId="{92D80887-3C10-4C38-8B32-C7464C460623}" type="pres">
      <dgm:prSet presAssocID="{D3CB737B-FDFB-4F7D-A8D8-2F5531331504}"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BF2C5A36-A5D2-431C-9CD3-73D3042B0955}" type="pres">
      <dgm:prSet presAssocID="{D3CB737B-FDFB-4F7D-A8D8-2F5531331504}" presName="text" presStyleLbl="node1" presStyleIdx="1" presStyleCnt="5">
        <dgm:presLayoutVars>
          <dgm:bulletEnabled val="1"/>
        </dgm:presLayoutVars>
      </dgm:prSet>
      <dgm:spPr/>
    </dgm:pt>
    <dgm:pt modelId="{D992C67D-C0A2-4A3F-929C-026B39E95C92}" type="pres">
      <dgm:prSet presAssocID="{BBE1A9B4-E9DC-42E8-8972-B1FF34375E26}" presName="spacer" presStyleCnt="0"/>
      <dgm:spPr/>
    </dgm:pt>
    <dgm:pt modelId="{FED1DF63-1ED9-4A17-82EE-10FCABBC95F2}" type="pres">
      <dgm:prSet presAssocID="{2A9F7109-F370-45D8-847C-D84D64FF1CF9}" presName="comp" presStyleCnt="0"/>
      <dgm:spPr/>
    </dgm:pt>
    <dgm:pt modelId="{F3550B98-D99C-47EC-ADAB-716B739793B9}" type="pres">
      <dgm:prSet presAssocID="{2A9F7109-F370-45D8-847C-D84D64FF1CF9}" presName="box" presStyleLbl="node1" presStyleIdx="2" presStyleCnt="5"/>
      <dgm:spPr/>
    </dgm:pt>
    <dgm:pt modelId="{9C2B20BF-4DB4-47CC-B962-125F6B32FA5E}" type="pres">
      <dgm:prSet presAssocID="{2A9F7109-F370-45D8-847C-D84D64FF1CF9}"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F9A80FAD-1787-45FF-ABB2-FD68422A9DC5}" type="pres">
      <dgm:prSet presAssocID="{2A9F7109-F370-45D8-847C-D84D64FF1CF9}" presName="text" presStyleLbl="node1" presStyleIdx="2" presStyleCnt="5">
        <dgm:presLayoutVars>
          <dgm:bulletEnabled val="1"/>
        </dgm:presLayoutVars>
      </dgm:prSet>
      <dgm:spPr/>
    </dgm:pt>
    <dgm:pt modelId="{EB74C8A1-AB83-4B86-BF56-52DEED9B08C9}" type="pres">
      <dgm:prSet presAssocID="{3DA8D70F-E03B-4EC9-A498-DE4AE9001D73}" presName="spacer" presStyleCnt="0"/>
      <dgm:spPr/>
    </dgm:pt>
    <dgm:pt modelId="{93829452-573D-4FDC-B2DB-ABEAF9081C0E}" type="pres">
      <dgm:prSet presAssocID="{B6D02A7F-558C-4D1A-B21F-254AFD99011A}" presName="comp" presStyleCnt="0"/>
      <dgm:spPr/>
    </dgm:pt>
    <dgm:pt modelId="{2AB0C074-D2C5-4FD1-966D-83DF5689AE43}" type="pres">
      <dgm:prSet presAssocID="{B6D02A7F-558C-4D1A-B21F-254AFD99011A}" presName="box" presStyleLbl="node1" presStyleIdx="3" presStyleCnt="5"/>
      <dgm:spPr/>
    </dgm:pt>
    <dgm:pt modelId="{87FEF4A0-CCAC-4797-A33C-6047DBE2C6F2}" type="pres">
      <dgm:prSet presAssocID="{B6D02A7F-558C-4D1A-B21F-254AFD99011A}"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8000" b="-48000"/>
          </a:stretch>
        </a:blipFill>
      </dgm:spPr>
    </dgm:pt>
    <dgm:pt modelId="{B3CF71A3-6048-44C5-9820-F7C98AC9385B}" type="pres">
      <dgm:prSet presAssocID="{B6D02A7F-558C-4D1A-B21F-254AFD99011A}" presName="text" presStyleLbl="node1" presStyleIdx="3" presStyleCnt="5">
        <dgm:presLayoutVars>
          <dgm:bulletEnabled val="1"/>
        </dgm:presLayoutVars>
      </dgm:prSet>
      <dgm:spPr/>
    </dgm:pt>
    <dgm:pt modelId="{81A95BBE-A7DA-4093-BF48-EFD1ADF5DD32}" type="pres">
      <dgm:prSet presAssocID="{B5A242AF-447B-44D4-B564-A27F5B9CC8EA}" presName="spacer" presStyleCnt="0"/>
      <dgm:spPr/>
    </dgm:pt>
    <dgm:pt modelId="{3AF8579E-59BB-4B95-8F2F-24E2B7048354}" type="pres">
      <dgm:prSet presAssocID="{A66A3E0E-8108-4A96-A0DB-911A1F8C990E}" presName="comp" presStyleCnt="0"/>
      <dgm:spPr/>
    </dgm:pt>
    <dgm:pt modelId="{B03F8CBC-3535-45A6-87B2-231A1F7067EC}" type="pres">
      <dgm:prSet presAssocID="{A66A3E0E-8108-4A96-A0DB-911A1F8C990E}" presName="box" presStyleLbl="node1" presStyleIdx="4" presStyleCnt="5"/>
      <dgm:spPr/>
    </dgm:pt>
    <dgm:pt modelId="{46789BF4-DA1C-410D-87DB-492CE93DABAC}" type="pres">
      <dgm:prSet presAssocID="{A66A3E0E-8108-4A96-A0DB-911A1F8C990E}"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5000" b="-45000"/>
          </a:stretch>
        </a:blipFill>
      </dgm:spPr>
    </dgm:pt>
    <dgm:pt modelId="{61E6BF65-F5BB-4F12-B760-0510966764C6}" type="pres">
      <dgm:prSet presAssocID="{A66A3E0E-8108-4A96-A0DB-911A1F8C990E}" presName="text" presStyleLbl="node1" presStyleIdx="4" presStyleCnt="5">
        <dgm:presLayoutVars>
          <dgm:bulletEnabled val="1"/>
        </dgm:presLayoutVars>
      </dgm:prSet>
      <dgm:spPr/>
    </dgm:pt>
  </dgm:ptLst>
  <dgm:cxnLst>
    <dgm:cxn modelId="{61935002-3561-4674-AF85-A7A9A181B4A3}" type="presOf" srcId="{94F3EE1B-C701-4CC2-8B17-9E42A2C8B17C}" destId="{61E6BF65-F5BB-4F12-B760-0510966764C6}" srcOrd="1" destOrd="1" presId="urn:microsoft.com/office/officeart/2005/8/layout/vList4"/>
    <dgm:cxn modelId="{7D7F4703-4FC7-4AA9-972A-DF39605402AE}" srcId="{D3CB737B-FDFB-4F7D-A8D8-2F5531331504}" destId="{8FB69CFC-E923-4256-9F3C-C50D2BB6A7B3}" srcOrd="1" destOrd="0" parTransId="{A333BA3F-072E-422D-86F2-DCDA2483E9B6}" sibTransId="{74C1EB74-7097-47BA-9647-8925F4FC0604}"/>
    <dgm:cxn modelId="{9FA24E0B-2016-43C7-B1C8-8C50FB6235F7}" type="presOf" srcId="{2F583151-92AD-4FC3-A7AB-B2148B40CB1E}" destId="{B03F8CBC-3535-45A6-87B2-231A1F7067EC}" srcOrd="0" destOrd="2" presId="urn:microsoft.com/office/officeart/2005/8/layout/vList4"/>
    <dgm:cxn modelId="{33BEF40D-7263-418E-8B62-0EDDED059251}" type="presOf" srcId="{04E666BF-AE42-4542-8390-DC2E7658584A}" destId="{F9A80FAD-1787-45FF-ABB2-FD68422A9DC5}" srcOrd="1" destOrd="1" presId="urn:microsoft.com/office/officeart/2005/8/layout/vList4"/>
    <dgm:cxn modelId="{CDD3060F-6D7A-487D-926A-DDF5138268BE}" type="presOf" srcId="{8FB69CFC-E923-4256-9F3C-C50D2BB6A7B3}" destId="{BF2C5A36-A5D2-431C-9CD3-73D3042B0955}" srcOrd="1" destOrd="2" presId="urn:microsoft.com/office/officeart/2005/8/layout/vList4"/>
    <dgm:cxn modelId="{237FC219-D42B-401C-9D2F-F9E2E4FA3AD1}" type="presOf" srcId="{70B9BE00-4325-4D65-903F-7C36EBE237DD}" destId="{02E75696-8DDE-4487-AE04-A6F5064E4505}" srcOrd="0" destOrd="0" presId="urn:microsoft.com/office/officeart/2005/8/layout/vList4"/>
    <dgm:cxn modelId="{5BC6D51C-5E21-460A-A926-4CE3645EBFFC}" type="presOf" srcId="{2FB63BE6-F868-4ECE-A54B-4BF023AF9DEA}" destId="{02E75696-8DDE-4487-AE04-A6F5064E4505}" srcOrd="0" destOrd="1" presId="urn:microsoft.com/office/officeart/2005/8/layout/vList4"/>
    <dgm:cxn modelId="{AD695F22-79B7-43C9-BB83-575F551879E8}" srcId="{F92C1945-E663-4610-8D65-9CB272D5169E}" destId="{2A9F7109-F370-45D8-847C-D84D64FF1CF9}" srcOrd="2" destOrd="0" parTransId="{406AFB55-5379-47A3-927B-DF3F0ACC1FDD}" sibTransId="{3DA8D70F-E03B-4EC9-A498-DE4AE9001D73}"/>
    <dgm:cxn modelId="{9855272B-6B05-491E-94C2-319D1CF28F3E}" type="presOf" srcId="{70B9BE00-4325-4D65-903F-7C36EBE237DD}" destId="{1C138ACF-B578-43C3-B10D-6C2A02EDD1B4}" srcOrd="1" destOrd="0" presId="urn:microsoft.com/office/officeart/2005/8/layout/vList4"/>
    <dgm:cxn modelId="{B0AA202E-0C0A-44A7-A3B2-7271D1A831C3}" srcId="{F92C1945-E663-4610-8D65-9CB272D5169E}" destId="{A66A3E0E-8108-4A96-A0DB-911A1F8C990E}" srcOrd="4" destOrd="0" parTransId="{FB653D7F-CEE7-4D1E-9257-B2870BDED555}" sibTransId="{F8DEA1DE-E4DF-4D5B-A029-D1FF4758F346}"/>
    <dgm:cxn modelId="{C7333E31-EC57-4A8F-A221-DCE434682483}" srcId="{70B9BE00-4325-4D65-903F-7C36EBE237DD}" destId="{AAC8735F-CF38-4292-BB2D-BB843FB384FB}" srcOrd="1" destOrd="0" parTransId="{A877B025-A8C6-491C-890C-07029A9B6D27}" sibTransId="{C3486640-7BEC-486D-8D57-771F55C62CB0}"/>
    <dgm:cxn modelId="{8E236431-80E0-4D32-B5FD-4F1A7707CADB}" type="presOf" srcId="{56338695-CBD4-4030-B1E0-2B6C2C806452}" destId="{F3550B98-D99C-47EC-ADAB-716B739793B9}" srcOrd="0" destOrd="2" presId="urn:microsoft.com/office/officeart/2005/8/layout/vList4"/>
    <dgm:cxn modelId="{ADD6C337-73B7-43D7-90D7-19295BDAFD8C}" type="presOf" srcId="{2A9F7109-F370-45D8-847C-D84D64FF1CF9}" destId="{F9A80FAD-1787-45FF-ABB2-FD68422A9DC5}" srcOrd="1" destOrd="0" presId="urn:microsoft.com/office/officeart/2005/8/layout/vList4"/>
    <dgm:cxn modelId="{6260A83C-B3D2-4FD8-90F1-B7DA2BBA47FF}" type="presOf" srcId="{D3CB737B-FDFB-4F7D-A8D8-2F5531331504}" destId="{1F01B93A-9CAF-44DD-B37F-FB7DE91C81CB}" srcOrd="0" destOrd="0" presId="urn:microsoft.com/office/officeart/2005/8/layout/vList4"/>
    <dgm:cxn modelId="{817F065B-4823-4E2E-B375-AE155A7FFE95}" srcId="{F92C1945-E663-4610-8D65-9CB272D5169E}" destId="{D3CB737B-FDFB-4F7D-A8D8-2F5531331504}" srcOrd="1" destOrd="0" parTransId="{C76B3C78-C320-4882-8AD6-D798C18D85AB}" sibTransId="{BBE1A9B4-E9DC-42E8-8972-B1FF34375E26}"/>
    <dgm:cxn modelId="{E85FDE5E-2753-4C36-B841-558F575F3037}" srcId="{2A9F7109-F370-45D8-847C-D84D64FF1CF9}" destId="{04E666BF-AE42-4542-8390-DC2E7658584A}" srcOrd="0" destOrd="0" parTransId="{18A4DE71-070A-484F-8190-CBF1DAFD1872}" sibTransId="{3B102582-DAF6-4CC9-A32D-9F90F595437B}"/>
    <dgm:cxn modelId="{EF11E649-90AD-4AC1-9FD0-2186C79FA965}" srcId="{A66A3E0E-8108-4A96-A0DB-911A1F8C990E}" destId="{94F3EE1B-C701-4CC2-8B17-9E42A2C8B17C}" srcOrd="0" destOrd="0" parTransId="{89227D79-8CCD-4A1D-9CA4-88A4DAE835FB}" sibTransId="{7269569C-3D1C-4FCC-B9EA-C8C62D29217E}"/>
    <dgm:cxn modelId="{E83A964F-A897-4AF8-8F43-D2798FF565AD}" srcId="{B6D02A7F-558C-4D1A-B21F-254AFD99011A}" destId="{02E5BCFA-C2A6-4659-A877-58F15BD5D2CE}" srcOrd="1" destOrd="0" parTransId="{FA4C61B7-3937-4286-9846-0A86024ADA3D}" sibTransId="{CEAB76C8-01DC-4367-8787-BEF33B506ED2}"/>
    <dgm:cxn modelId="{6CBB2972-001B-4496-9730-DE33FAEA93A1}" srcId="{F92C1945-E663-4610-8D65-9CB272D5169E}" destId="{B6D02A7F-558C-4D1A-B21F-254AFD99011A}" srcOrd="3" destOrd="0" parTransId="{182CF37C-C666-40B6-A3F3-A5FADA7287D8}" sibTransId="{B5A242AF-447B-44D4-B564-A27F5B9CC8EA}"/>
    <dgm:cxn modelId="{4B029872-025B-4FB3-A169-0EEA78247147}" type="presOf" srcId="{8FB69CFC-E923-4256-9F3C-C50D2BB6A7B3}" destId="{1F01B93A-9CAF-44DD-B37F-FB7DE91C81CB}" srcOrd="0" destOrd="2" presId="urn:microsoft.com/office/officeart/2005/8/layout/vList4"/>
    <dgm:cxn modelId="{03A38273-F2B4-4817-B827-2CFF07757C8D}" type="presOf" srcId="{2F583151-92AD-4FC3-A7AB-B2148B40CB1E}" destId="{61E6BF65-F5BB-4F12-B760-0510966764C6}" srcOrd="1" destOrd="2" presId="urn:microsoft.com/office/officeart/2005/8/layout/vList4"/>
    <dgm:cxn modelId="{F3266B7A-B901-48A3-9E3C-DF2E4432E280}" srcId="{70B9BE00-4325-4D65-903F-7C36EBE237DD}" destId="{2FB63BE6-F868-4ECE-A54B-4BF023AF9DEA}" srcOrd="0" destOrd="0" parTransId="{6F13D6FB-6FEC-4CCD-9AAA-91EE0EEE76F3}" sibTransId="{E77079B8-AD2F-448C-845F-ABAA3344C8F3}"/>
    <dgm:cxn modelId="{B335DA81-A359-4D49-AF5A-9FE2E83C95CF}" type="presOf" srcId="{56338695-CBD4-4030-B1E0-2B6C2C806452}" destId="{F9A80FAD-1787-45FF-ABB2-FD68422A9DC5}" srcOrd="1" destOrd="2" presId="urn:microsoft.com/office/officeart/2005/8/layout/vList4"/>
    <dgm:cxn modelId="{5669DE86-7742-4492-BACA-9DABD06DE102}" type="presOf" srcId="{B6D02A7F-558C-4D1A-B21F-254AFD99011A}" destId="{B3CF71A3-6048-44C5-9820-F7C98AC9385B}" srcOrd="1" destOrd="0" presId="urn:microsoft.com/office/officeart/2005/8/layout/vList4"/>
    <dgm:cxn modelId="{BA41A288-F6CD-4297-B572-17E795BC5608}" type="presOf" srcId="{02E5BCFA-C2A6-4659-A877-58F15BD5D2CE}" destId="{B3CF71A3-6048-44C5-9820-F7C98AC9385B}" srcOrd="1" destOrd="2" presId="urn:microsoft.com/office/officeart/2005/8/layout/vList4"/>
    <dgm:cxn modelId="{05527392-7DEE-474B-97DD-C020762076A2}" type="presOf" srcId="{A66A3E0E-8108-4A96-A0DB-911A1F8C990E}" destId="{61E6BF65-F5BB-4F12-B760-0510966764C6}" srcOrd="1" destOrd="0" presId="urn:microsoft.com/office/officeart/2005/8/layout/vList4"/>
    <dgm:cxn modelId="{4795F192-ECAD-4E43-ABDC-9D6F0F2EC2F5}" type="presOf" srcId="{F92C1945-E663-4610-8D65-9CB272D5169E}" destId="{4D5105B2-0FC5-47B2-8E71-F233AB3C8640}" srcOrd="0" destOrd="0" presId="urn:microsoft.com/office/officeart/2005/8/layout/vList4"/>
    <dgm:cxn modelId="{64994F93-B3A6-4754-AC2B-C13AC632CBCF}" srcId="{2A9F7109-F370-45D8-847C-D84D64FF1CF9}" destId="{56338695-CBD4-4030-B1E0-2B6C2C806452}" srcOrd="1" destOrd="0" parTransId="{EBEAF84A-7AF4-4864-A06B-554D94E920BA}" sibTransId="{8CFBF97B-B2F5-44B2-9722-8F7F6BAD9108}"/>
    <dgm:cxn modelId="{157E75A0-B140-4B6D-BC54-1B0455057A1D}" type="presOf" srcId="{2FB63BE6-F868-4ECE-A54B-4BF023AF9DEA}" destId="{1C138ACF-B578-43C3-B10D-6C2A02EDD1B4}" srcOrd="1" destOrd="1" presId="urn:microsoft.com/office/officeart/2005/8/layout/vList4"/>
    <dgm:cxn modelId="{54475CA6-AD6A-43DB-9600-6C6EEED1E9FC}" type="presOf" srcId="{94F3EE1B-C701-4CC2-8B17-9E42A2C8B17C}" destId="{B03F8CBC-3535-45A6-87B2-231A1F7067EC}" srcOrd="0" destOrd="1" presId="urn:microsoft.com/office/officeart/2005/8/layout/vList4"/>
    <dgm:cxn modelId="{E8108EB5-3F78-45F2-B391-2D525525D6B3}" type="presOf" srcId="{2A9F7109-F370-45D8-847C-D84D64FF1CF9}" destId="{F3550B98-D99C-47EC-ADAB-716B739793B9}" srcOrd="0" destOrd="0" presId="urn:microsoft.com/office/officeart/2005/8/layout/vList4"/>
    <dgm:cxn modelId="{AE1136B6-2AFA-4F49-ADFA-1C0F5348B968}" type="presOf" srcId="{B6D02A7F-558C-4D1A-B21F-254AFD99011A}" destId="{2AB0C074-D2C5-4FD1-966D-83DF5689AE43}" srcOrd="0" destOrd="0" presId="urn:microsoft.com/office/officeart/2005/8/layout/vList4"/>
    <dgm:cxn modelId="{AD70DBC1-9BC6-4DDB-A87D-BC90261414D3}" type="presOf" srcId="{2338AAE6-7715-42A6-B767-5DBBFFD6D79A}" destId="{1F01B93A-9CAF-44DD-B37F-FB7DE91C81CB}" srcOrd="0" destOrd="1" presId="urn:microsoft.com/office/officeart/2005/8/layout/vList4"/>
    <dgm:cxn modelId="{F45A37C3-561B-40AC-9D85-50B2B53BBF42}" type="presOf" srcId="{04E666BF-AE42-4542-8390-DC2E7658584A}" destId="{F3550B98-D99C-47EC-ADAB-716B739793B9}" srcOrd="0" destOrd="1" presId="urn:microsoft.com/office/officeart/2005/8/layout/vList4"/>
    <dgm:cxn modelId="{8CC1AFC3-1155-4122-9ED6-4C35844EB520}" type="presOf" srcId="{A66A3E0E-8108-4A96-A0DB-911A1F8C990E}" destId="{B03F8CBC-3535-45A6-87B2-231A1F7067EC}" srcOrd="0" destOrd="0" presId="urn:microsoft.com/office/officeart/2005/8/layout/vList4"/>
    <dgm:cxn modelId="{AA1144D4-9855-4F6C-A5F0-830A9BE003A2}" srcId="{D3CB737B-FDFB-4F7D-A8D8-2F5531331504}" destId="{2338AAE6-7715-42A6-B767-5DBBFFD6D79A}" srcOrd="0" destOrd="0" parTransId="{354A781B-0149-42A9-B8E5-D21D349B6D11}" sibTransId="{199CF507-1063-45D6-8EDD-13945189386E}"/>
    <dgm:cxn modelId="{5A111CDE-B08D-4DE4-B837-86BB77FB49A3}" type="presOf" srcId="{AAC8735F-CF38-4292-BB2D-BB843FB384FB}" destId="{02E75696-8DDE-4487-AE04-A6F5064E4505}" srcOrd="0" destOrd="2" presId="urn:microsoft.com/office/officeart/2005/8/layout/vList4"/>
    <dgm:cxn modelId="{FE0D20E2-878D-4A02-98E1-ACB98843D35B}" srcId="{B6D02A7F-558C-4D1A-B21F-254AFD99011A}" destId="{9C8FC567-6EA8-41DA-8512-5F7826D425A9}" srcOrd="0" destOrd="0" parTransId="{245C032F-1861-4493-8006-E1E19842F62B}" sibTransId="{9472131E-726E-4E96-BB2F-85C9F39463E3}"/>
    <dgm:cxn modelId="{5DC934E8-26DB-44E8-8854-5FBEC59CB868}" type="presOf" srcId="{D3CB737B-FDFB-4F7D-A8D8-2F5531331504}" destId="{BF2C5A36-A5D2-431C-9CD3-73D3042B0955}" srcOrd="1" destOrd="0" presId="urn:microsoft.com/office/officeart/2005/8/layout/vList4"/>
    <dgm:cxn modelId="{E8F82EED-BD56-4CE5-B699-924C3F79AE5B}" type="presOf" srcId="{9C8FC567-6EA8-41DA-8512-5F7826D425A9}" destId="{2AB0C074-D2C5-4FD1-966D-83DF5689AE43}" srcOrd="0" destOrd="1" presId="urn:microsoft.com/office/officeart/2005/8/layout/vList4"/>
    <dgm:cxn modelId="{D450E9EF-DF8E-4363-BFE7-D277BB62AB1B}" type="presOf" srcId="{AAC8735F-CF38-4292-BB2D-BB843FB384FB}" destId="{1C138ACF-B578-43C3-B10D-6C2A02EDD1B4}" srcOrd="1" destOrd="2" presId="urn:microsoft.com/office/officeart/2005/8/layout/vList4"/>
    <dgm:cxn modelId="{A2BE93F1-9B1B-4EF5-BFF1-E28BF1F7AA99}" type="presOf" srcId="{9C8FC567-6EA8-41DA-8512-5F7826D425A9}" destId="{B3CF71A3-6048-44C5-9820-F7C98AC9385B}" srcOrd="1" destOrd="1" presId="urn:microsoft.com/office/officeart/2005/8/layout/vList4"/>
    <dgm:cxn modelId="{E6F952F3-FBED-4C80-B3E6-75B97B5CCC80}" srcId="{F92C1945-E663-4610-8D65-9CB272D5169E}" destId="{70B9BE00-4325-4D65-903F-7C36EBE237DD}" srcOrd="0" destOrd="0" parTransId="{2EE5BF2C-F412-4CD1-8A5F-CD44FBEF1FA9}" sibTransId="{FF580232-E67F-460F-8F81-0CD6E293353C}"/>
    <dgm:cxn modelId="{7B0F91F8-69F4-4D50-8CEA-660FD9EF1F54}" srcId="{A66A3E0E-8108-4A96-A0DB-911A1F8C990E}" destId="{2F583151-92AD-4FC3-A7AB-B2148B40CB1E}" srcOrd="1" destOrd="0" parTransId="{1FBCAFBC-C28B-4565-9677-42DACCA0F8DD}" sibTransId="{2ED790D1-4DAD-4071-94D1-009A9812A1EE}"/>
    <dgm:cxn modelId="{5C3CE0FA-93BF-4C3C-A1F6-227F490D0CAA}" type="presOf" srcId="{2338AAE6-7715-42A6-B767-5DBBFFD6D79A}" destId="{BF2C5A36-A5D2-431C-9CD3-73D3042B0955}" srcOrd="1" destOrd="1" presId="urn:microsoft.com/office/officeart/2005/8/layout/vList4"/>
    <dgm:cxn modelId="{D6F0C3FD-FC1C-403D-8223-B03AB300D405}" type="presOf" srcId="{02E5BCFA-C2A6-4659-A877-58F15BD5D2CE}" destId="{2AB0C074-D2C5-4FD1-966D-83DF5689AE43}" srcOrd="0" destOrd="2" presId="urn:microsoft.com/office/officeart/2005/8/layout/vList4"/>
    <dgm:cxn modelId="{D0189325-27E5-484A-A535-2C626A64D1D3}" type="presParOf" srcId="{4D5105B2-0FC5-47B2-8E71-F233AB3C8640}" destId="{40CDF0D1-78E4-4E55-A511-4C5CF8ED0DA7}" srcOrd="0" destOrd="0" presId="urn:microsoft.com/office/officeart/2005/8/layout/vList4"/>
    <dgm:cxn modelId="{8F8A6E6B-BB33-4CDC-9C45-BFC3F77593FF}" type="presParOf" srcId="{40CDF0D1-78E4-4E55-A511-4C5CF8ED0DA7}" destId="{02E75696-8DDE-4487-AE04-A6F5064E4505}" srcOrd="0" destOrd="0" presId="urn:microsoft.com/office/officeart/2005/8/layout/vList4"/>
    <dgm:cxn modelId="{C2846602-769E-4C79-AF8F-AC6380208AD6}" type="presParOf" srcId="{40CDF0D1-78E4-4E55-A511-4C5CF8ED0DA7}" destId="{E346B0CC-D910-445C-A3AE-0319EE455E9E}" srcOrd="1" destOrd="0" presId="urn:microsoft.com/office/officeart/2005/8/layout/vList4"/>
    <dgm:cxn modelId="{66530656-37E6-41A7-8807-696A0DDCF90A}" type="presParOf" srcId="{40CDF0D1-78E4-4E55-A511-4C5CF8ED0DA7}" destId="{1C138ACF-B578-43C3-B10D-6C2A02EDD1B4}" srcOrd="2" destOrd="0" presId="urn:microsoft.com/office/officeart/2005/8/layout/vList4"/>
    <dgm:cxn modelId="{6C2BD9C0-7FCD-4B35-BF4D-30D243300EC0}" type="presParOf" srcId="{4D5105B2-0FC5-47B2-8E71-F233AB3C8640}" destId="{CA4A6097-DA86-4E52-8410-86D7935611B2}" srcOrd="1" destOrd="0" presId="urn:microsoft.com/office/officeart/2005/8/layout/vList4"/>
    <dgm:cxn modelId="{32FB40A9-F4A3-4FBB-96E1-9107637A6128}" type="presParOf" srcId="{4D5105B2-0FC5-47B2-8E71-F233AB3C8640}" destId="{88B9CBA7-76D7-4EAD-80DD-B1AECBBCB37E}" srcOrd="2" destOrd="0" presId="urn:microsoft.com/office/officeart/2005/8/layout/vList4"/>
    <dgm:cxn modelId="{7D04EF92-A2A2-45CC-A672-CC93E4D71F63}" type="presParOf" srcId="{88B9CBA7-76D7-4EAD-80DD-B1AECBBCB37E}" destId="{1F01B93A-9CAF-44DD-B37F-FB7DE91C81CB}" srcOrd="0" destOrd="0" presId="urn:microsoft.com/office/officeart/2005/8/layout/vList4"/>
    <dgm:cxn modelId="{EA43112B-4E09-45EF-AF66-1FFAA925BD61}" type="presParOf" srcId="{88B9CBA7-76D7-4EAD-80DD-B1AECBBCB37E}" destId="{92D80887-3C10-4C38-8B32-C7464C460623}" srcOrd="1" destOrd="0" presId="urn:microsoft.com/office/officeart/2005/8/layout/vList4"/>
    <dgm:cxn modelId="{C0382753-EDCB-4516-AB67-1211BA8F2DF9}" type="presParOf" srcId="{88B9CBA7-76D7-4EAD-80DD-B1AECBBCB37E}" destId="{BF2C5A36-A5D2-431C-9CD3-73D3042B0955}" srcOrd="2" destOrd="0" presId="urn:microsoft.com/office/officeart/2005/8/layout/vList4"/>
    <dgm:cxn modelId="{40511201-E6A6-41BE-9383-A43A3235BDD6}" type="presParOf" srcId="{4D5105B2-0FC5-47B2-8E71-F233AB3C8640}" destId="{D992C67D-C0A2-4A3F-929C-026B39E95C92}" srcOrd="3" destOrd="0" presId="urn:microsoft.com/office/officeart/2005/8/layout/vList4"/>
    <dgm:cxn modelId="{65FF4971-92A0-4D47-8C21-93A4B6D0FED3}" type="presParOf" srcId="{4D5105B2-0FC5-47B2-8E71-F233AB3C8640}" destId="{FED1DF63-1ED9-4A17-82EE-10FCABBC95F2}" srcOrd="4" destOrd="0" presId="urn:microsoft.com/office/officeart/2005/8/layout/vList4"/>
    <dgm:cxn modelId="{0844DEC4-646E-4D4F-ABCB-4F60CD9DEFAC}" type="presParOf" srcId="{FED1DF63-1ED9-4A17-82EE-10FCABBC95F2}" destId="{F3550B98-D99C-47EC-ADAB-716B739793B9}" srcOrd="0" destOrd="0" presId="urn:microsoft.com/office/officeart/2005/8/layout/vList4"/>
    <dgm:cxn modelId="{E07CA56F-8E64-4E6B-91EA-E6860737AB02}" type="presParOf" srcId="{FED1DF63-1ED9-4A17-82EE-10FCABBC95F2}" destId="{9C2B20BF-4DB4-47CC-B962-125F6B32FA5E}" srcOrd="1" destOrd="0" presId="urn:microsoft.com/office/officeart/2005/8/layout/vList4"/>
    <dgm:cxn modelId="{02BAC4B7-CFD2-4674-99E7-BA41F962133A}" type="presParOf" srcId="{FED1DF63-1ED9-4A17-82EE-10FCABBC95F2}" destId="{F9A80FAD-1787-45FF-ABB2-FD68422A9DC5}" srcOrd="2" destOrd="0" presId="urn:microsoft.com/office/officeart/2005/8/layout/vList4"/>
    <dgm:cxn modelId="{AF8F6764-73B5-4244-A61C-7E4C7D273BCE}" type="presParOf" srcId="{4D5105B2-0FC5-47B2-8E71-F233AB3C8640}" destId="{EB74C8A1-AB83-4B86-BF56-52DEED9B08C9}" srcOrd="5" destOrd="0" presId="urn:microsoft.com/office/officeart/2005/8/layout/vList4"/>
    <dgm:cxn modelId="{C09A16D1-0CE4-47B7-92BD-E13A111A12D5}" type="presParOf" srcId="{4D5105B2-0FC5-47B2-8E71-F233AB3C8640}" destId="{93829452-573D-4FDC-B2DB-ABEAF9081C0E}" srcOrd="6" destOrd="0" presId="urn:microsoft.com/office/officeart/2005/8/layout/vList4"/>
    <dgm:cxn modelId="{7CBE4E01-FDD8-468A-8F8A-7A3631E8AB61}" type="presParOf" srcId="{93829452-573D-4FDC-B2DB-ABEAF9081C0E}" destId="{2AB0C074-D2C5-4FD1-966D-83DF5689AE43}" srcOrd="0" destOrd="0" presId="urn:microsoft.com/office/officeart/2005/8/layout/vList4"/>
    <dgm:cxn modelId="{4483AA89-0FD8-4898-9C1E-F8839A5E03D2}" type="presParOf" srcId="{93829452-573D-4FDC-B2DB-ABEAF9081C0E}" destId="{87FEF4A0-CCAC-4797-A33C-6047DBE2C6F2}" srcOrd="1" destOrd="0" presId="urn:microsoft.com/office/officeart/2005/8/layout/vList4"/>
    <dgm:cxn modelId="{82F76E06-10F8-4F07-A92A-62EF2C1CC5F4}" type="presParOf" srcId="{93829452-573D-4FDC-B2DB-ABEAF9081C0E}" destId="{B3CF71A3-6048-44C5-9820-F7C98AC9385B}" srcOrd="2" destOrd="0" presId="urn:microsoft.com/office/officeart/2005/8/layout/vList4"/>
    <dgm:cxn modelId="{B3E8E8C0-8882-496A-A66C-EFF2428DDF00}" type="presParOf" srcId="{4D5105B2-0FC5-47B2-8E71-F233AB3C8640}" destId="{81A95BBE-A7DA-4093-BF48-EFD1ADF5DD32}" srcOrd="7" destOrd="0" presId="urn:microsoft.com/office/officeart/2005/8/layout/vList4"/>
    <dgm:cxn modelId="{670D7D2E-948F-4AED-8977-1A980CF3CE41}" type="presParOf" srcId="{4D5105B2-0FC5-47B2-8E71-F233AB3C8640}" destId="{3AF8579E-59BB-4B95-8F2F-24E2B7048354}" srcOrd="8" destOrd="0" presId="urn:microsoft.com/office/officeart/2005/8/layout/vList4"/>
    <dgm:cxn modelId="{E916FBC1-19CB-488E-B146-099D30C86353}" type="presParOf" srcId="{3AF8579E-59BB-4B95-8F2F-24E2B7048354}" destId="{B03F8CBC-3535-45A6-87B2-231A1F7067EC}" srcOrd="0" destOrd="0" presId="urn:microsoft.com/office/officeart/2005/8/layout/vList4"/>
    <dgm:cxn modelId="{49334EBF-4AFC-4899-ADD5-2EEFE80AE618}" type="presParOf" srcId="{3AF8579E-59BB-4B95-8F2F-24E2B7048354}" destId="{46789BF4-DA1C-410D-87DB-492CE93DABAC}" srcOrd="1" destOrd="0" presId="urn:microsoft.com/office/officeart/2005/8/layout/vList4"/>
    <dgm:cxn modelId="{73CA4928-9DBB-4B6F-BA68-81CCF63933EF}" type="presParOf" srcId="{3AF8579E-59BB-4B95-8F2F-24E2B7048354}" destId="{61E6BF65-F5BB-4F12-B760-0510966764C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2DA39-293B-4EB0-9B46-C4BC115E0396}">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CD8F4-6743-4507-95CD-6996F08B168A}">
      <dsp:nvSpPr>
        <dsp:cNvPr id="0" name=""/>
        <dsp:cNvSpPr/>
      </dsp:nvSpPr>
      <dsp:spPr>
        <a:xfrm>
          <a:off x="315468" y="275152"/>
          <a:ext cx="3088957"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F8311-446C-4F4C-8B20-914451D49DA4}">
      <dsp:nvSpPr>
        <dsp:cNvPr id="0" name=""/>
        <dsp:cNvSpPr/>
      </dsp:nvSpPr>
      <dsp:spPr>
        <a:xfrm rot="10800000">
          <a:off x="315468"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a:t>Грант «</a:t>
          </a:r>
          <a:r>
            <a:rPr lang="ru-RU" sz="2200" kern="1200" dirty="0" err="1"/>
            <a:t>Агростартап</a:t>
          </a:r>
          <a:r>
            <a:rPr lang="ru-RU" sz="2200" kern="1200" dirty="0"/>
            <a:t>»</a:t>
          </a:r>
        </a:p>
        <a:p>
          <a:pPr marL="0" lvl="0" indent="0" algn="ctr" defTabSz="977900">
            <a:lnSpc>
              <a:spcPct val="90000"/>
            </a:lnSpc>
            <a:spcBef>
              <a:spcPct val="0"/>
            </a:spcBef>
            <a:spcAft>
              <a:spcPct val="35000"/>
            </a:spcAft>
            <a:buNone/>
          </a:pPr>
          <a:r>
            <a:rPr lang="ru-RU" sz="2200" kern="1200" dirty="0"/>
            <a:t>(Приложение 6 к Госпрограмме)</a:t>
          </a:r>
        </a:p>
      </dsp:txBody>
      <dsp:txXfrm rot="10800000">
        <a:off x="389068" y="1958102"/>
        <a:ext cx="2941757" cy="2319635"/>
      </dsp:txXfrm>
    </dsp:sp>
    <dsp:sp modelId="{CF888414-A77E-4628-9389-C31FCE41A5B5}">
      <dsp:nvSpPr>
        <dsp:cNvPr id="0" name=""/>
        <dsp:cNvSpPr/>
      </dsp:nvSpPr>
      <dsp:spPr>
        <a:xfrm>
          <a:off x="3713321" y="261080"/>
          <a:ext cx="3088957"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C2D57-9CE8-47F6-8CA3-A45A1A7457E4}">
      <dsp:nvSpPr>
        <dsp:cNvPr id="0" name=""/>
        <dsp:cNvSpPr/>
      </dsp:nvSpPr>
      <dsp:spPr>
        <a:xfrm rot="10800000">
          <a:off x="3713321"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a:t>Грант на развитие семейной фермы (Приложение 8 к Госпрограмме)</a:t>
          </a:r>
        </a:p>
      </dsp:txBody>
      <dsp:txXfrm rot="10800000">
        <a:off x="3786921" y="1958102"/>
        <a:ext cx="2941757" cy="2319635"/>
      </dsp:txXfrm>
    </dsp:sp>
    <dsp:sp modelId="{746A4FAF-5E8E-420F-BADB-B57D67B33241}">
      <dsp:nvSpPr>
        <dsp:cNvPr id="0" name=""/>
        <dsp:cNvSpPr/>
      </dsp:nvSpPr>
      <dsp:spPr>
        <a:xfrm>
          <a:off x="7111174" y="261080"/>
          <a:ext cx="3088957"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D1F95-A4E5-48B3-A712-AD7836CB7121}">
      <dsp:nvSpPr>
        <dsp:cNvPr id="0" name=""/>
        <dsp:cNvSpPr/>
      </dsp:nvSpPr>
      <dsp:spPr>
        <a:xfrm rot="10800000">
          <a:off x="7111174"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a:t>Грант на развитие материально-технической базы </a:t>
          </a:r>
          <a:r>
            <a:rPr lang="ru-RU" sz="2200" kern="1200" dirty="0" err="1"/>
            <a:t>СПоК</a:t>
          </a:r>
          <a:endParaRPr lang="ru-RU" sz="2200" kern="1200" dirty="0"/>
        </a:p>
        <a:p>
          <a:pPr marL="0" lvl="0" indent="0" algn="ctr" defTabSz="977900">
            <a:lnSpc>
              <a:spcPct val="90000"/>
            </a:lnSpc>
            <a:spcBef>
              <a:spcPct val="0"/>
            </a:spcBef>
            <a:spcAft>
              <a:spcPct val="35000"/>
            </a:spcAft>
            <a:buNone/>
          </a:pPr>
          <a:r>
            <a:rPr lang="ru-RU" sz="2200" kern="1200" dirty="0"/>
            <a:t>(Приложение 8 к Госпрограмме)</a:t>
          </a:r>
        </a:p>
      </dsp:txBody>
      <dsp:txXfrm rot="10800000">
        <a:off x="7184774" y="1958102"/>
        <a:ext cx="2941757" cy="2319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3A903-157B-4C28-8A7B-2B3DB328930E}">
      <dsp:nvSpPr>
        <dsp:cNvPr id="0" name=""/>
        <dsp:cNvSpPr/>
      </dsp:nvSpPr>
      <dsp:spPr>
        <a:xfrm>
          <a:off x="0" y="0"/>
          <a:ext cx="10515600" cy="18723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ACF8C-73E9-413E-A43F-13923D4230B0}">
      <dsp:nvSpPr>
        <dsp:cNvPr id="0" name=""/>
        <dsp:cNvSpPr/>
      </dsp:nvSpPr>
      <dsp:spPr>
        <a:xfrm>
          <a:off x="318363" y="249650"/>
          <a:ext cx="2297412" cy="1373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00443-BA0B-4B0F-A84F-268B303BEE00}">
      <dsp:nvSpPr>
        <dsp:cNvPr id="0" name=""/>
        <dsp:cNvSpPr/>
      </dsp:nvSpPr>
      <dsp:spPr>
        <a:xfrm rot="10800000">
          <a:off x="318363"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«Начинающий фермер»:</a:t>
          </a:r>
        </a:p>
        <a:p>
          <a:pPr marL="0" lvl="0" indent="0" algn="ctr" defTabSz="844550">
            <a:lnSpc>
              <a:spcPct val="90000"/>
            </a:lnSpc>
            <a:spcBef>
              <a:spcPct val="0"/>
            </a:spcBef>
            <a:spcAft>
              <a:spcPct val="35000"/>
            </a:spcAft>
            <a:buNone/>
          </a:pPr>
          <a:r>
            <a:rPr lang="ru-RU" sz="1900" kern="1200" dirty="0"/>
            <a:t>21 309 грантов</a:t>
          </a:r>
        </a:p>
        <a:p>
          <a:pPr marL="0" lvl="0" indent="0" algn="ctr" defTabSz="844550">
            <a:lnSpc>
              <a:spcPct val="90000"/>
            </a:lnSpc>
            <a:spcBef>
              <a:spcPct val="0"/>
            </a:spcBef>
            <a:spcAft>
              <a:spcPct val="35000"/>
            </a:spcAft>
            <a:buNone/>
          </a:pPr>
          <a:r>
            <a:rPr lang="ru-RU" sz="1900" kern="1200" dirty="0"/>
            <a:t>31 100 млн. руб.</a:t>
          </a:r>
        </a:p>
      </dsp:txBody>
      <dsp:txXfrm rot="10800000">
        <a:off x="388741" y="1872376"/>
        <a:ext cx="2156656" cy="2218082"/>
      </dsp:txXfrm>
    </dsp:sp>
    <dsp:sp modelId="{8927B345-C666-445C-874D-EBDF14D8C2DD}">
      <dsp:nvSpPr>
        <dsp:cNvPr id="0" name=""/>
        <dsp:cNvSpPr/>
      </dsp:nvSpPr>
      <dsp:spPr>
        <a:xfrm>
          <a:off x="2845517" y="249650"/>
          <a:ext cx="2297412" cy="13730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FD651-7167-485D-A833-32B5A8C17D02}">
      <dsp:nvSpPr>
        <dsp:cNvPr id="0" name=""/>
        <dsp:cNvSpPr/>
      </dsp:nvSpPr>
      <dsp:spPr>
        <a:xfrm rot="10800000">
          <a:off x="2845517"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«Семейная ферма»:</a:t>
          </a:r>
        </a:p>
        <a:p>
          <a:pPr marL="0" lvl="0" indent="0" algn="ctr" defTabSz="844550">
            <a:lnSpc>
              <a:spcPct val="90000"/>
            </a:lnSpc>
            <a:spcBef>
              <a:spcPct val="0"/>
            </a:spcBef>
            <a:spcAft>
              <a:spcPct val="35000"/>
            </a:spcAft>
            <a:buNone/>
          </a:pPr>
          <a:r>
            <a:rPr lang="ru-RU" sz="1900" kern="1200" dirty="0"/>
            <a:t>6 844 грантов</a:t>
          </a:r>
        </a:p>
        <a:p>
          <a:pPr marL="0" lvl="0" indent="0" algn="ctr" defTabSz="844550">
            <a:lnSpc>
              <a:spcPct val="90000"/>
            </a:lnSpc>
            <a:spcBef>
              <a:spcPct val="0"/>
            </a:spcBef>
            <a:spcAft>
              <a:spcPct val="35000"/>
            </a:spcAft>
            <a:buNone/>
          </a:pPr>
          <a:r>
            <a:rPr lang="ru-RU" sz="1900" kern="1200" dirty="0"/>
            <a:t>38 100 млн. руб.</a:t>
          </a:r>
        </a:p>
      </dsp:txBody>
      <dsp:txXfrm rot="10800000">
        <a:off x="2915895" y="1872376"/>
        <a:ext cx="2156656" cy="2218082"/>
      </dsp:txXfrm>
    </dsp:sp>
    <dsp:sp modelId="{272A6E7B-9112-4086-ADAB-E01F07DCBF04}">
      <dsp:nvSpPr>
        <dsp:cNvPr id="0" name=""/>
        <dsp:cNvSpPr/>
      </dsp:nvSpPr>
      <dsp:spPr>
        <a:xfrm>
          <a:off x="5372670" y="249650"/>
          <a:ext cx="2297412" cy="13730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49B7AB-1345-4F6A-BD87-E8723FA14120}">
      <dsp:nvSpPr>
        <dsp:cNvPr id="0" name=""/>
        <dsp:cNvSpPr/>
      </dsp:nvSpPr>
      <dsp:spPr>
        <a:xfrm rot="10800000">
          <a:off x="5372670"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a:t>
          </a:r>
          <a:r>
            <a:rPr lang="ru-RU" sz="1900" kern="1200" dirty="0" err="1"/>
            <a:t>Агростартап</a:t>
          </a:r>
          <a:r>
            <a:rPr lang="ru-RU" sz="1900" kern="1200" dirty="0"/>
            <a:t>»:</a:t>
          </a:r>
        </a:p>
        <a:p>
          <a:pPr marL="0" lvl="0" indent="0" algn="ctr" defTabSz="844550">
            <a:lnSpc>
              <a:spcPct val="90000"/>
            </a:lnSpc>
            <a:spcBef>
              <a:spcPct val="0"/>
            </a:spcBef>
            <a:spcAft>
              <a:spcPct val="35000"/>
            </a:spcAft>
            <a:buNone/>
          </a:pPr>
          <a:r>
            <a:rPr lang="ru-RU" sz="1900" kern="1200" dirty="0"/>
            <a:t>3 344 грантов</a:t>
          </a:r>
        </a:p>
        <a:p>
          <a:pPr marL="0" lvl="0" indent="0" algn="ctr" defTabSz="844550">
            <a:lnSpc>
              <a:spcPct val="90000"/>
            </a:lnSpc>
            <a:spcBef>
              <a:spcPct val="0"/>
            </a:spcBef>
            <a:spcAft>
              <a:spcPct val="35000"/>
            </a:spcAft>
            <a:buNone/>
          </a:pPr>
          <a:r>
            <a:rPr lang="ru-RU" sz="1900" kern="1200" dirty="0"/>
            <a:t>8 524 млн. руб.</a:t>
          </a:r>
        </a:p>
      </dsp:txBody>
      <dsp:txXfrm rot="10800000">
        <a:off x="5443048" y="1872376"/>
        <a:ext cx="2156656" cy="2218082"/>
      </dsp:txXfrm>
    </dsp:sp>
    <dsp:sp modelId="{72B9A5EA-B938-4D22-B51F-703B28F15C5D}">
      <dsp:nvSpPr>
        <dsp:cNvPr id="0" name=""/>
        <dsp:cNvSpPr/>
      </dsp:nvSpPr>
      <dsp:spPr>
        <a:xfrm>
          <a:off x="7899823" y="249650"/>
          <a:ext cx="2297412" cy="13730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225C8-B113-4F13-BBBC-FEDC2E55C6E2}">
      <dsp:nvSpPr>
        <dsp:cNvPr id="0" name=""/>
        <dsp:cNvSpPr/>
      </dsp:nvSpPr>
      <dsp:spPr>
        <a:xfrm rot="10800000">
          <a:off x="7899823"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Гранты </a:t>
          </a:r>
          <a:r>
            <a:rPr lang="ru-RU" sz="1900" kern="1200" dirty="0" err="1"/>
            <a:t>СПоК</a:t>
          </a:r>
          <a:r>
            <a:rPr lang="ru-RU" sz="1900" kern="1200" dirty="0"/>
            <a:t>:</a:t>
          </a:r>
        </a:p>
        <a:p>
          <a:pPr marL="0" lvl="0" indent="0" algn="ctr" defTabSz="844550">
            <a:lnSpc>
              <a:spcPct val="90000"/>
            </a:lnSpc>
            <a:spcBef>
              <a:spcPct val="0"/>
            </a:spcBef>
            <a:spcAft>
              <a:spcPct val="35000"/>
            </a:spcAft>
            <a:buNone/>
          </a:pPr>
          <a:r>
            <a:rPr lang="ru-RU" sz="1900" kern="1200" dirty="0"/>
            <a:t>825 грантов</a:t>
          </a:r>
        </a:p>
        <a:p>
          <a:pPr marL="0" lvl="0" indent="0" algn="ctr" defTabSz="844550">
            <a:lnSpc>
              <a:spcPct val="90000"/>
            </a:lnSpc>
            <a:spcBef>
              <a:spcPct val="0"/>
            </a:spcBef>
            <a:spcAft>
              <a:spcPct val="35000"/>
            </a:spcAft>
            <a:buNone/>
          </a:pPr>
          <a:r>
            <a:rPr lang="ru-RU" sz="1900" kern="1200" dirty="0"/>
            <a:t>8 973 млн. руб.</a:t>
          </a:r>
        </a:p>
      </dsp:txBody>
      <dsp:txXfrm rot="10800000">
        <a:off x="7970201" y="1872376"/>
        <a:ext cx="2156656" cy="2218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2CB8B-18E1-419F-A391-06F7C0784476}">
      <dsp:nvSpPr>
        <dsp:cNvPr id="0" name=""/>
        <dsp:cNvSpPr/>
      </dsp:nvSpPr>
      <dsp:spPr>
        <a:xfrm>
          <a:off x="0" y="0"/>
          <a:ext cx="10515600" cy="18723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D4BD3-1137-426B-BC78-54F519CDC84C}">
      <dsp:nvSpPr>
        <dsp:cNvPr id="0" name=""/>
        <dsp:cNvSpPr/>
      </dsp:nvSpPr>
      <dsp:spPr>
        <a:xfrm>
          <a:off x="318363" y="249650"/>
          <a:ext cx="2297412" cy="1373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94F5D-9BE2-49D3-B331-FD1397A55029}">
      <dsp:nvSpPr>
        <dsp:cNvPr id="0" name=""/>
        <dsp:cNvSpPr/>
      </dsp:nvSpPr>
      <dsp:spPr>
        <a:xfrm rot="10800000">
          <a:off x="318363"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Несоответствие заявителя установленным критериям</a:t>
          </a:r>
        </a:p>
      </dsp:txBody>
      <dsp:txXfrm rot="10800000">
        <a:off x="388741" y="1872376"/>
        <a:ext cx="2156656" cy="2218082"/>
      </dsp:txXfrm>
    </dsp:sp>
    <dsp:sp modelId="{7F4DEB36-8409-4977-9425-1419E5A28502}">
      <dsp:nvSpPr>
        <dsp:cNvPr id="0" name=""/>
        <dsp:cNvSpPr/>
      </dsp:nvSpPr>
      <dsp:spPr>
        <a:xfrm>
          <a:off x="2845517" y="249650"/>
          <a:ext cx="2297412" cy="13730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B82BB-B006-46FA-9C06-0B1CB397E5E2}">
      <dsp:nvSpPr>
        <dsp:cNvPr id="0" name=""/>
        <dsp:cNvSpPr/>
      </dsp:nvSpPr>
      <dsp:spPr>
        <a:xfrm rot="10800000">
          <a:off x="2845517"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Отступления от плана расходования средств</a:t>
          </a:r>
        </a:p>
        <a:p>
          <a:pPr marL="0" lvl="0" indent="0" algn="ctr" defTabSz="800100">
            <a:lnSpc>
              <a:spcPct val="90000"/>
            </a:lnSpc>
            <a:spcBef>
              <a:spcPct val="0"/>
            </a:spcBef>
            <a:spcAft>
              <a:spcPct val="35000"/>
            </a:spcAft>
            <a:buNone/>
          </a:pPr>
          <a:r>
            <a:rPr lang="ru-RU" sz="1800" kern="1200" dirty="0"/>
            <a:t>(17 %)</a:t>
          </a:r>
        </a:p>
      </dsp:txBody>
      <dsp:txXfrm rot="10800000">
        <a:off x="2915895" y="1872376"/>
        <a:ext cx="2156656" cy="2218082"/>
      </dsp:txXfrm>
    </dsp:sp>
    <dsp:sp modelId="{9A81397A-8396-4E26-9EDF-D4B7F8515788}">
      <dsp:nvSpPr>
        <dsp:cNvPr id="0" name=""/>
        <dsp:cNvSpPr/>
      </dsp:nvSpPr>
      <dsp:spPr>
        <a:xfrm>
          <a:off x="5372670" y="249650"/>
          <a:ext cx="2297412" cy="13730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AE604E-826D-46FA-9E10-9265EA802F54}">
      <dsp:nvSpPr>
        <dsp:cNvPr id="0" name=""/>
        <dsp:cNvSpPr/>
      </dsp:nvSpPr>
      <dsp:spPr>
        <a:xfrm rot="10800000">
          <a:off x="5372670"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Недостижение целевых показателей</a:t>
          </a:r>
        </a:p>
        <a:p>
          <a:pPr marL="0" lvl="0" indent="0" algn="ctr" defTabSz="800100">
            <a:lnSpc>
              <a:spcPct val="90000"/>
            </a:lnSpc>
            <a:spcBef>
              <a:spcPct val="0"/>
            </a:spcBef>
            <a:spcAft>
              <a:spcPct val="35000"/>
            </a:spcAft>
            <a:buNone/>
          </a:pPr>
          <a:r>
            <a:rPr lang="ru-RU" sz="1800" kern="1200" dirty="0"/>
            <a:t>(72 %)</a:t>
          </a:r>
        </a:p>
      </dsp:txBody>
      <dsp:txXfrm rot="10800000">
        <a:off x="5443048" y="1872376"/>
        <a:ext cx="2156656" cy="2218082"/>
      </dsp:txXfrm>
    </dsp:sp>
    <dsp:sp modelId="{49F31645-F333-49DD-AEF7-89D286FA377C}">
      <dsp:nvSpPr>
        <dsp:cNvPr id="0" name=""/>
        <dsp:cNvSpPr/>
      </dsp:nvSpPr>
      <dsp:spPr>
        <a:xfrm>
          <a:off x="7899823" y="249650"/>
          <a:ext cx="2297412" cy="13730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C3AF2-002A-420F-B66C-B695E88AE5DD}">
      <dsp:nvSpPr>
        <dsp:cNvPr id="0" name=""/>
        <dsp:cNvSpPr/>
      </dsp:nvSpPr>
      <dsp:spPr>
        <a:xfrm rot="10800000">
          <a:off x="7899823" y="1872376"/>
          <a:ext cx="2297412"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Нарушения в представлении отчётности</a:t>
          </a:r>
        </a:p>
      </dsp:txBody>
      <dsp:txXfrm rot="10800000">
        <a:off x="7970201" y="1872376"/>
        <a:ext cx="2156656" cy="2218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C45D4-D849-4979-BCFA-3C8F638FE5A9}">
      <dsp:nvSpPr>
        <dsp:cNvPr id="0" name=""/>
        <dsp:cNvSpPr/>
      </dsp:nvSpPr>
      <dsp:spPr>
        <a:xfrm>
          <a:off x="0" y="0"/>
          <a:ext cx="10515600" cy="18723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4F02C-8BFA-459A-B96E-D66CB3131B13}">
      <dsp:nvSpPr>
        <dsp:cNvPr id="0" name=""/>
        <dsp:cNvSpPr/>
      </dsp:nvSpPr>
      <dsp:spPr>
        <a:xfrm>
          <a:off x="315468" y="249650"/>
          <a:ext cx="3088957" cy="1373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9C5FA-7E6E-4877-9A17-FF889AB9542B}">
      <dsp:nvSpPr>
        <dsp:cNvPr id="0" name=""/>
        <dsp:cNvSpPr/>
      </dsp:nvSpPr>
      <dsp:spPr>
        <a:xfrm rot="10800000">
          <a:off x="315468" y="1872376"/>
          <a:ext cx="3088957"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Органы исполнительной власти в сфере АПК</a:t>
          </a:r>
        </a:p>
      </dsp:txBody>
      <dsp:txXfrm rot="10800000">
        <a:off x="385846" y="1872376"/>
        <a:ext cx="2948201" cy="2218082"/>
      </dsp:txXfrm>
    </dsp:sp>
    <dsp:sp modelId="{3C48687C-A2CB-4595-9637-C41E9BC52D1F}">
      <dsp:nvSpPr>
        <dsp:cNvPr id="0" name=""/>
        <dsp:cNvSpPr/>
      </dsp:nvSpPr>
      <dsp:spPr>
        <a:xfrm>
          <a:off x="3713321" y="249650"/>
          <a:ext cx="3088957" cy="13730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390CD-8D4A-4F08-A3D1-09F92D97C41A}">
      <dsp:nvSpPr>
        <dsp:cNvPr id="0" name=""/>
        <dsp:cNvSpPr/>
      </dsp:nvSpPr>
      <dsp:spPr>
        <a:xfrm rot="10800000">
          <a:off x="3713321" y="1872376"/>
          <a:ext cx="3088957"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Правоохранительные органы</a:t>
          </a:r>
        </a:p>
      </dsp:txBody>
      <dsp:txXfrm rot="10800000">
        <a:off x="3783699" y="1872376"/>
        <a:ext cx="2948201" cy="2218082"/>
      </dsp:txXfrm>
    </dsp:sp>
    <dsp:sp modelId="{5B077AB5-5427-4329-97D8-5F0D12EFE583}">
      <dsp:nvSpPr>
        <dsp:cNvPr id="0" name=""/>
        <dsp:cNvSpPr/>
      </dsp:nvSpPr>
      <dsp:spPr>
        <a:xfrm>
          <a:off x="7111174" y="249650"/>
          <a:ext cx="3088957" cy="13730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821EE-AE3A-4849-A619-AD2265A333E3}">
      <dsp:nvSpPr>
        <dsp:cNvPr id="0" name=""/>
        <dsp:cNvSpPr/>
      </dsp:nvSpPr>
      <dsp:spPr>
        <a:xfrm rot="10800000">
          <a:off x="7111174" y="1872376"/>
          <a:ext cx="3088957" cy="22884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Прочие (органы бюджетного контроля, управления Федерального казначейства и т.д.)</a:t>
          </a:r>
        </a:p>
      </dsp:txBody>
      <dsp:txXfrm rot="10800000">
        <a:off x="7181552" y="1872376"/>
        <a:ext cx="2948201" cy="2218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75696-8DDE-4487-AE04-A6F5064E4505}">
      <dsp:nvSpPr>
        <dsp:cNvPr id="0" name=""/>
        <dsp:cNvSpPr/>
      </dsp:nvSpPr>
      <dsp:spPr>
        <a:xfrm>
          <a:off x="0" y="0"/>
          <a:ext cx="10515600" cy="76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Соответствие заявителя установленным критериям</a:t>
          </a:r>
        </a:p>
        <a:p>
          <a:pPr marL="57150" lvl="1" indent="-57150" algn="l" defTabSz="488950">
            <a:lnSpc>
              <a:spcPct val="90000"/>
            </a:lnSpc>
            <a:spcBef>
              <a:spcPct val="0"/>
            </a:spcBef>
            <a:spcAft>
              <a:spcPct val="15000"/>
            </a:spcAft>
            <a:buChar char="•"/>
          </a:pPr>
          <a:r>
            <a:rPr lang="ru-RU" sz="1100" kern="1200" dirty="0"/>
            <a:t>Формальные (сроки регистрации, ведения деятельности и т.д.),</a:t>
          </a:r>
        </a:p>
        <a:p>
          <a:pPr marL="57150" lvl="1" indent="-57150" algn="l" defTabSz="488950">
            <a:lnSpc>
              <a:spcPct val="90000"/>
            </a:lnSpc>
            <a:spcBef>
              <a:spcPct val="0"/>
            </a:spcBef>
            <a:spcAft>
              <a:spcPct val="15000"/>
            </a:spcAft>
            <a:buChar char="•"/>
          </a:pPr>
          <a:r>
            <a:rPr lang="ru-RU" sz="1100" kern="1200" dirty="0"/>
            <a:t>Специфические критерии, установленные региональным НПА.</a:t>
          </a:r>
        </a:p>
      </dsp:txBody>
      <dsp:txXfrm>
        <a:off x="2180119" y="0"/>
        <a:ext cx="8335480" cy="769998"/>
      </dsp:txXfrm>
    </dsp:sp>
    <dsp:sp modelId="{E346B0CC-D910-445C-A3AE-0319EE455E9E}">
      <dsp:nvSpPr>
        <dsp:cNvPr id="0" name=""/>
        <dsp:cNvSpPr/>
      </dsp:nvSpPr>
      <dsp:spPr>
        <a:xfrm>
          <a:off x="76999" y="76999"/>
          <a:ext cx="2103120" cy="6159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01B93A-9CAF-44DD-B37F-FB7DE91C81CB}">
      <dsp:nvSpPr>
        <dsp:cNvPr id="0" name=""/>
        <dsp:cNvSpPr/>
      </dsp:nvSpPr>
      <dsp:spPr>
        <a:xfrm>
          <a:off x="0" y="846998"/>
          <a:ext cx="10515600" cy="76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Готовность заявителя выполнить принятые обязательства и согласия</a:t>
          </a:r>
        </a:p>
        <a:p>
          <a:pPr marL="57150" lvl="1" indent="-57150" algn="l" defTabSz="488950">
            <a:lnSpc>
              <a:spcPct val="90000"/>
            </a:lnSpc>
            <a:spcBef>
              <a:spcPct val="0"/>
            </a:spcBef>
            <a:spcAft>
              <a:spcPct val="15000"/>
            </a:spcAft>
            <a:buChar char="•"/>
          </a:pPr>
          <a:r>
            <a:rPr lang="ru-RU" sz="1100" kern="1200" dirty="0"/>
            <a:t>Переезд в сельскую местность,</a:t>
          </a:r>
        </a:p>
        <a:p>
          <a:pPr marL="57150" lvl="1" indent="-57150" algn="l" defTabSz="488950">
            <a:lnSpc>
              <a:spcPct val="90000"/>
            </a:lnSpc>
            <a:spcBef>
              <a:spcPct val="0"/>
            </a:spcBef>
            <a:spcAft>
              <a:spcPct val="15000"/>
            </a:spcAft>
            <a:buChar char="•"/>
          </a:pPr>
          <a:r>
            <a:rPr lang="ru-RU" sz="1100" kern="1200" dirty="0"/>
            <a:t>Обеспечение </a:t>
          </a:r>
          <a:r>
            <a:rPr lang="ru-RU" sz="1100" kern="1200" dirty="0" err="1"/>
            <a:t>софинансирования</a:t>
          </a:r>
          <a:r>
            <a:rPr lang="ru-RU" sz="1100" kern="1200" dirty="0"/>
            <a:t> в установленных размерах</a:t>
          </a:r>
        </a:p>
      </dsp:txBody>
      <dsp:txXfrm>
        <a:off x="2180119" y="846998"/>
        <a:ext cx="8335480" cy="769998"/>
      </dsp:txXfrm>
    </dsp:sp>
    <dsp:sp modelId="{92D80887-3C10-4C38-8B32-C7464C460623}">
      <dsp:nvSpPr>
        <dsp:cNvPr id="0" name=""/>
        <dsp:cNvSpPr/>
      </dsp:nvSpPr>
      <dsp:spPr>
        <a:xfrm>
          <a:off x="76999" y="923998"/>
          <a:ext cx="2103120" cy="61599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50B98-D99C-47EC-ADAB-716B739793B9}">
      <dsp:nvSpPr>
        <dsp:cNvPr id="0" name=""/>
        <dsp:cNvSpPr/>
      </dsp:nvSpPr>
      <dsp:spPr>
        <a:xfrm>
          <a:off x="0" y="1693997"/>
          <a:ext cx="10515600" cy="76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Выполнимость плановых производственных показателей</a:t>
          </a:r>
        </a:p>
        <a:p>
          <a:pPr marL="57150" lvl="1" indent="-57150" algn="l" defTabSz="488950">
            <a:lnSpc>
              <a:spcPct val="90000"/>
            </a:lnSpc>
            <a:spcBef>
              <a:spcPct val="0"/>
            </a:spcBef>
            <a:spcAft>
              <a:spcPct val="15000"/>
            </a:spcAft>
            <a:buChar char="•"/>
          </a:pPr>
          <a:r>
            <a:rPr lang="ru-RU" sz="1100" kern="1200" dirty="0"/>
            <a:t>Ведение сельскохозяйственной деятельности,</a:t>
          </a:r>
        </a:p>
        <a:p>
          <a:pPr marL="57150" lvl="1" indent="-57150" algn="l" defTabSz="488950">
            <a:lnSpc>
              <a:spcPct val="90000"/>
            </a:lnSpc>
            <a:spcBef>
              <a:spcPct val="0"/>
            </a:spcBef>
            <a:spcAft>
              <a:spcPct val="15000"/>
            </a:spcAft>
            <a:buChar char="•"/>
          </a:pPr>
          <a:r>
            <a:rPr lang="ru-RU" sz="1100" kern="1200" dirty="0"/>
            <a:t>Прирост производства продукции и т.д.</a:t>
          </a:r>
        </a:p>
      </dsp:txBody>
      <dsp:txXfrm>
        <a:off x="2180119" y="1693997"/>
        <a:ext cx="8335480" cy="769998"/>
      </dsp:txXfrm>
    </dsp:sp>
    <dsp:sp modelId="{9C2B20BF-4DB4-47CC-B962-125F6B32FA5E}">
      <dsp:nvSpPr>
        <dsp:cNvPr id="0" name=""/>
        <dsp:cNvSpPr/>
      </dsp:nvSpPr>
      <dsp:spPr>
        <a:xfrm>
          <a:off x="76999" y="1770996"/>
          <a:ext cx="2103120" cy="6159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B0C074-D2C5-4FD1-966D-83DF5689AE43}">
      <dsp:nvSpPr>
        <dsp:cNvPr id="0" name=""/>
        <dsp:cNvSpPr/>
      </dsp:nvSpPr>
      <dsp:spPr>
        <a:xfrm>
          <a:off x="0" y="2540995"/>
          <a:ext cx="10515600" cy="76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Выполнимость прочих показателей</a:t>
          </a:r>
        </a:p>
        <a:p>
          <a:pPr marL="57150" lvl="1" indent="-57150" algn="l" defTabSz="488950">
            <a:lnSpc>
              <a:spcPct val="90000"/>
            </a:lnSpc>
            <a:spcBef>
              <a:spcPct val="0"/>
            </a:spcBef>
            <a:spcAft>
              <a:spcPct val="15000"/>
            </a:spcAft>
            <a:buChar char="•"/>
          </a:pPr>
          <a:r>
            <a:rPr lang="ru-RU" sz="1100" kern="1200" dirty="0"/>
            <a:t>Выполнение плана расходования (целевого использования гранта), включая соблюдение сроков,</a:t>
          </a:r>
        </a:p>
        <a:p>
          <a:pPr marL="57150" lvl="1" indent="-57150" algn="l" defTabSz="488950">
            <a:lnSpc>
              <a:spcPct val="90000"/>
            </a:lnSpc>
            <a:spcBef>
              <a:spcPct val="0"/>
            </a:spcBef>
            <a:spcAft>
              <a:spcPct val="15000"/>
            </a:spcAft>
            <a:buChar char="•"/>
          </a:pPr>
          <a:r>
            <a:rPr lang="ru-RU" sz="1100" kern="1200" dirty="0"/>
            <a:t>Например, создание рабочих мест</a:t>
          </a:r>
        </a:p>
      </dsp:txBody>
      <dsp:txXfrm>
        <a:off x="2180119" y="2540995"/>
        <a:ext cx="8335480" cy="769998"/>
      </dsp:txXfrm>
    </dsp:sp>
    <dsp:sp modelId="{87FEF4A0-CCAC-4797-A33C-6047DBE2C6F2}">
      <dsp:nvSpPr>
        <dsp:cNvPr id="0" name=""/>
        <dsp:cNvSpPr/>
      </dsp:nvSpPr>
      <dsp:spPr>
        <a:xfrm>
          <a:off x="76999" y="2617995"/>
          <a:ext cx="2103120" cy="61599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8000" b="-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F8CBC-3535-45A6-87B2-231A1F7067EC}">
      <dsp:nvSpPr>
        <dsp:cNvPr id="0" name=""/>
        <dsp:cNvSpPr/>
      </dsp:nvSpPr>
      <dsp:spPr>
        <a:xfrm>
          <a:off x="0" y="3387994"/>
          <a:ext cx="10515600" cy="76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Способность обеспечить составление и представление отчётов</a:t>
          </a:r>
        </a:p>
        <a:p>
          <a:pPr marL="57150" lvl="1" indent="-57150" algn="l" defTabSz="488950">
            <a:lnSpc>
              <a:spcPct val="90000"/>
            </a:lnSpc>
            <a:spcBef>
              <a:spcPct val="0"/>
            </a:spcBef>
            <a:spcAft>
              <a:spcPct val="15000"/>
            </a:spcAft>
            <a:buChar char="•"/>
          </a:pPr>
          <a:r>
            <a:rPr lang="ru-RU" sz="1100" kern="1200" dirty="0"/>
            <a:t>Квартальные, годовые отчёты,</a:t>
          </a:r>
        </a:p>
        <a:p>
          <a:pPr marL="57150" lvl="1" indent="-57150" algn="l" defTabSz="488950">
            <a:lnSpc>
              <a:spcPct val="90000"/>
            </a:lnSpc>
            <a:spcBef>
              <a:spcPct val="0"/>
            </a:spcBef>
            <a:spcAft>
              <a:spcPct val="15000"/>
            </a:spcAft>
            <a:buChar char="•"/>
          </a:pPr>
          <a:r>
            <a:rPr lang="ru-RU" sz="1100" kern="1200" dirty="0"/>
            <a:t>Итоговый по освоении гранта.</a:t>
          </a:r>
        </a:p>
      </dsp:txBody>
      <dsp:txXfrm>
        <a:off x="2180119" y="3387994"/>
        <a:ext cx="8335480" cy="769998"/>
      </dsp:txXfrm>
    </dsp:sp>
    <dsp:sp modelId="{46789BF4-DA1C-410D-87DB-492CE93DABAC}">
      <dsp:nvSpPr>
        <dsp:cNvPr id="0" name=""/>
        <dsp:cNvSpPr/>
      </dsp:nvSpPr>
      <dsp:spPr>
        <a:xfrm>
          <a:off x="76999" y="3464993"/>
          <a:ext cx="2103120" cy="61599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5000" b="-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6627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72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64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499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1055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954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573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2885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27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716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558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270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67322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a16="http://schemas.microsoft.com/office/drawing/2014/main" id="{A375EB78-D2F6-4E3E-BD49-2AE2DC623771}"/>
              </a:ext>
            </a:extLst>
          </p:cNvPr>
          <p:cNvSpPr>
            <a:spLocks noGrp="1"/>
          </p:cNvSpPr>
          <p:nvPr>
            <p:ph type="ctrTitle"/>
          </p:nvPr>
        </p:nvSpPr>
        <p:spPr>
          <a:xfrm>
            <a:off x="5751094" y="750667"/>
            <a:ext cx="5602705" cy="3468664"/>
          </a:xfrm>
        </p:spPr>
        <p:txBody>
          <a:bodyPr anchor="ctr">
            <a:normAutofit/>
          </a:bodyPr>
          <a:lstStyle/>
          <a:p>
            <a:pPr algn="ctr"/>
            <a:r>
              <a:rPr lang="ru-RU" sz="3800" dirty="0"/>
              <a:t>Типичные нарушения грантополучателей (</a:t>
            </a:r>
            <a:r>
              <a:rPr lang="ru-RU" sz="3800" dirty="0" err="1"/>
              <a:t>СПоК</a:t>
            </a:r>
            <a:r>
              <a:rPr lang="ru-RU" sz="3800" dirty="0"/>
              <a:t> и КФХ), опыт судебной практики</a:t>
            </a:r>
          </a:p>
        </p:txBody>
      </p:sp>
      <p:sp>
        <p:nvSpPr>
          <p:cNvPr id="3" name="Подзаголовок 2">
            <a:extLst>
              <a:ext uri="{FF2B5EF4-FFF2-40B4-BE49-F238E27FC236}">
                <a16:creationId xmlns:a16="http://schemas.microsoft.com/office/drawing/2014/main" id="{13C774EC-765D-4562-8D52-63B7F4BC8737}"/>
              </a:ext>
            </a:extLst>
          </p:cNvPr>
          <p:cNvSpPr>
            <a:spLocks noGrp="1"/>
          </p:cNvSpPr>
          <p:nvPr>
            <p:ph type="subTitle" idx="1"/>
          </p:nvPr>
        </p:nvSpPr>
        <p:spPr>
          <a:xfrm>
            <a:off x="5857972" y="5113460"/>
            <a:ext cx="5602705" cy="850411"/>
          </a:xfrm>
        </p:spPr>
        <p:txBody>
          <a:bodyPr anchor="t">
            <a:noAutofit/>
          </a:bodyPr>
          <a:lstStyle/>
          <a:p>
            <a:pPr algn="ctr">
              <a:lnSpc>
                <a:spcPct val="90000"/>
              </a:lnSpc>
            </a:pPr>
            <a:r>
              <a:rPr lang="en-US" sz="1600" dirty="0" err="1"/>
              <a:t>Организационные</a:t>
            </a:r>
            <a:r>
              <a:rPr lang="en-US" sz="1600" dirty="0"/>
              <a:t> </a:t>
            </a:r>
            <a:r>
              <a:rPr lang="en-US" sz="1600" dirty="0" err="1"/>
              <a:t>основы</a:t>
            </a:r>
            <a:r>
              <a:rPr lang="en-US" sz="1600" dirty="0"/>
              <a:t> </a:t>
            </a:r>
            <a:r>
              <a:rPr lang="en-US" sz="1600" dirty="0" err="1"/>
              <a:t>кфх</a:t>
            </a:r>
            <a:r>
              <a:rPr lang="ru-RU" sz="1600" dirty="0"/>
              <a:t> и </a:t>
            </a:r>
            <a:r>
              <a:rPr lang="ru-RU" sz="1600" dirty="0" err="1"/>
              <a:t>спок</a:t>
            </a:r>
            <a:endParaRPr lang="en-US" sz="1600" dirty="0"/>
          </a:p>
          <a:p>
            <a:pPr algn="ctr">
              <a:lnSpc>
                <a:spcPct val="90000"/>
              </a:lnSpc>
            </a:pPr>
            <a:r>
              <a:rPr lang="en-US" sz="1600" dirty="0"/>
              <a:t>202</a:t>
            </a:r>
            <a:r>
              <a:rPr lang="ru-RU" sz="1600" dirty="0"/>
              <a:t>2</a:t>
            </a:r>
          </a:p>
        </p:txBody>
      </p:sp>
      <p:pic>
        <p:nvPicPr>
          <p:cNvPr id="15" name="Picture 3" descr="Изображение выглядит как рисунок&#10;&#10;Автоматически созданное описание">
            <a:extLst>
              <a:ext uri="{FF2B5EF4-FFF2-40B4-BE49-F238E27FC236}">
                <a16:creationId xmlns:a16="http://schemas.microsoft.com/office/drawing/2014/main" id="{BEC46B2F-C206-42E1-B3C6-962DE0E5330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42264" y="3072876"/>
            <a:ext cx="4410736" cy="2991732"/>
          </a:xfrm>
          <a:prstGeom prst="rect">
            <a:avLst/>
          </a:prstGeom>
        </p:spPr>
      </p:pic>
    </p:spTree>
    <p:extLst>
      <p:ext uri="{BB962C8B-B14F-4D97-AF65-F5344CB8AC3E}">
        <p14:creationId xmlns:p14="http://schemas.microsoft.com/office/powerpoint/2010/main" val="25254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EA262-B119-43E2-96C8-51B3D3B1E645}"/>
              </a:ext>
            </a:extLst>
          </p:cNvPr>
          <p:cNvSpPr>
            <a:spLocks noGrp="1"/>
          </p:cNvSpPr>
          <p:nvPr>
            <p:ph type="title"/>
          </p:nvPr>
        </p:nvSpPr>
        <p:spPr/>
        <p:txBody>
          <a:bodyPr/>
          <a:lstStyle/>
          <a:p>
            <a:pPr algn="ctr"/>
            <a:r>
              <a:rPr lang="en-US" dirty="0"/>
              <a:t>I. </a:t>
            </a:r>
            <a:r>
              <a:rPr lang="ru-RU" dirty="0"/>
              <a:t>Нарушения в части отсутствия права на обращение за грантом</a:t>
            </a:r>
          </a:p>
        </p:txBody>
      </p:sp>
      <p:pic>
        <p:nvPicPr>
          <p:cNvPr id="5" name="Объект 4">
            <a:extLst>
              <a:ext uri="{FF2B5EF4-FFF2-40B4-BE49-F238E27FC236}">
                <a16:creationId xmlns:a16="http://schemas.microsoft.com/office/drawing/2014/main" id="{26CA3928-6922-4F3E-8865-183EC8516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660" y="2011363"/>
            <a:ext cx="6268680" cy="4160837"/>
          </a:xfrm>
        </p:spPr>
      </p:pic>
    </p:spTree>
    <p:extLst>
      <p:ext uri="{BB962C8B-B14F-4D97-AF65-F5344CB8AC3E}">
        <p14:creationId xmlns:p14="http://schemas.microsoft.com/office/powerpoint/2010/main" val="89308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4" name="Заголовок 3">
            <a:extLst>
              <a:ext uri="{FF2B5EF4-FFF2-40B4-BE49-F238E27FC236}">
                <a16:creationId xmlns:a16="http://schemas.microsoft.com/office/drawing/2014/main" id="{EB10D840-86A2-43BA-A38D-92652ED155C4}"/>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sz="3100"/>
              <a:t>1.1. Участие в предпринимательской деятельности</a:t>
            </a:r>
          </a:p>
        </p:txBody>
      </p:sp>
      <p:pic>
        <p:nvPicPr>
          <p:cNvPr id="8" name="Объект 7">
            <a:extLst>
              <a:ext uri="{FF2B5EF4-FFF2-40B4-BE49-F238E27FC236}">
                <a16:creationId xmlns:a16="http://schemas.microsoft.com/office/drawing/2014/main" id="{DE3232ED-E795-4D43-A4A4-21D8C449E3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2942603"/>
            <a:ext cx="4309533" cy="3129736"/>
          </a:xfrm>
          <a:prstGeom prst="rect">
            <a:avLst/>
          </a:prstGeom>
        </p:spPr>
      </p:pic>
      <p:sp>
        <p:nvSpPr>
          <p:cNvPr id="5" name="Объект 4">
            <a:extLst>
              <a:ext uri="{FF2B5EF4-FFF2-40B4-BE49-F238E27FC236}">
                <a16:creationId xmlns:a16="http://schemas.microsoft.com/office/drawing/2014/main" id="{C4137F8E-E8B4-4521-B385-69E0E8E247D5}"/>
              </a:ext>
            </a:extLst>
          </p:cNvPr>
          <p:cNvSpPr>
            <a:spLocks noGrp="1"/>
          </p:cNvSpPr>
          <p:nvPr>
            <p:ph sz="half" idx="1"/>
          </p:nvPr>
        </p:nvSpPr>
        <p:spPr>
          <a:xfrm>
            <a:off x="5526156" y="2055813"/>
            <a:ext cx="5827644" cy="4121149"/>
          </a:xfrm>
        </p:spPr>
        <p:txBody>
          <a:bodyPr vert="horz" lIns="91440" tIns="45720" rIns="91440" bIns="45720" rtlCol="0" anchor="t">
            <a:normAutofit/>
          </a:bodyPr>
          <a:lstStyle/>
          <a:p>
            <a:pPr marL="0"/>
            <a:r>
              <a:rPr lang="en-US" sz="2400"/>
              <a:t>Претендент на грант является (являлся) участником коммерческой организации, предпринимателем, имел фермерское хозяйство и т.д. (при соответствующем запрете в региональном НПА)</a:t>
            </a:r>
          </a:p>
        </p:txBody>
      </p:sp>
    </p:spTree>
    <p:extLst>
      <p:ext uri="{BB962C8B-B14F-4D97-AF65-F5344CB8AC3E}">
        <p14:creationId xmlns:p14="http://schemas.microsoft.com/office/powerpoint/2010/main" val="82228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C40272-F8E6-435C-8838-24FC51E5B71F}"/>
              </a:ext>
            </a:extLst>
          </p:cNvPr>
          <p:cNvSpPr>
            <a:spLocks noGrp="1"/>
          </p:cNvSpPr>
          <p:nvPr>
            <p:ph type="title"/>
          </p:nvPr>
        </p:nvSpPr>
        <p:spPr/>
        <p:txBody>
          <a:bodyPr/>
          <a:lstStyle/>
          <a:p>
            <a:pPr algn="ctr"/>
            <a:r>
              <a:rPr lang="ru-RU" dirty="0"/>
              <a:t>Дело № А53-354/20 (Арбитражный суд Ростовской области)</a:t>
            </a:r>
          </a:p>
        </p:txBody>
      </p:sp>
      <p:sp>
        <p:nvSpPr>
          <p:cNvPr id="6" name="Объект 5">
            <a:extLst>
              <a:ext uri="{FF2B5EF4-FFF2-40B4-BE49-F238E27FC236}">
                <a16:creationId xmlns:a16="http://schemas.microsoft.com/office/drawing/2014/main" id="{F3872D3C-FB3E-4BB7-87E7-808EBE62EF22}"/>
              </a:ext>
            </a:extLst>
          </p:cNvPr>
          <p:cNvSpPr>
            <a:spLocks noGrp="1"/>
          </p:cNvSpPr>
          <p:nvPr>
            <p:ph idx="1"/>
          </p:nvPr>
        </p:nvSpPr>
        <p:spPr/>
        <p:txBody>
          <a:bodyPr>
            <a:normAutofit fontScale="70000" lnSpcReduction="20000"/>
          </a:bodyPr>
          <a:lstStyle/>
          <a:p>
            <a:pPr marL="0" indent="0">
              <a:buNone/>
            </a:pPr>
            <a:r>
              <a:rPr lang="ru-RU" dirty="0"/>
              <a:t>В пункте 3.1 вышеуказанного заявления (</a:t>
            </a:r>
            <a:r>
              <a:rPr lang="ru-RU" dirty="0" err="1"/>
              <a:t>л.д</a:t>
            </a:r>
            <a:r>
              <a:rPr lang="ru-RU" dirty="0"/>
              <a:t>. 10-17) указано, что участник конкурсного отбора - ИП глава КФХ </a:t>
            </a:r>
            <a:r>
              <a:rPr lang="ru-RU" dirty="0" err="1"/>
              <a:t>Мирзаханов</a:t>
            </a:r>
            <a:r>
              <a:rPr lang="ru-RU" dirty="0"/>
              <a:t> Ю.П. не осуществлял предпринимательскую деятельность в течение последних трех лет в качестве индивидуального предпринимателя без образования юридического лица и (или) не являлся учредителем (участником) коммерческой организации за исключением крестьянского (фермерского) хозяйства, главой которого он является.</a:t>
            </a:r>
          </a:p>
          <a:p>
            <a:pPr marL="0" indent="0">
              <a:buNone/>
            </a:pPr>
            <a:r>
              <a:rPr lang="ru-RU" dirty="0"/>
              <a:t>По результатам проведения вышеуказанного контрольного мероприятия Счетной палатой Российской Федерации установлено, что </a:t>
            </a:r>
            <a:r>
              <a:rPr lang="ru-RU" dirty="0" err="1"/>
              <a:t>Мирзаханов</a:t>
            </a:r>
            <a:r>
              <a:rPr lang="ru-RU" dirty="0"/>
              <a:t> Ю.П. в период с 26.03.2018 по 10.06.2019 являлся участником ООО СП «</a:t>
            </a:r>
            <a:r>
              <a:rPr lang="ru-RU" dirty="0" err="1"/>
              <a:t>Мирзаханов</a:t>
            </a:r>
            <a:r>
              <a:rPr lang="ru-RU" dirty="0"/>
              <a:t>» (ОГРН 1186196012518). Следовательно, на дату представления заявления на участие в конкурсном отборе на предоставление гранта на поддержку начинающих фермеров от 18.05.2018 </a:t>
            </a:r>
            <a:r>
              <a:rPr lang="ru-RU" dirty="0" err="1"/>
              <a:t>Мирзаханов</a:t>
            </a:r>
            <a:r>
              <a:rPr lang="ru-RU" dirty="0"/>
              <a:t> Ю.П. не являлся начинающим фермером, им не выполнено условие предоставления государственной поддержки, предусмотренное подпунктом 7.1 пункта 7 приложения № 4 к Положению. </a:t>
            </a:r>
          </a:p>
        </p:txBody>
      </p:sp>
    </p:spTree>
    <p:extLst>
      <p:ext uri="{BB962C8B-B14F-4D97-AF65-F5344CB8AC3E}">
        <p14:creationId xmlns:p14="http://schemas.microsoft.com/office/powerpoint/2010/main" val="406811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4" name="Заголовок 3">
            <a:extLst>
              <a:ext uri="{FF2B5EF4-FFF2-40B4-BE49-F238E27FC236}">
                <a16:creationId xmlns:a16="http://schemas.microsoft.com/office/drawing/2014/main" id="{EB10D840-86A2-43BA-A38D-92652ED155C4}"/>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sz="3100"/>
              <a:t>1.2. Невыполнение обязательства по переезду в сельскую местность</a:t>
            </a:r>
          </a:p>
        </p:txBody>
      </p:sp>
      <p:pic>
        <p:nvPicPr>
          <p:cNvPr id="3" name="Объект 2">
            <a:extLst>
              <a:ext uri="{FF2B5EF4-FFF2-40B4-BE49-F238E27FC236}">
                <a16:creationId xmlns:a16="http://schemas.microsoft.com/office/drawing/2014/main" id="{4F103DC5-A12D-49F4-97B4-3A2FD1BFA6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3009908"/>
            <a:ext cx="4309533" cy="2995125"/>
          </a:xfrm>
          <a:prstGeom prst="rect">
            <a:avLst/>
          </a:prstGeom>
        </p:spPr>
      </p:pic>
      <p:sp>
        <p:nvSpPr>
          <p:cNvPr id="5" name="Объект 4">
            <a:extLst>
              <a:ext uri="{FF2B5EF4-FFF2-40B4-BE49-F238E27FC236}">
                <a16:creationId xmlns:a16="http://schemas.microsoft.com/office/drawing/2014/main" id="{C4137F8E-E8B4-4521-B385-69E0E8E247D5}"/>
              </a:ext>
            </a:extLst>
          </p:cNvPr>
          <p:cNvSpPr>
            <a:spLocks noGrp="1"/>
          </p:cNvSpPr>
          <p:nvPr>
            <p:ph sz="half" idx="1"/>
          </p:nvPr>
        </p:nvSpPr>
        <p:spPr>
          <a:xfrm>
            <a:off x="5526156" y="2055813"/>
            <a:ext cx="5827644" cy="4121149"/>
          </a:xfrm>
        </p:spPr>
        <p:txBody>
          <a:bodyPr vert="horz" lIns="91440" tIns="45720" rIns="91440" bIns="45720" rtlCol="0" anchor="t">
            <a:normAutofit/>
          </a:bodyPr>
          <a:lstStyle/>
          <a:p>
            <a:pPr marL="0"/>
            <a:r>
              <a:rPr lang="en-US" sz="2400"/>
              <a:t>Грантополучатель в установленный срок не переехал в сельскую местность </a:t>
            </a:r>
            <a:r>
              <a:rPr lang="en-US" sz="2400" i="1"/>
              <a:t>(«"заявитель" - крестьянское (фермерское) хозяйство или индивидуальный предприниматель, … зарегистрированные на сельской территории или на территории сельской агломерации субъекта Российской Федерации»)</a:t>
            </a:r>
          </a:p>
        </p:txBody>
      </p:sp>
    </p:spTree>
    <p:extLst>
      <p:ext uri="{BB962C8B-B14F-4D97-AF65-F5344CB8AC3E}">
        <p14:creationId xmlns:p14="http://schemas.microsoft.com/office/powerpoint/2010/main" val="417751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6581E48-9C34-488C-905B-01ECEEFFA10F}"/>
              </a:ext>
            </a:extLst>
          </p:cNvPr>
          <p:cNvSpPr>
            <a:spLocks noGrp="1"/>
          </p:cNvSpPr>
          <p:nvPr>
            <p:ph type="title"/>
          </p:nvPr>
        </p:nvSpPr>
        <p:spPr/>
        <p:txBody>
          <a:bodyPr/>
          <a:lstStyle/>
          <a:p>
            <a:pPr algn="ctr"/>
            <a:r>
              <a:rPr lang="ru-RU" dirty="0"/>
              <a:t>Дело № А22–4020/2015 (Арбитражный суд Республики Калмыкия)</a:t>
            </a:r>
          </a:p>
        </p:txBody>
      </p:sp>
      <p:sp>
        <p:nvSpPr>
          <p:cNvPr id="6" name="Объект 5">
            <a:extLst>
              <a:ext uri="{FF2B5EF4-FFF2-40B4-BE49-F238E27FC236}">
                <a16:creationId xmlns:a16="http://schemas.microsoft.com/office/drawing/2014/main" id="{33A3D51E-5627-4911-8C5C-76634F1FC64D}"/>
              </a:ext>
            </a:extLst>
          </p:cNvPr>
          <p:cNvSpPr>
            <a:spLocks noGrp="1"/>
          </p:cNvSpPr>
          <p:nvPr>
            <p:ph idx="1"/>
          </p:nvPr>
        </p:nvSpPr>
        <p:spPr/>
        <p:txBody>
          <a:bodyPr>
            <a:normAutofit fontScale="92500"/>
          </a:bodyPr>
          <a:lstStyle/>
          <a:p>
            <a:pPr marL="0" indent="0">
              <a:buNone/>
            </a:pPr>
            <a:r>
              <a:rPr lang="ru-RU" dirty="0"/>
              <a:t>Проведенной в июне-августа 2015 года ТУ Росфиннадзора в Республике Калмыкия проверкой было установлено, что предприниматель не исполнил требования пункта 2.14 Порядка №185, в соответствии с которым он обязался переехать на постоянное место жительства в муниципальное образование по месту нахождения и регистрации хозяйства, главой которого он является. Указанное также подтверждается представленной Министерством адресной справкой от 06.08.2015, выданной отделом ОФМС России по Республике Калмыкия.</a:t>
            </a:r>
          </a:p>
        </p:txBody>
      </p:sp>
    </p:spTree>
    <p:extLst>
      <p:ext uri="{BB962C8B-B14F-4D97-AF65-F5344CB8AC3E}">
        <p14:creationId xmlns:p14="http://schemas.microsoft.com/office/powerpoint/2010/main" val="61964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4" name="Rectangle 13">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Объект 6">
            <a:extLst>
              <a:ext uri="{FF2B5EF4-FFF2-40B4-BE49-F238E27FC236}">
                <a16:creationId xmlns:a16="http://schemas.microsoft.com/office/drawing/2014/main" id="{A1D35F52-CF11-4E94-ABD5-586F775EE4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930" b="7283"/>
          <a:stretch/>
        </p:blipFill>
        <p:spPr>
          <a:xfrm>
            <a:off x="20" y="10"/>
            <a:ext cx="12191980" cy="6857990"/>
          </a:xfrm>
          <a:prstGeom prst="rect">
            <a:avLst/>
          </a:prstGeom>
        </p:spPr>
      </p:pic>
      <p:sp useBgFill="1">
        <p:nvSpPr>
          <p:cNvPr id="16" name="Freeform: Shape 15">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EEE053BB-53FD-4AD7-AA05-12D1FEEC6BD0}"/>
              </a:ext>
            </a:extLst>
          </p:cNvPr>
          <p:cNvSpPr>
            <a:spLocks noGrp="1"/>
          </p:cNvSpPr>
          <p:nvPr>
            <p:ph type="title"/>
          </p:nvPr>
        </p:nvSpPr>
        <p:spPr>
          <a:xfrm>
            <a:off x="6892410" y="4169113"/>
            <a:ext cx="4054890" cy="1000067"/>
          </a:xfrm>
        </p:spPr>
        <p:txBody>
          <a:bodyPr vert="horz" lIns="91440" tIns="45720" rIns="91440" bIns="45720" rtlCol="0" anchor="b">
            <a:normAutofit/>
          </a:bodyPr>
          <a:lstStyle/>
          <a:p>
            <a:pPr algn="ctr"/>
            <a:r>
              <a:rPr lang="en-US" sz="2500"/>
              <a:t>II. Отступление от плана расходования средств</a:t>
            </a:r>
          </a:p>
        </p:txBody>
      </p:sp>
    </p:spTree>
    <p:extLst>
      <p:ext uri="{BB962C8B-B14F-4D97-AF65-F5344CB8AC3E}">
        <p14:creationId xmlns:p14="http://schemas.microsoft.com/office/powerpoint/2010/main" val="20751588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4" name="Rectangle 13">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7863482-E544-4ECC-A12B-0E20BD785457}"/>
              </a:ext>
            </a:extLst>
          </p:cNvPr>
          <p:cNvSpPr>
            <a:spLocks noGrp="1"/>
          </p:cNvSpPr>
          <p:nvPr>
            <p:ph type="title"/>
          </p:nvPr>
        </p:nvSpPr>
        <p:spPr>
          <a:xfrm>
            <a:off x="838201" y="365125"/>
            <a:ext cx="3816095" cy="1807305"/>
          </a:xfrm>
        </p:spPr>
        <p:txBody>
          <a:bodyPr vert="horz" lIns="91440" tIns="45720" rIns="91440" bIns="45720" rtlCol="0" anchor="ctr">
            <a:normAutofit/>
          </a:bodyPr>
          <a:lstStyle/>
          <a:p>
            <a:r>
              <a:rPr lang="en-US" sz="3700"/>
              <a:t>2.1. Грубое отступление от плана расходов</a:t>
            </a:r>
          </a:p>
        </p:txBody>
      </p:sp>
      <p:sp>
        <p:nvSpPr>
          <p:cNvPr id="4" name="Объект 3">
            <a:extLst>
              <a:ext uri="{FF2B5EF4-FFF2-40B4-BE49-F238E27FC236}">
                <a16:creationId xmlns:a16="http://schemas.microsoft.com/office/drawing/2014/main" id="{CD48FD36-53D6-4BD7-94A3-9732A5C71755}"/>
              </a:ext>
            </a:extLst>
          </p:cNvPr>
          <p:cNvSpPr>
            <a:spLocks noGrp="1"/>
          </p:cNvSpPr>
          <p:nvPr>
            <p:ph sz="half" idx="1"/>
          </p:nvPr>
        </p:nvSpPr>
        <p:spPr>
          <a:xfrm>
            <a:off x="838201" y="2333297"/>
            <a:ext cx="3816096" cy="3843666"/>
          </a:xfrm>
        </p:spPr>
        <p:txBody>
          <a:bodyPr vert="horz" lIns="91440" tIns="45720" rIns="91440" bIns="45720" rtlCol="0">
            <a:normAutofit/>
          </a:bodyPr>
          <a:lstStyle/>
          <a:p>
            <a:r>
              <a:rPr lang="en-US" sz="2000"/>
              <a:t>Имитация покупки, строительства;</a:t>
            </a:r>
          </a:p>
          <a:p>
            <a:r>
              <a:rPr lang="en-US" sz="2000"/>
              <a:t>Приобретение имущества, существенно отличного от указанного в плане;</a:t>
            </a:r>
          </a:p>
          <a:p>
            <a:r>
              <a:rPr lang="en-US" sz="2000"/>
              <a:t>Отсутствие софинансирования приобретений.</a:t>
            </a:r>
          </a:p>
        </p:txBody>
      </p:sp>
      <p:pic>
        <p:nvPicPr>
          <p:cNvPr id="7" name="Объект 6">
            <a:extLst>
              <a:ext uri="{FF2B5EF4-FFF2-40B4-BE49-F238E27FC236}">
                <a16:creationId xmlns:a16="http://schemas.microsoft.com/office/drawing/2014/main" id="{1C6FF9FB-44C6-4048-89D1-CFDDA6667BB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189" r="12092"/>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8891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7579903-021B-4C9D-BBF7-A4D715D6E0AF}"/>
              </a:ext>
            </a:extLst>
          </p:cNvPr>
          <p:cNvSpPr>
            <a:spLocks noGrp="1"/>
          </p:cNvSpPr>
          <p:nvPr>
            <p:ph type="title"/>
          </p:nvPr>
        </p:nvSpPr>
        <p:spPr/>
        <p:txBody>
          <a:bodyPr/>
          <a:lstStyle/>
          <a:p>
            <a:pPr algn="ctr"/>
            <a:r>
              <a:rPr lang="ru-RU" dirty="0"/>
              <a:t>Дело № А22-4289/2015 (Арбитражный суд Республики Калмыкия)</a:t>
            </a:r>
          </a:p>
        </p:txBody>
      </p:sp>
      <p:sp>
        <p:nvSpPr>
          <p:cNvPr id="6" name="Объект 5">
            <a:extLst>
              <a:ext uri="{FF2B5EF4-FFF2-40B4-BE49-F238E27FC236}">
                <a16:creationId xmlns:a16="http://schemas.microsoft.com/office/drawing/2014/main" id="{4FD1AD0F-214F-44AA-AF30-6604A3FAECCF}"/>
              </a:ext>
            </a:extLst>
          </p:cNvPr>
          <p:cNvSpPr>
            <a:spLocks noGrp="1"/>
          </p:cNvSpPr>
          <p:nvPr>
            <p:ph idx="1"/>
          </p:nvPr>
        </p:nvSpPr>
        <p:spPr/>
        <p:txBody>
          <a:bodyPr>
            <a:normAutofit fontScale="92500"/>
          </a:bodyPr>
          <a:lstStyle/>
          <a:p>
            <a:pPr marL="0" indent="0">
              <a:buNone/>
            </a:pPr>
            <a:r>
              <a:rPr lang="ru-RU" dirty="0"/>
              <a:t>Проведенной в июне - августе 2015 года ТУ Росфиннадзора в Республике Калмыкия проверкой было установлено, что предпринимателем в нарушение условий Порядка № 121 представлены недостоверные сведения о понесенных затратах на проведение фитомелиоративных работ: факт списания денежных средств на счет получателя ООО «Эко» во исполнение обязательств по договору № 4 от 15.01.2014 за выполненные фитомелиоративные работы не подтвердился. Указанное также подтверждается письмом АО «</a:t>
            </a:r>
            <a:r>
              <a:rPr lang="ru-RU" dirty="0" err="1"/>
              <a:t>Россельхозбанк</a:t>
            </a:r>
            <a:r>
              <a:rPr lang="ru-RU" dirty="0"/>
              <a:t>» от 30.07.2015</a:t>
            </a:r>
          </a:p>
        </p:txBody>
      </p:sp>
    </p:spTree>
    <p:extLst>
      <p:ext uri="{BB962C8B-B14F-4D97-AF65-F5344CB8AC3E}">
        <p14:creationId xmlns:p14="http://schemas.microsoft.com/office/powerpoint/2010/main" val="419421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E69091-C2E6-43E8-AF85-E487FC43345F}"/>
              </a:ext>
            </a:extLst>
          </p:cNvPr>
          <p:cNvSpPr>
            <a:spLocks noGrp="1"/>
          </p:cNvSpPr>
          <p:nvPr>
            <p:ph type="title"/>
          </p:nvPr>
        </p:nvSpPr>
        <p:spPr/>
        <p:txBody>
          <a:bodyPr/>
          <a:lstStyle/>
          <a:p>
            <a:pPr algn="ctr"/>
            <a:r>
              <a:rPr lang="ru-RU" dirty="0"/>
              <a:t>Дело № А32-30892/2019 (Арбитражный суд Краснодарского края)</a:t>
            </a:r>
          </a:p>
        </p:txBody>
      </p:sp>
      <p:sp>
        <p:nvSpPr>
          <p:cNvPr id="3" name="Объект 2">
            <a:extLst>
              <a:ext uri="{FF2B5EF4-FFF2-40B4-BE49-F238E27FC236}">
                <a16:creationId xmlns:a16="http://schemas.microsoft.com/office/drawing/2014/main" id="{D24842B2-8CAE-4992-A91C-A291DF0F5FDA}"/>
              </a:ext>
            </a:extLst>
          </p:cNvPr>
          <p:cNvSpPr>
            <a:spLocks noGrp="1"/>
          </p:cNvSpPr>
          <p:nvPr>
            <p:ph idx="1"/>
          </p:nvPr>
        </p:nvSpPr>
        <p:spPr/>
        <p:txBody>
          <a:bodyPr>
            <a:normAutofit fontScale="92500" lnSpcReduction="20000"/>
          </a:bodyPr>
          <a:lstStyle/>
          <a:p>
            <a:pPr marL="0" indent="0">
              <a:buNone/>
            </a:pPr>
            <a:r>
              <a:rPr lang="ru-RU" dirty="0"/>
              <a:t>…министерством обязательства по предоставлению гранта выполнены в полном объеме. В свою очередь кооператив при приобретении автономного молочного завода (разрешение № 1/18) из необходимой суммы собственных средств 3 650 882,50 рублей оплачено 0,0 рублей. При приобретении оборудования для убоя скота и переработки мяса (разрешение № 2/18) из необходимой суммы собственных средств 1 403 707,50 рублей оплачено 0,0 рублей. Исходя из вышеуказанного, ответчик недоплатил по заключенным договорам 5 054 590 рублей собственных средств, что является нарушением условий, предусмотренных п. 2.1.2. Соглашения…</a:t>
            </a:r>
          </a:p>
        </p:txBody>
      </p:sp>
    </p:spTree>
    <p:extLst>
      <p:ext uri="{BB962C8B-B14F-4D97-AF65-F5344CB8AC3E}">
        <p14:creationId xmlns:p14="http://schemas.microsoft.com/office/powerpoint/2010/main" val="230494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3" name="Rectangle 12">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a16="http://schemas.microsoft.com/office/drawing/2014/main" id="{831BFEF6-9FE3-4931-AC92-ADADF25A58EE}"/>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a:t>2.2. «Незначительные» отклонения</a:t>
            </a:r>
          </a:p>
        </p:txBody>
      </p:sp>
      <p:pic>
        <p:nvPicPr>
          <p:cNvPr id="6" name="Объект 5">
            <a:extLst>
              <a:ext uri="{FF2B5EF4-FFF2-40B4-BE49-F238E27FC236}">
                <a16:creationId xmlns:a16="http://schemas.microsoft.com/office/drawing/2014/main" id="{37242FEA-6D7A-4D1D-9634-C15EF8C491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2799819"/>
            <a:ext cx="4309533" cy="3415304"/>
          </a:xfrm>
          <a:prstGeom prst="rect">
            <a:avLst/>
          </a:prstGeom>
        </p:spPr>
      </p:pic>
      <p:sp>
        <p:nvSpPr>
          <p:cNvPr id="3" name="Объект 2">
            <a:extLst>
              <a:ext uri="{FF2B5EF4-FFF2-40B4-BE49-F238E27FC236}">
                <a16:creationId xmlns:a16="http://schemas.microsoft.com/office/drawing/2014/main" id="{6E078ABB-33C8-42AF-A5EB-8E91D10EAFCE}"/>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a:t>Замена имущества на эквивалентное (без согласования с грантодателем),</a:t>
            </a:r>
          </a:p>
          <a:p>
            <a:r>
              <a:rPr lang="en-US" sz="2400"/>
              <a:t>Отличие цен приобретения от указанных в бизнес-плане</a:t>
            </a:r>
          </a:p>
        </p:txBody>
      </p:sp>
    </p:spTree>
    <p:extLst>
      <p:ext uri="{BB962C8B-B14F-4D97-AF65-F5344CB8AC3E}">
        <p14:creationId xmlns:p14="http://schemas.microsoft.com/office/powerpoint/2010/main" val="279083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6D02DA5-D1B9-4A07-8269-13E8BAA83425}"/>
              </a:ext>
            </a:extLst>
          </p:cNvPr>
          <p:cNvSpPr>
            <a:spLocks noGrp="1"/>
          </p:cNvSpPr>
          <p:nvPr>
            <p:ph type="title"/>
          </p:nvPr>
        </p:nvSpPr>
        <p:spPr>
          <a:xfrm>
            <a:off x="4965430" y="344384"/>
            <a:ext cx="6586491" cy="1571044"/>
          </a:xfrm>
        </p:spPr>
        <p:txBody>
          <a:bodyPr vert="horz" lIns="91440" tIns="45720" rIns="91440" bIns="45720" rtlCol="0" anchor="b">
            <a:normAutofit fontScale="90000"/>
          </a:bodyPr>
          <a:lstStyle/>
          <a:p>
            <a:r>
              <a:rPr lang="ru-RU" sz="4100" dirty="0"/>
              <a:t>Подзаконные акты, регулирующие меры поддержки КФХ и </a:t>
            </a:r>
            <a:r>
              <a:rPr lang="ru-RU" sz="4100" dirty="0" err="1"/>
              <a:t>СПоК</a:t>
            </a:r>
            <a:endParaRPr lang="en-US" sz="4100" dirty="0"/>
          </a:p>
        </p:txBody>
      </p:sp>
      <p:sp>
        <p:nvSpPr>
          <p:cNvPr id="7" name="Объект 6">
            <a:extLst>
              <a:ext uri="{FF2B5EF4-FFF2-40B4-BE49-F238E27FC236}">
                <a16:creationId xmlns:a16="http://schemas.microsoft.com/office/drawing/2014/main" id="{7A62DE0C-027D-401C-B9CF-29BE0AD6E42B}"/>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1400" dirty="0" err="1"/>
              <a:t>Постановление</a:t>
            </a:r>
            <a:r>
              <a:rPr lang="en-US" sz="1400" dirty="0"/>
              <a:t> </a:t>
            </a:r>
            <a:r>
              <a:rPr lang="en-US" sz="1400" dirty="0" err="1"/>
              <a:t>Правительства</a:t>
            </a:r>
            <a:r>
              <a:rPr lang="en-US" sz="1400" dirty="0"/>
              <a:t> РФ </a:t>
            </a:r>
            <a:r>
              <a:rPr lang="en-US" sz="1400" dirty="0" err="1"/>
              <a:t>от</a:t>
            </a:r>
            <a:r>
              <a:rPr lang="en-US" sz="1400" dirty="0"/>
              <a:t> 14.07.2012 г. № 717 «О </a:t>
            </a:r>
            <a:r>
              <a:rPr lang="en-US" sz="1400" dirty="0" err="1"/>
              <a:t>Государственной</a:t>
            </a:r>
            <a:r>
              <a:rPr lang="en-US" sz="1400" dirty="0"/>
              <a:t> </a:t>
            </a:r>
            <a:r>
              <a:rPr lang="en-US" sz="1400" dirty="0" err="1"/>
              <a:t>программе</a:t>
            </a:r>
            <a:r>
              <a:rPr lang="en-US" sz="1400" dirty="0"/>
              <a:t> </a:t>
            </a:r>
            <a:r>
              <a:rPr lang="en-US" sz="1400" dirty="0" err="1"/>
              <a:t>развития</a:t>
            </a:r>
            <a:r>
              <a:rPr lang="en-US" sz="1400" dirty="0"/>
              <a:t> </a:t>
            </a:r>
            <a:r>
              <a:rPr lang="en-US" sz="1400" dirty="0" err="1"/>
              <a:t>сельского</a:t>
            </a:r>
            <a:r>
              <a:rPr lang="en-US" sz="1400" dirty="0"/>
              <a:t> </a:t>
            </a:r>
            <a:r>
              <a:rPr lang="en-US" sz="1400" dirty="0" err="1"/>
              <a:t>хозяйства</a:t>
            </a:r>
            <a:r>
              <a:rPr lang="en-US" sz="1400" dirty="0"/>
              <a:t> и </a:t>
            </a:r>
            <a:r>
              <a:rPr lang="en-US" sz="1400" dirty="0" err="1"/>
              <a:t>регулирования</a:t>
            </a:r>
            <a:r>
              <a:rPr lang="en-US" sz="1400" dirty="0"/>
              <a:t> </a:t>
            </a:r>
            <a:r>
              <a:rPr lang="en-US" sz="1400" dirty="0" err="1"/>
              <a:t>рынков</a:t>
            </a:r>
            <a:r>
              <a:rPr lang="en-US" sz="1400" dirty="0"/>
              <a:t> </a:t>
            </a:r>
            <a:r>
              <a:rPr lang="en-US" sz="1400" dirty="0" err="1"/>
              <a:t>сельскохозяйственной</a:t>
            </a:r>
            <a:r>
              <a:rPr lang="en-US" sz="1400" dirty="0"/>
              <a:t> </a:t>
            </a:r>
            <a:r>
              <a:rPr lang="en-US" sz="1400" dirty="0" err="1"/>
              <a:t>продукции</a:t>
            </a:r>
            <a:r>
              <a:rPr lang="en-US" sz="1400" dirty="0"/>
              <a:t>, </a:t>
            </a:r>
            <a:r>
              <a:rPr lang="en-US" sz="1400" dirty="0" err="1"/>
              <a:t>сырья</a:t>
            </a:r>
            <a:r>
              <a:rPr lang="en-US" sz="1400" dirty="0"/>
              <a:t> и </a:t>
            </a:r>
            <a:r>
              <a:rPr lang="en-US" sz="1400" dirty="0" err="1"/>
              <a:t>продовольствия</a:t>
            </a:r>
            <a:r>
              <a:rPr lang="en-US" sz="1400" dirty="0"/>
              <a:t>»,</a:t>
            </a:r>
          </a:p>
          <a:p>
            <a:r>
              <a:rPr lang="en-US" sz="1400" dirty="0" err="1"/>
              <a:t>Приказ</a:t>
            </a:r>
            <a:r>
              <a:rPr lang="en-US" sz="1400" dirty="0"/>
              <a:t> </a:t>
            </a:r>
            <a:r>
              <a:rPr lang="en-US" sz="1400" dirty="0" err="1"/>
              <a:t>Минсельхоза</a:t>
            </a:r>
            <a:r>
              <a:rPr lang="en-US" sz="1400" dirty="0"/>
              <a:t> </a:t>
            </a:r>
            <a:r>
              <a:rPr lang="en-US" sz="1400" dirty="0" err="1"/>
              <a:t>России</a:t>
            </a:r>
            <a:r>
              <a:rPr lang="en-US" sz="1400" dirty="0"/>
              <a:t> </a:t>
            </a:r>
            <a:r>
              <a:rPr lang="ru-RU" sz="1400" dirty="0"/>
              <a:t>1</a:t>
            </a:r>
            <a:r>
              <a:rPr lang="en-US" sz="1400" dirty="0"/>
              <a:t>2.0</a:t>
            </a:r>
            <a:r>
              <a:rPr lang="ru-RU" sz="1400" dirty="0"/>
              <a:t>3</a:t>
            </a:r>
            <a:r>
              <a:rPr lang="en-US" sz="1400" dirty="0"/>
              <a:t>.202</a:t>
            </a:r>
            <a:r>
              <a:rPr lang="ru-RU" sz="1400" dirty="0"/>
              <a:t>1</a:t>
            </a:r>
            <a:r>
              <a:rPr lang="en-US" sz="1400" dirty="0"/>
              <a:t> г. № </a:t>
            </a:r>
            <a:r>
              <a:rPr lang="ru-RU" sz="1400" dirty="0"/>
              <a:t>1</a:t>
            </a:r>
            <a:r>
              <a:rPr lang="en-US" sz="1400" dirty="0"/>
              <a:t>2</a:t>
            </a:r>
            <a:r>
              <a:rPr lang="ru-RU" sz="1400" dirty="0"/>
              <a:t>8</a:t>
            </a:r>
            <a:r>
              <a:rPr lang="en-US" sz="1400" dirty="0"/>
              <a:t> «</a:t>
            </a:r>
            <a:r>
              <a:rPr lang="ru-RU" sz="1400" dirty="0"/>
              <a:t>Об утверждении перечней, форм документов, методики оценки эффективности использования субсидии, предусмотренных Правилами предоставления и распределения субсидий из федерального бюджета бюджетам субъектов Российской Федерации на создание системы поддержки фермеров и развитие сельской кооперации, приведенными в приложении № 6 к Государственной программе развития сельского хозяйства и регулирования рынков сельскохозяйственной продукции, сырья и продовольствия, утвержденной постановлением Правительства Российской Федерации от 14 июля 2012 г. № 717, а также об установлении сроков их представления»</a:t>
            </a:r>
            <a:endParaRPr lang="en-US" sz="1400" dirty="0"/>
          </a:p>
        </p:txBody>
      </p:sp>
      <p:pic>
        <p:nvPicPr>
          <p:cNvPr id="10" name="Объект 9">
            <a:extLst>
              <a:ext uri="{FF2B5EF4-FFF2-40B4-BE49-F238E27FC236}">
                <a16:creationId xmlns:a16="http://schemas.microsoft.com/office/drawing/2014/main" id="{6D2B4F7A-F4F6-4C42-AEDE-895C5DC42F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9413" r="19892"/>
          <a:stretch/>
        </p:blipFill>
        <p:spPr>
          <a:xfrm>
            <a:off x="20" y="10"/>
            <a:ext cx="4635571" cy="6857990"/>
          </a:xfrm>
          <a:prstGeom prst="rect">
            <a:avLst/>
          </a:prstGeom>
          <a:effectLst/>
        </p:spPr>
      </p:pic>
    </p:spTree>
    <p:extLst>
      <p:ext uri="{BB962C8B-B14F-4D97-AF65-F5344CB8AC3E}">
        <p14:creationId xmlns:p14="http://schemas.microsoft.com/office/powerpoint/2010/main" val="372643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BD30C45-29EC-4130-A6E7-405DE1CD400E}"/>
              </a:ext>
            </a:extLst>
          </p:cNvPr>
          <p:cNvSpPr>
            <a:spLocks noGrp="1"/>
          </p:cNvSpPr>
          <p:nvPr>
            <p:ph type="title"/>
          </p:nvPr>
        </p:nvSpPr>
        <p:spPr/>
        <p:txBody>
          <a:bodyPr>
            <a:normAutofit fontScale="90000"/>
          </a:bodyPr>
          <a:lstStyle/>
          <a:p>
            <a:pPr algn="ctr"/>
            <a:r>
              <a:rPr lang="ru-RU" dirty="0"/>
              <a:t>Дело № 15АП-11230/2020 (Пятнадцатый арбитражный апелляционный суд) – в иске Минсельхозу Краснодарского края отказано</a:t>
            </a:r>
          </a:p>
        </p:txBody>
      </p:sp>
      <p:sp>
        <p:nvSpPr>
          <p:cNvPr id="6" name="Объект 5">
            <a:extLst>
              <a:ext uri="{FF2B5EF4-FFF2-40B4-BE49-F238E27FC236}">
                <a16:creationId xmlns:a16="http://schemas.microsoft.com/office/drawing/2014/main" id="{4D692CDC-E274-4218-97DE-7A7CD0BE8F69}"/>
              </a:ext>
            </a:extLst>
          </p:cNvPr>
          <p:cNvSpPr>
            <a:spLocks noGrp="1"/>
          </p:cNvSpPr>
          <p:nvPr>
            <p:ph idx="1"/>
          </p:nvPr>
        </p:nvSpPr>
        <p:spPr/>
        <p:txBody>
          <a:bodyPr>
            <a:normAutofit fontScale="70000" lnSpcReduction="20000"/>
          </a:bodyPr>
          <a:lstStyle/>
          <a:p>
            <a:pPr marL="0" indent="0">
              <a:buNone/>
            </a:pPr>
            <a:r>
              <a:rPr lang="ru-RU" dirty="0"/>
              <a:t>…из материалов дела следует, что в соответствии с планом расходов предусмотрено приобретение фермером: - дождевальной машины барабанного типа IRRILAND (Италия) модель SPORT 50/150, цена за единицу – 300 000 руб.; - пневматическая сеялка точного высева </a:t>
            </a:r>
            <a:r>
              <a:rPr lang="ru-RU" dirty="0" err="1"/>
              <a:t>Agricola</a:t>
            </a:r>
            <a:r>
              <a:rPr lang="ru-RU" dirty="0"/>
              <a:t> </a:t>
            </a:r>
            <a:r>
              <a:rPr lang="ru-RU" dirty="0" err="1"/>
              <a:t>Italiana</a:t>
            </a:r>
            <a:r>
              <a:rPr lang="ru-RU" dirty="0"/>
              <a:t> мод.SNT-2-290 4 </a:t>
            </a:r>
            <a:r>
              <a:rPr lang="ru-RU" dirty="0" err="1"/>
              <a:t>эл.тандем</a:t>
            </a:r>
            <a:r>
              <a:rPr lang="ru-RU" dirty="0"/>
              <a:t>, цена за единицу 1 350 000 руб. Предприниматель фактически приобрел: - систему для полива </a:t>
            </a:r>
            <a:r>
              <a:rPr lang="ru-RU" dirty="0" err="1"/>
              <a:t>Ирримек</a:t>
            </a:r>
            <a:r>
              <a:rPr lang="ru-RU" dirty="0"/>
              <a:t> 100 TG 300 ST4 договору от 13.02.2018 № 8, заключенному с ООО "</a:t>
            </a:r>
            <a:r>
              <a:rPr lang="ru-RU" dirty="0" err="1"/>
              <a:t>Итал</a:t>
            </a:r>
            <a:r>
              <a:rPr lang="ru-RU" dirty="0"/>
              <a:t>-Инвест" (продавец), цена товара 1 052 505 руб.; - сеялку овощная </a:t>
            </a:r>
            <a:r>
              <a:rPr lang="ru-RU" dirty="0" err="1"/>
              <a:t>Olimpia</a:t>
            </a:r>
            <a:r>
              <a:rPr lang="ru-RU" dirty="0"/>
              <a:t> 4 (</a:t>
            </a:r>
            <a:r>
              <a:rPr lang="ru-RU" dirty="0" err="1"/>
              <a:t>диски+морковь</a:t>
            </a:r>
            <a:r>
              <a:rPr lang="ru-RU" dirty="0"/>
              <a:t>), цена товара 1 095 000 руб. по договору от 13.12.2017 № 1849, заключенному с ООО "</a:t>
            </a:r>
            <a:r>
              <a:rPr lang="ru-RU" dirty="0" err="1"/>
              <a:t>Россагрострой</a:t>
            </a:r>
            <a:r>
              <a:rPr lang="ru-RU" dirty="0"/>
              <a:t>", приобретена сеялка овощная </a:t>
            </a:r>
            <a:r>
              <a:rPr lang="ru-RU" dirty="0" err="1"/>
              <a:t>Olimpia</a:t>
            </a:r>
            <a:r>
              <a:rPr lang="ru-RU" dirty="0"/>
              <a:t> 4. Приобретенные предпринимателем система полива и сеялка отсутствуют в утвержденном плане расходов, вместе с тем являются аналогичным для оборудования, предусмотренного соглашением о предоставлении гранта, что подтверждается, в том числе сведениями о характеристиках, представленных в апелляционную инстанцию и доступных в сети Интернет.</a:t>
            </a:r>
          </a:p>
        </p:txBody>
      </p:sp>
    </p:spTree>
    <p:extLst>
      <p:ext uri="{BB962C8B-B14F-4D97-AF65-F5344CB8AC3E}">
        <p14:creationId xmlns:p14="http://schemas.microsoft.com/office/powerpoint/2010/main" val="299950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4" name="Rectangle 1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E8DF251-CBA5-476C-B8B9-0BAAEADEA7F0}"/>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3700" dirty="0"/>
              <a:t>2.3. </a:t>
            </a:r>
            <a:r>
              <a:rPr lang="en-US" sz="3700" dirty="0" err="1"/>
              <a:t>Наличие</a:t>
            </a:r>
            <a:r>
              <a:rPr lang="en-US" sz="3700" dirty="0"/>
              <a:t> </a:t>
            </a:r>
            <a:r>
              <a:rPr lang="en-US" sz="3700" dirty="0" err="1"/>
              <a:t>неизрасходованного</a:t>
            </a:r>
            <a:r>
              <a:rPr lang="en-US" sz="3700" dirty="0"/>
              <a:t> </a:t>
            </a:r>
            <a:r>
              <a:rPr lang="en-US" sz="3700" dirty="0" err="1"/>
              <a:t>остатка</a:t>
            </a:r>
            <a:r>
              <a:rPr lang="en-US" sz="3700" dirty="0"/>
              <a:t> </a:t>
            </a:r>
            <a:r>
              <a:rPr lang="en-US" sz="3700" dirty="0" err="1"/>
              <a:t>средств</a:t>
            </a:r>
            <a:r>
              <a:rPr lang="en-US" sz="3700" dirty="0"/>
              <a:t> </a:t>
            </a:r>
            <a:r>
              <a:rPr lang="en-US" sz="3700" dirty="0" err="1"/>
              <a:t>на</a:t>
            </a:r>
            <a:r>
              <a:rPr lang="en-US" sz="3700" dirty="0"/>
              <a:t> </a:t>
            </a:r>
            <a:r>
              <a:rPr lang="en-US" sz="3700" dirty="0" err="1"/>
              <a:t>дату</a:t>
            </a:r>
            <a:r>
              <a:rPr lang="en-US" sz="3700" dirty="0"/>
              <a:t> </a:t>
            </a:r>
            <a:r>
              <a:rPr lang="en-US" sz="3700" dirty="0" err="1"/>
              <a:t>окончания</a:t>
            </a:r>
            <a:r>
              <a:rPr lang="en-US" sz="3700" dirty="0"/>
              <a:t> </a:t>
            </a:r>
            <a:r>
              <a:rPr lang="en-US" sz="3700" dirty="0" err="1"/>
              <a:t>освоения</a:t>
            </a:r>
            <a:endParaRPr lang="en-US" sz="3700" dirty="0"/>
          </a:p>
        </p:txBody>
      </p:sp>
      <p:pic>
        <p:nvPicPr>
          <p:cNvPr id="7" name="Объект 6">
            <a:extLst>
              <a:ext uri="{FF2B5EF4-FFF2-40B4-BE49-F238E27FC236}">
                <a16:creationId xmlns:a16="http://schemas.microsoft.com/office/drawing/2014/main" id="{2BC5C282-4306-418E-8164-69E019EEE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6253" y="1019638"/>
            <a:ext cx="4942280" cy="4818723"/>
          </a:xfrm>
          <a:prstGeom prst="rect">
            <a:avLst/>
          </a:prstGeom>
        </p:spPr>
      </p:pic>
    </p:spTree>
    <p:extLst>
      <p:ext uri="{BB962C8B-B14F-4D97-AF65-F5344CB8AC3E}">
        <p14:creationId xmlns:p14="http://schemas.microsoft.com/office/powerpoint/2010/main" val="249832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5DA010-97DE-4215-BF3A-E379C8F0461C}"/>
              </a:ext>
            </a:extLst>
          </p:cNvPr>
          <p:cNvSpPr>
            <a:spLocks noGrp="1"/>
          </p:cNvSpPr>
          <p:nvPr>
            <p:ph type="title"/>
          </p:nvPr>
        </p:nvSpPr>
        <p:spPr/>
        <p:txBody>
          <a:bodyPr>
            <a:normAutofit fontScale="90000"/>
          </a:bodyPr>
          <a:lstStyle/>
          <a:p>
            <a:pPr algn="ctr"/>
            <a:r>
              <a:rPr lang="ru-RU" dirty="0"/>
              <a:t>Дело № А63-10670/2019 (Арбитражный суд Ставропольского края) – в иске Министерству отказано</a:t>
            </a:r>
          </a:p>
        </p:txBody>
      </p:sp>
      <p:sp>
        <p:nvSpPr>
          <p:cNvPr id="3" name="Объект 2">
            <a:extLst>
              <a:ext uri="{FF2B5EF4-FFF2-40B4-BE49-F238E27FC236}">
                <a16:creationId xmlns:a16="http://schemas.microsoft.com/office/drawing/2014/main" id="{89B99492-1D4F-4DF9-8F19-8BDCF76C9C85}"/>
              </a:ext>
            </a:extLst>
          </p:cNvPr>
          <p:cNvSpPr>
            <a:spLocks noGrp="1"/>
          </p:cNvSpPr>
          <p:nvPr>
            <p:ph idx="1"/>
          </p:nvPr>
        </p:nvSpPr>
        <p:spPr/>
        <p:txBody>
          <a:bodyPr>
            <a:noAutofit/>
          </a:bodyPr>
          <a:lstStyle/>
          <a:p>
            <a:pPr marL="0" indent="0">
              <a:buNone/>
            </a:pPr>
            <a:r>
              <a:rPr lang="ru-RU" sz="1900" dirty="0"/>
              <a:t>По договору поставки от 06.12.2017 № 227-17/П предприниматель приобрел товар (косилку роторную 1,65 м по цене 56 500 руб.).</a:t>
            </a:r>
          </a:p>
          <a:p>
            <a:pPr marL="0" indent="0">
              <a:buNone/>
            </a:pPr>
            <a:r>
              <a:rPr lang="ru-RU" sz="1900" dirty="0"/>
              <a:t>При этом предприниматель допустил превышение срока использования денежных средств, установленных соглашением от 23.05.2016 (до 17.12.2017) на четыре календарных дня.</a:t>
            </a:r>
          </a:p>
          <a:p>
            <a:pPr marL="0" indent="0">
              <a:buNone/>
            </a:pPr>
            <a:r>
              <a:rPr lang="ru-RU" sz="1900" dirty="0"/>
              <a:t>Исследовав и оценив, в порядке, предусмотренном в статье 71 АПК РФ, представленные в дело доказательства, суд пришел к выводу, то допущенное незначительное нарушение по сроку использования денежных средств не повлияло на выполнение принятых на себя обязательств со стороны ответчика. Из представленных документов следует, что средства гранта использованы ответчиком по целевому назначению, что не опровергается министерством. Суд также принимает во внимание то, что </a:t>
            </a:r>
            <a:r>
              <a:rPr lang="ru-RU" sz="1900" b="1" dirty="0"/>
              <a:t>само по себе несвоевременное расходование денежных средств, в случае отсутствия доказательств их нецелевого использования, не может служить основанием для возвращения выделенного гранта</a:t>
            </a:r>
            <a:r>
              <a:rPr lang="ru-RU" sz="1900" dirty="0"/>
              <a:t>. Соглашение о предоставлении гранта является действующим.</a:t>
            </a:r>
          </a:p>
        </p:txBody>
      </p:sp>
    </p:spTree>
    <p:extLst>
      <p:ext uri="{BB962C8B-B14F-4D97-AF65-F5344CB8AC3E}">
        <p14:creationId xmlns:p14="http://schemas.microsoft.com/office/powerpoint/2010/main" val="78395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3587E-3226-4B8F-A774-A00A552CE5E2}"/>
              </a:ext>
            </a:extLst>
          </p:cNvPr>
          <p:cNvSpPr>
            <a:spLocks noGrp="1"/>
          </p:cNvSpPr>
          <p:nvPr>
            <p:ph type="title"/>
          </p:nvPr>
        </p:nvSpPr>
        <p:spPr/>
        <p:txBody>
          <a:bodyPr/>
          <a:lstStyle/>
          <a:p>
            <a:pPr algn="ctr"/>
            <a:r>
              <a:rPr lang="en-US" dirty="0"/>
              <a:t>III. </a:t>
            </a:r>
            <a:r>
              <a:rPr lang="ru-RU" dirty="0"/>
              <a:t>Недостижение целевых показателей</a:t>
            </a:r>
          </a:p>
        </p:txBody>
      </p:sp>
      <p:pic>
        <p:nvPicPr>
          <p:cNvPr id="5" name="Объект 4">
            <a:extLst>
              <a:ext uri="{FF2B5EF4-FFF2-40B4-BE49-F238E27FC236}">
                <a16:creationId xmlns:a16="http://schemas.microsoft.com/office/drawing/2014/main" id="{F1137495-80AF-4D0A-AA96-F10A5B6A27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286" y="1357383"/>
            <a:ext cx="6545943" cy="5456698"/>
          </a:xfrm>
        </p:spPr>
      </p:pic>
    </p:spTree>
    <p:extLst>
      <p:ext uri="{BB962C8B-B14F-4D97-AF65-F5344CB8AC3E}">
        <p14:creationId xmlns:p14="http://schemas.microsoft.com/office/powerpoint/2010/main" val="46436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9" name="Rectangle 1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4" name="Заголовок 3">
            <a:extLst>
              <a:ext uri="{FF2B5EF4-FFF2-40B4-BE49-F238E27FC236}">
                <a16:creationId xmlns:a16="http://schemas.microsoft.com/office/drawing/2014/main" id="{327D831F-7481-45A6-B07E-53B0FF123255}"/>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sz="3100"/>
              <a:t>3.1. Отсутствие достаточного количества созданных рабочих мест</a:t>
            </a:r>
          </a:p>
        </p:txBody>
      </p:sp>
      <p:pic>
        <p:nvPicPr>
          <p:cNvPr id="8" name="Объект 7">
            <a:extLst>
              <a:ext uri="{FF2B5EF4-FFF2-40B4-BE49-F238E27FC236}">
                <a16:creationId xmlns:a16="http://schemas.microsoft.com/office/drawing/2014/main" id="{3B8D02A1-32FB-454D-8404-252CB7A6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3214611"/>
            <a:ext cx="4309533" cy="2585719"/>
          </a:xfrm>
          <a:prstGeom prst="rect">
            <a:avLst/>
          </a:prstGeom>
        </p:spPr>
      </p:pic>
      <p:sp>
        <p:nvSpPr>
          <p:cNvPr id="5" name="Объект 4">
            <a:extLst>
              <a:ext uri="{FF2B5EF4-FFF2-40B4-BE49-F238E27FC236}">
                <a16:creationId xmlns:a16="http://schemas.microsoft.com/office/drawing/2014/main" id="{EC1D2481-D8D6-4DE1-B276-8E60F271666B}"/>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a:t>Рабочие места не создаются (создаются в недостаточном количестве),</a:t>
            </a:r>
          </a:p>
          <a:p>
            <a:r>
              <a:rPr lang="en-US" sz="2400"/>
              <a:t>Создаются временные рабочие места (или через некоторое время увольняются сотрудники, принятые на постоянную работу),</a:t>
            </a:r>
          </a:p>
          <a:p>
            <a:r>
              <a:rPr lang="en-US" sz="2400"/>
              <a:t>Заключение договоров ГПХ вместо трудовых</a:t>
            </a:r>
          </a:p>
        </p:txBody>
      </p:sp>
    </p:spTree>
    <p:extLst>
      <p:ext uri="{BB962C8B-B14F-4D97-AF65-F5344CB8AC3E}">
        <p14:creationId xmlns:p14="http://schemas.microsoft.com/office/powerpoint/2010/main" val="54817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0E8A01F-0EEA-407A-A0EB-D176264EF562}"/>
              </a:ext>
            </a:extLst>
          </p:cNvPr>
          <p:cNvSpPr>
            <a:spLocks noGrp="1"/>
          </p:cNvSpPr>
          <p:nvPr>
            <p:ph type="title"/>
          </p:nvPr>
        </p:nvSpPr>
        <p:spPr/>
        <p:txBody>
          <a:bodyPr/>
          <a:lstStyle/>
          <a:p>
            <a:pPr algn="ctr"/>
            <a:r>
              <a:rPr lang="ru-RU" dirty="0"/>
              <a:t>Дело № А53-34554/20 (Арбитражный суд Ростовской области)</a:t>
            </a:r>
          </a:p>
        </p:txBody>
      </p:sp>
      <p:sp>
        <p:nvSpPr>
          <p:cNvPr id="6" name="Объект 5">
            <a:extLst>
              <a:ext uri="{FF2B5EF4-FFF2-40B4-BE49-F238E27FC236}">
                <a16:creationId xmlns:a16="http://schemas.microsoft.com/office/drawing/2014/main" id="{8287E89A-3C5B-4B8B-B5B9-0BDCC97F01A9}"/>
              </a:ext>
            </a:extLst>
          </p:cNvPr>
          <p:cNvSpPr>
            <a:spLocks noGrp="1"/>
          </p:cNvSpPr>
          <p:nvPr>
            <p:ph idx="1"/>
          </p:nvPr>
        </p:nvSpPr>
        <p:spPr/>
        <p:txBody>
          <a:bodyPr>
            <a:normAutofit fontScale="62500" lnSpcReduction="20000"/>
          </a:bodyPr>
          <a:lstStyle/>
          <a:p>
            <a:pPr marL="0" indent="0">
              <a:buNone/>
            </a:pPr>
            <a:r>
              <a:rPr lang="ru-RU" dirty="0"/>
              <a:t>…приложением № 3 к Соглашению «Показатели эффективности государственной поддержки на развитие семейной животноводческой фермы» предусмотрено создание и сохранение в течение всего срока действия Соглашения (2016- 2020 гг.) в крестьянском (фермерском) хозяйстве Панченко Ю.В. 3 дополнительных постоянных рабочих мест с заработной платой 12 142 рубля в месяц.</a:t>
            </a:r>
          </a:p>
          <a:p>
            <a:pPr marL="0" indent="0">
              <a:buNone/>
            </a:pPr>
            <a:r>
              <a:rPr lang="ru-RU" dirty="0"/>
              <a:t>Согласно информации Государственного учреждения - Ростовского регионального  отделения Фонда социального страхования Российской Федерации от 29.01.2020 № 01-12/6106-488 численность работников крестьянского (фермерского) хозяйства Панченко Ю.В. по состоянию на 01.01.2020 составила 5 человек. Учитывая, что на момент подачи Панченко Ю.В. заявки на получение гранта в хозяйстве уже имелось 3 созданных рабочих места, ответчиком фактически было создано 2 дополнительных постоянных рабочих  места после получения средств грантовой поддержки).</a:t>
            </a:r>
          </a:p>
          <a:p>
            <a:pPr marL="0" indent="0">
              <a:buNone/>
            </a:pPr>
            <a:r>
              <a:rPr lang="ru-RU" dirty="0"/>
              <a:t>Кроме того, согласно информации, представленной Государственным учреждением - отделением Пенсионного Фонда Российской Федерации по Ростовской области письмо от 03.02.2020 № ОВС-17/3/109), численность работников крестьянского (фермерского) хозяйства Панченко Ю.В. по состоянию на декабрь 2019 года составила 2 человека.</a:t>
            </a:r>
          </a:p>
          <a:p>
            <a:pPr marL="0" indent="0">
              <a:buNone/>
            </a:pPr>
            <a:endParaRPr lang="ru-RU" dirty="0"/>
          </a:p>
        </p:txBody>
      </p:sp>
    </p:spTree>
    <p:extLst>
      <p:ext uri="{BB962C8B-B14F-4D97-AF65-F5344CB8AC3E}">
        <p14:creationId xmlns:p14="http://schemas.microsoft.com/office/powerpoint/2010/main" val="295610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3" name="Rectangle 1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A556C43-70E1-4494-AC59-EA8599694626}"/>
              </a:ext>
            </a:extLst>
          </p:cNvPr>
          <p:cNvSpPr>
            <a:spLocks noGrp="1"/>
          </p:cNvSpPr>
          <p:nvPr>
            <p:ph type="title"/>
          </p:nvPr>
        </p:nvSpPr>
        <p:spPr>
          <a:xfrm>
            <a:off x="838201" y="365125"/>
            <a:ext cx="3816095" cy="1807305"/>
          </a:xfrm>
        </p:spPr>
        <p:txBody>
          <a:bodyPr vert="horz" lIns="91440" tIns="45720" rIns="91440" bIns="45720" rtlCol="0" anchor="ctr">
            <a:normAutofit/>
          </a:bodyPr>
          <a:lstStyle/>
          <a:p>
            <a:r>
              <a:rPr lang="en-US" sz="3100"/>
              <a:t>3.2. Недостижение производственных показателей</a:t>
            </a:r>
          </a:p>
        </p:txBody>
      </p:sp>
      <p:sp>
        <p:nvSpPr>
          <p:cNvPr id="3" name="Объект 2">
            <a:extLst>
              <a:ext uri="{FF2B5EF4-FFF2-40B4-BE49-F238E27FC236}">
                <a16:creationId xmlns:a16="http://schemas.microsoft.com/office/drawing/2014/main" id="{EAFDC2AA-2F87-4457-9511-559FE0CC7068}"/>
              </a:ext>
            </a:extLst>
          </p:cNvPr>
          <p:cNvSpPr>
            <a:spLocks noGrp="1"/>
          </p:cNvSpPr>
          <p:nvPr>
            <p:ph sz="half" idx="1"/>
          </p:nvPr>
        </p:nvSpPr>
        <p:spPr>
          <a:xfrm>
            <a:off x="838201" y="2333297"/>
            <a:ext cx="3816096" cy="3843666"/>
          </a:xfrm>
        </p:spPr>
        <p:txBody>
          <a:bodyPr vert="horz" lIns="91440" tIns="45720" rIns="91440" bIns="45720" rtlCol="0">
            <a:normAutofit/>
          </a:bodyPr>
          <a:lstStyle/>
          <a:p>
            <a:pPr>
              <a:lnSpc>
                <a:spcPct val="90000"/>
              </a:lnSpc>
            </a:pPr>
            <a:r>
              <a:rPr lang="en-US" sz="2000"/>
              <a:t>Отсутствие ведения хозяйственной деятельности,</a:t>
            </a:r>
          </a:p>
          <a:p>
            <a:pPr>
              <a:lnSpc>
                <a:spcPct val="90000"/>
              </a:lnSpc>
            </a:pPr>
            <a:r>
              <a:rPr lang="en-US" sz="2000"/>
              <a:t>Недостижение поголовья скота (посевной площади),</a:t>
            </a:r>
          </a:p>
          <a:p>
            <a:pPr>
              <a:lnSpc>
                <a:spcPct val="90000"/>
              </a:lnSpc>
            </a:pPr>
            <a:r>
              <a:rPr lang="en-US" sz="2000"/>
              <a:t>Недостижение показателей производства продукции (выручки, прибыли), установленных региональным НПА</a:t>
            </a:r>
          </a:p>
          <a:p>
            <a:pPr>
              <a:lnSpc>
                <a:spcPct val="90000"/>
              </a:lnSpc>
            </a:pPr>
            <a:endParaRPr lang="en-US" sz="2000"/>
          </a:p>
          <a:p>
            <a:pPr>
              <a:lnSpc>
                <a:spcPct val="90000"/>
              </a:lnSpc>
            </a:pPr>
            <a:endParaRPr lang="en-US" sz="2000"/>
          </a:p>
        </p:txBody>
      </p:sp>
      <p:pic>
        <p:nvPicPr>
          <p:cNvPr id="6" name="Объект 5">
            <a:extLst>
              <a:ext uri="{FF2B5EF4-FFF2-40B4-BE49-F238E27FC236}">
                <a16:creationId xmlns:a16="http://schemas.microsoft.com/office/drawing/2014/main" id="{223B04D0-506B-421E-9FF9-0A88F9309C1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089" r="20722"/>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2903753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4EF3AA3-9D77-4692-8E91-8D725203F3C1}"/>
              </a:ext>
            </a:extLst>
          </p:cNvPr>
          <p:cNvSpPr>
            <a:spLocks noGrp="1"/>
          </p:cNvSpPr>
          <p:nvPr>
            <p:ph type="title"/>
          </p:nvPr>
        </p:nvSpPr>
        <p:spPr/>
        <p:txBody>
          <a:bodyPr>
            <a:normAutofit fontScale="90000"/>
          </a:bodyPr>
          <a:lstStyle/>
          <a:p>
            <a:pPr algn="ctr"/>
            <a:r>
              <a:rPr lang="ru-RU" dirty="0"/>
              <a:t>Дело № А56-89953/2016 (Арбитражный суд города Санкт-Петербурга и Ленинградской области)</a:t>
            </a:r>
          </a:p>
        </p:txBody>
      </p:sp>
      <p:sp>
        <p:nvSpPr>
          <p:cNvPr id="6" name="Объект 5">
            <a:extLst>
              <a:ext uri="{FF2B5EF4-FFF2-40B4-BE49-F238E27FC236}">
                <a16:creationId xmlns:a16="http://schemas.microsoft.com/office/drawing/2014/main" id="{F8EF804E-76F0-4FF1-948A-FEA0C574BA4B}"/>
              </a:ext>
            </a:extLst>
          </p:cNvPr>
          <p:cNvSpPr>
            <a:spLocks noGrp="1"/>
          </p:cNvSpPr>
          <p:nvPr>
            <p:ph idx="1"/>
          </p:nvPr>
        </p:nvSpPr>
        <p:spPr/>
        <p:txBody>
          <a:bodyPr>
            <a:normAutofit fontScale="85000" lnSpcReduction="20000"/>
          </a:bodyPr>
          <a:lstStyle/>
          <a:p>
            <a:pPr marL="0" indent="0">
              <a:buNone/>
            </a:pPr>
            <a:r>
              <a:rPr lang="ru-RU" dirty="0"/>
              <a:t>На всех осматриваемых земельных участках признаков ведения сельскохозяйственной деятельности, а также капитальных строений, сооружений или признаков ранее имевшихся объектов недвижимости не установлено, строительный материал не обнаружен. Сельскохозяйственные животные отсутствуют. Подъезд к земельному участку отсутствует. На момент проверки проектная документация на строительство семейной животноводческой фермы на 300 голов овец, предусмотренная планом расходов, не разработана. Семейная животноводческая ферма на 300 голов овец не построена, сельскохозяйственные животные (овцы) не приобретены. Сельскохозяйственная деятельность не осуществляется, что подтверждено материалами фотосъемки. </a:t>
            </a:r>
          </a:p>
        </p:txBody>
      </p:sp>
    </p:spTree>
    <p:extLst>
      <p:ext uri="{BB962C8B-B14F-4D97-AF65-F5344CB8AC3E}">
        <p14:creationId xmlns:p14="http://schemas.microsoft.com/office/powerpoint/2010/main" val="396830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3" name="Rectangle 1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84679CA-F427-444C-9AA0-88895790A943}"/>
              </a:ext>
            </a:extLst>
          </p:cNvPr>
          <p:cNvSpPr>
            <a:spLocks noGrp="1"/>
          </p:cNvSpPr>
          <p:nvPr>
            <p:ph type="title"/>
          </p:nvPr>
        </p:nvSpPr>
        <p:spPr>
          <a:xfrm>
            <a:off x="838201" y="365125"/>
            <a:ext cx="3816095" cy="1807305"/>
          </a:xfrm>
        </p:spPr>
        <p:txBody>
          <a:bodyPr vert="horz" lIns="91440" tIns="45720" rIns="91440" bIns="45720" rtlCol="0" anchor="ctr">
            <a:normAutofit/>
          </a:bodyPr>
          <a:lstStyle/>
          <a:p>
            <a:r>
              <a:rPr lang="en-US" dirty="0"/>
              <a:t>IV. </a:t>
            </a:r>
            <a:r>
              <a:rPr lang="en-US"/>
              <a:t>Нарушения в отчётности</a:t>
            </a:r>
          </a:p>
        </p:txBody>
      </p:sp>
      <p:sp>
        <p:nvSpPr>
          <p:cNvPr id="3" name="Объект 2">
            <a:extLst>
              <a:ext uri="{FF2B5EF4-FFF2-40B4-BE49-F238E27FC236}">
                <a16:creationId xmlns:a16="http://schemas.microsoft.com/office/drawing/2014/main" id="{916B8829-A2DC-4BC2-B5AF-327FBF76E0F1}"/>
              </a:ext>
            </a:extLst>
          </p:cNvPr>
          <p:cNvSpPr>
            <a:spLocks noGrp="1"/>
          </p:cNvSpPr>
          <p:nvPr>
            <p:ph sz="half" idx="1"/>
          </p:nvPr>
        </p:nvSpPr>
        <p:spPr>
          <a:xfrm>
            <a:off x="838201" y="2333297"/>
            <a:ext cx="3816096" cy="3843666"/>
          </a:xfrm>
        </p:spPr>
        <p:txBody>
          <a:bodyPr vert="horz" lIns="91440" tIns="45720" rIns="91440" bIns="45720" rtlCol="0">
            <a:normAutofit/>
          </a:bodyPr>
          <a:lstStyle/>
          <a:p>
            <a:r>
              <a:rPr lang="en-US" sz="2000"/>
              <a:t>Непредставление отчётов,</a:t>
            </a:r>
          </a:p>
          <a:p>
            <a:r>
              <a:rPr lang="en-US" sz="2000"/>
              <a:t>Представление недостоверных отчётов</a:t>
            </a:r>
          </a:p>
        </p:txBody>
      </p:sp>
      <p:pic>
        <p:nvPicPr>
          <p:cNvPr id="6" name="Объект 5">
            <a:extLst>
              <a:ext uri="{FF2B5EF4-FFF2-40B4-BE49-F238E27FC236}">
                <a16:creationId xmlns:a16="http://schemas.microsoft.com/office/drawing/2014/main" id="{3A221E97-272C-40CD-89C1-E5277210CE1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59" r="9465" b="2"/>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17230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0120BF-0D6B-4A5F-8EA1-31B742243FDA}"/>
              </a:ext>
            </a:extLst>
          </p:cNvPr>
          <p:cNvSpPr>
            <a:spLocks noGrp="1"/>
          </p:cNvSpPr>
          <p:nvPr>
            <p:ph type="title"/>
          </p:nvPr>
        </p:nvSpPr>
        <p:spPr/>
        <p:txBody>
          <a:bodyPr/>
          <a:lstStyle/>
          <a:p>
            <a:pPr algn="ctr"/>
            <a:r>
              <a:rPr lang="ru-RU" dirty="0"/>
              <a:t>Дело № А53-14082/20 (Арбитражный суд Ростовской области)</a:t>
            </a:r>
          </a:p>
        </p:txBody>
      </p:sp>
      <p:sp>
        <p:nvSpPr>
          <p:cNvPr id="6" name="Объект 5">
            <a:extLst>
              <a:ext uri="{FF2B5EF4-FFF2-40B4-BE49-F238E27FC236}">
                <a16:creationId xmlns:a16="http://schemas.microsoft.com/office/drawing/2014/main" id="{18275582-A8F8-4F0E-A036-5F18FB1F3BC5}"/>
              </a:ext>
            </a:extLst>
          </p:cNvPr>
          <p:cNvSpPr>
            <a:spLocks noGrp="1"/>
          </p:cNvSpPr>
          <p:nvPr>
            <p:ph idx="1"/>
          </p:nvPr>
        </p:nvSpPr>
        <p:spPr/>
        <p:txBody>
          <a:bodyPr>
            <a:normAutofit lnSpcReduction="10000"/>
          </a:bodyPr>
          <a:lstStyle/>
          <a:p>
            <a:pPr marL="0" indent="0">
              <a:buNone/>
            </a:pPr>
            <a:r>
              <a:rPr lang="ru-RU" dirty="0"/>
              <a:t>25.03.2019 ответчиком были представлены отчетные документы, по результатам проверки которых были установлены замечания, в том числе отсутствие отчета об использовании средств гранта по форме, предусмотренной приложением 5 к Соглашению.</a:t>
            </a:r>
          </a:p>
          <a:p>
            <a:pPr marL="0" indent="0">
              <a:buNone/>
            </a:pPr>
            <a:r>
              <a:rPr lang="ru-RU" dirty="0"/>
              <a:t>Несмотря на многочисленные обращения Министерства ответчик документы, свидетельствующие освоение средств гранта, истцу не представил. Вышеуказанные Факты являются существенным нарушением условий Положения и Соглашения.</a:t>
            </a:r>
          </a:p>
        </p:txBody>
      </p:sp>
    </p:spTree>
    <p:extLst>
      <p:ext uri="{BB962C8B-B14F-4D97-AF65-F5344CB8AC3E}">
        <p14:creationId xmlns:p14="http://schemas.microsoft.com/office/powerpoint/2010/main" val="344908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0AF402-47F1-4832-AD63-CF2F9F74AFE3}"/>
              </a:ext>
            </a:extLst>
          </p:cNvPr>
          <p:cNvSpPr>
            <a:spLocks noGrp="1"/>
          </p:cNvSpPr>
          <p:nvPr>
            <p:ph type="title"/>
          </p:nvPr>
        </p:nvSpPr>
        <p:spPr/>
        <p:txBody>
          <a:bodyPr>
            <a:noAutofit/>
          </a:bodyPr>
          <a:lstStyle/>
          <a:p>
            <a:pPr algn="ctr"/>
            <a:r>
              <a:rPr lang="ru-RU" sz="4200" dirty="0"/>
              <a:t>Приоритетные меры поддержки КФХ и </a:t>
            </a:r>
            <a:r>
              <a:rPr lang="ru-RU" sz="4200" dirty="0" err="1"/>
              <a:t>СПоК</a:t>
            </a:r>
            <a:endParaRPr lang="ru-RU" sz="4200" dirty="0"/>
          </a:p>
        </p:txBody>
      </p:sp>
      <p:graphicFrame>
        <p:nvGraphicFramePr>
          <p:cNvPr id="4" name="Объект 3">
            <a:extLst>
              <a:ext uri="{FF2B5EF4-FFF2-40B4-BE49-F238E27FC236}">
                <a16:creationId xmlns:a16="http://schemas.microsoft.com/office/drawing/2014/main" id="{335345D6-ECDF-4C4A-BE0A-7CAB1BB190C9}"/>
              </a:ext>
            </a:extLst>
          </p:cNvPr>
          <p:cNvGraphicFramePr>
            <a:graphicFrameLocks noGrp="1"/>
          </p:cNvGraphicFramePr>
          <p:nvPr>
            <p:ph idx="1"/>
            <p:extLst>
              <p:ext uri="{D42A27DB-BD31-4B8C-83A1-F6EECF244321}">
                <p14:modId xmlns:p14="http://schemas.microsoft.com/office/powerpoint/2010/main" val="2217354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91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F8FF87D0-29E2-41D8-965F-C08C8DC38C18}"/>
              </a:ext>
            </a:extLst>
          </p:cNvPr>
          <p:cNvSpPr>
            <a:spLocks noGrp="1"/>
          </p:cNvSpPr>
          <p:nvPr>
            <p:ph type="title"/>
          </p:nvPr>
        </p:nvSpPr>
        <p:spPr/>
        <p:txBody>
          <a:bodyPr/>
          <a:lstStyle/>
          <a:p>
            <a:pPr algn="ctr"/>
            <a:r>
              <a:rPr lang="ru-RU" dirty="0"/>
              <a:t>Выводы: направления самоконтроля до и во время обращения за грантом</a:t>
            </a:r>
          </a:p>
        </p:txBody>
      </p:sp>
      <p:graphicFrame>
        <p:nvGraphicFramePr>
          <p:cNvPr id="9" name="Объект 8">
            <a:extLst>
              <a:ext uri="{FF2B5EF4-FFF2-40B4-BE49-F238E27FC236}">
                <a16:creationId xmlns:a16="http://schemas.microsoft.com/office/drawing/2014/main" id="{CEC4D42B-15A8-45ED-A03E-FD22D0088324}"/>
              </a:ext>
            </a:extLst>
          </p:cNvPr>
          <p:cNvGraphicFramePr>
            <a:graphicFrameLocks noGrp="1"/>
          </p:cNvGraphicFramePr>
          <p:nvPr>
            <p:ph idx="1"/>
            <p:extLst>
              <p:ext uri="{D42A27DB-BD31-4B8C-83A1-F6EECF244321}">
                <p14:modId xmlns:p14="http://schemas.microsoft.com/office/powerpoint/2010/main" val="347636558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91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4" name="Заголовок 3">
            <a:extLst>
              <a:ext uri="{FF2B5EF4-FFF2-40B4-BE49-F238E27FC236}">
                <a16:creationId xmlns:a16="http://schemas.microsoft.com/office/drawing/2014/main" id="{C9854C0F-34D5-427F-BFCF-2854D68E6FCB}"/>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dirty="0" err="1"/>
              <a:t>Частное</a:t>
            </a:r>
            <a:r>
              <a:rPr lang="en-US" dirty="0"/>
              <a:t> </a:t>
            </a:r>
            <a:r>
              <a:rPr lang="en-US" dirty="0" err="1"/>
              <a:t>следствие</a:t>
            </a:r>
            <a:r>
              <a:rPr lang="en-US" dirty="0"/>
              <a:t> № 1</a:t>
            </a:r>
          </a:p>
        </p:txBody>
      </p:sp>
      <p:pic>
        <p:nvPicPr>
          <p:cNvPr id="8" name="Объект 7">
            <a:extLst>
              <a:ext uri="{FF2B5EF4-FFF2-40B4-BE49-F238E27FC236}">
                <a16:creationId xmlns:a16="http://schemas.microsoft.com/office/drawing/2014/main" id="{FC0FB1BE-CB25-4531-892F-2FC7BDBB9D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90136" y="2782956"/>
            <a:ext cx="2616193" cy="3449030"/>
          </a:xfrm>
          <a:prstGeom prst="rect">
            <a:avLst/>
          </a:prstGeom>
        </p:spPr>
      </p:pic>
      <p:sp>
        <p:nvSpPr>
          <p:cNvPr id="5" name="Объект 4">
            <a:extLst>
              <a:ext uri="{FF2B5EF4-FFF2-40B4-BE49-F238E27FC236}">
                <a16:creationId xmlns:a16="http://schemas.microsoft.com/office/drawing/2014/main" id="{B17AEBDF-254B-40CD-B8D2-7159259B81DA}"/>
              </a:ext>
            </a:extLst>
          </p:cNvPr>
          <p:cNvSpPr>
            <a:spLocks noGrp="1"/>
          </p:cNvSpPr>
          <p:nvPr>
            <p:ph sz="half" idx="1"/>
          </p:nvPr>
        </p:nvSpPr>
        <p:spPr>
          <a:xfrm>
            <a:off x="5526156" y="2055813"/>
            <a:ext cx="5827644" cy="4121149"/>
          </a:xfrm>
        </p:spPr>
        <p:txBody>
          <a:bodyPr vert="horz" lIns="91440" tIns="45720" rIns="91440" bIns="45720" rtlCol="0" anchor="t">
            <a:noAutofit/>
          </a:bodyPr>
          <a:lstStyle/>
          <a:p>
            <a:pPr marL="0" indent="0">
              <a:buNone/>
            </a:pPr>
            <a:r>
              <a:rPr lang="en-US" sz="3200" dirty="0" err="1"/>
              <a:t>Не</a:t>
            </a:r>
            <a:r>
              <a:rPr lang="en-US" sz="3200" dirty="0"/>
              <a:t> </a:t>
            </a:r>
            <a:r>
              <a:rPr lang="en-US" sz="3200" dirty="0" err="1"/>
              <a:t>все</a:t>
            </a:r>
            <a:r>
              <a:rPr lang="en-US" sz="3200" dirty="0"/>
              <a:t> </a:t>
            </a:r>
            <a:r>
              <a:rPr lang="en-US" sz="3200" dirty="0" err="1"/>
              <a:t>претенденты</a:t>
            </a:r>
            <a:r>
              <a:rPr lang="en-US" sz="3200" dirty="0"/>
              <a:t> </a:t>
            </a:r>
            <a:r>
              <a:rPr lang="en-US" sz="3200" dirty="0" err="1"/>
              <a:t>на</a:t>
            </a:r>
            <a:r>
              <a:rPr lang="en-US" sz="3200" dirty="0"/>
              <a:t> </a:t>
            </a:r>
            <a:r>
              <a:rPr lang="en-US" sz="3200" dirty="0" err="1"/>
              <a:t>грант</a:t>
            </a:r>
            <a:r>
              <a:rPr lang="en-US" sz="3200" dirty="0"/>
              <a:t> </a:t>
            </a:r>
            <a:r>
              <a:rPr lang="en-US" sz="3200" dirty="0" err="1"/>
              <a:t>заранее</a:t>
            </a:r>
            <a:r>
              <a:rPr lang="en-US" sz="3200" dirty="0"/>
              <a:t> </a:t>
            </a:r>
            <a:r>
              <a:rPr lang="en-US" sz="3200" dirty="0" err="1"/>
              <a:t>способны</a:t>
            </a:r>
            <a:r>
              <a:rPr lang="en-US" sz="3200" dirty="0"/>
              <a:t> к </a:t>
            </a:r>
            <a:r>
              <a:rPr lang="en-US" sz="3200" dirty="0" err="1"/>
              <a:t>самоконтролю</a:t>
            </a:r>
            <a:r>
              <a:rPr lang="en-US" sz="3200" dirty="0"/>
              <a:t> –</a:t>
            </a:r>
          </a:p>
          <a:p>
            <a:pPr marL="0" indent="0">
              <a:buNone/>
            </a:pPr>
            <a:r>
              <a:rPr lang="en-US" sz="3200" b="1" dirty="0" err="1"/>
              <a:t>Заявителей</a:t>
            </a:r>
            <a:r>
              <a:rPr lang="en-US" sz="3200" b="1" dirty="0"/>
              <a:t> </a:t>
            </a:r>
            <a:r>
              <a:rPr lang="en-US" sz="3200" b="1" dirty="0" err="1"/>
              <a:t>нужно</a:t>
            </a:r>
            <a:r>
              <a:rPr lang="en-US" sz="3200" b="1" dirty="0"/>
              <a:t> </a:t>
            </a:r>
            <a:r>
              <a:rPr lang="en-US" sz="3200" b="1" dirty="0" err="1"/>
              <a:t>обучать</a:t>
            </a:r>
            <a:endParaRPr lang="en-US" sz="3200" b="1" dirty="0"/>
          </a:p>
          <a:p>
            <a:pPr marL="0" indent="0">
              <a:buNone/>
            </a:pPr>
            <a:r>
              <a:rPr lang="en-US" sz="3200" dirty="0"/>
              <a:t>(</a:t>
            </a:r>
            <a:r>
              <a:rPr lang="en-US" sz="3200" dirty="0" err="1"/>
              <a:t>проведение</a:t>
            </a:r>
            <a:r>
              <a:rPr lang="en-US" sz="3200" dirty="0"/>
              <a:t> «</a:t>
            </a:r>
            <a:r>
              <a:rPr lang="en-US" sz="3200" dirty="0" err="1"/>
              <a:t>школ</a:t>
            </a:r>
            <a:r>
              <a:rPr lang="en-US" sz="3200" dirty="0"/>
              <a:t> </a:t>
            </a:r>
            <a:r>
              <a:rPr lang="en-US" sz="3200" dirty="0" err="1"/>
              <a:t>фермера</a:t>
            </a:r>
            <a:r>
              <a:rPr lang="en-US" sz="3200" dirty="0"/>
              <a:t>», </a:t>
            </a:r>
            <a:r>
              <a:rPr lang="en-US" sz="3200" dirty="0" err="1"/>
              <a:t>семинаров</a:t>
            </a:r>
            <a:r>
              <a:rPr lang="en-US" sz="3200" dirty="0"/>
              <a:t>, </a:t>
            </a:r>
            <a:r>
              <a:rPr lang="en-US" sz="3200" dirty="0" err="1"/>
              <a:t>тренингов</a:t>
            </a:r>
            <a:r>
              <a:rPr lang="en-US" sz="3200" dirty="0"/>
              <a:t> </a:t>
            </a:r>
            <a:r>
              <a:rPr lang="en-US" sz="3200" dirty="0" err="1"/>
              <a:t>по</a:t>
            </a:r>
            <a:r>
              <a:rPr lang="en-US" sz="3200" dirty="0"/>
              <a:t> </a:t>
            </a:r>
            <a:r>
              <a:rPr lang="en-US" sz="3200" dirty="0" err="1"/>
              <a:t>составлению</a:t>
            </a:r>
            <a:r>
              <a:rPr lang="en-US" sz="3200" dirty="0"/>
              <a:t> </a:t>
            </a:r>
            <a:r>
              <a:rPr lang="en-US" sz="3200" dirty="0" err="1"/>
              <a:t>документов</a:t>
            </a:r>
            <a:r>
              <a:rPr lang="en-US" sz="3200" dirty="0"/>
              <a:t>)</a:t>
            </a:r>
          </a:p>
        </p:txBody>
      </p:sp>
    </p:spTree>
    <p:extLst>
      <p:ext uri="{BB962C8B-B14F-4D97-AF65-F5344CB8AC3E}">
        <p14:creationId xmlns:p14="http://schemas.microsoft.com/office/powerpoint/2010/main" val="684510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Заголовок 3">
            <a:extLst>
              <a:ext uri="{FF2B5EF4-FFF2-40B4-BE49-F238E27FC236}">
                <a16:creationId xmlns:a16="http://schemas.microsoft.com/office/drawing/2014/main" id="{C9854C0F-34D5-427F-BFCF-2854D68E6FCB}"/>
              </a:ext>
            </a:extLst>
          </p:cNvPr>
          <p:cNvSpPr>
            <a:spLocks noGrp="1"/>
          </p:cNvSpPr>
          <p:nvPr>
            <p:ph type="title"/>
          </p:nvPr>
        </p:nvSpPr>
        <p:spPr>
          <a:xfrm>
            <a:off x="838201" y="365125"/>
            <a:ext cx="3816095" cy="1807305"/>
          </a:xfrm>
        </p:spPr>
        <p:txBody>
          <a:bodyPr vert="horz" lIns="91440" tIns="45720" rIns="91440" bIns="45720" rtlCol="0" anchor="ctr">
            <a:normAutofit/>
          </a:bodyPr>
          <a:lstStyle/>
          <a:p>
            <a:r>
              <a:rPr lang="en-US"/>
              <a:t>Частное следствие № 2</a:t>
            </a:r>
          </a:p>
        </p:txBody>
      </p:sp>
      <p:sp>
        <p:nvSpPr>
          <p:cNvPr id="5" name="Объект 4">
            <a:extLst>
              <a:ext uri="{FF2B5EF4-FFF2-40B4-BE49-F238E27FC236}">
                <a16:creationId xmlns:a16="http://schemas.microsoft.com/office/drawing/2014/main" id="{B17AEBDF-254B-40CD-B8D2-7159259B81DA}"/>
              </a:ext>
            </a:extLst>
          </p:cNvPr>
          <p:cNvSpPr>
            <a:spLocks noGrp="1"/>
          </p:cNvSpPr>
          <p:nvPr>
            <p:ph sz="half" idx="1"/>
          </p:nvPr>
        </p:nvSpPr>
        <p:spPr>
          <a:xfrm>
            <a:off x="838201" y="2333297"/>
            <a:ext cx="3816096" cy="3843666"/>
          </a:xfrm>
        </p:spPr>
        <p:txBody>
          <a:bodyPr vert="horz" lIns="91440" tIns="45720" rIns="91440" bIns="45720" rtlCol="0">
            <a:noAutofit/>
          </a:bodyPr>
          <a:lstStyle/>
          <a:p>
            <a:pPr marL="0" indent="0">
              <a:lnSpc>
                <a:spcPct val="90000"/>
              </a:lnSpc>
              <a:buNone/>
            </a:pPr>
            <a:r>
              <a:rPr lang="en-US" sz="2000" dirty="0" err="1"/>
              <a:t>Даже</a:t>
            </a:r>
            <a:r>
              <a:rPr lang="en-US" sz="2000" dirty="0"/>
              <a:t> </a:t>
            </a:r>
            <a:r>
              <a:rPr lang="en-US" sz="2000" dirty="0" err="1"/>
              <a:t>обученные</a:t>
            </a:r>
            <a:r>
              <a:rPr lang="en-US" sz="2000" dirty="0"/>
              <a:t> </a:t>
            </a:r>
            <a:r>
              <a:rPr lang="en-US" sz="2000" dirty="0" err="1"/>
              <a:t>грантополучатели</a:t>
            </a:r>
            <a:r>
              <a:rPr lang="en-US" sz="2000" dirty="0"/>
              <a:t> </a:t>
            </a:r>
            <a:r>
              <a:rPr lang="en-US" sz="2000" dirty="0" err="1"/>
              <a:t>не</a:t>
            </a:r>
            <a:r>
              <a:rPr lang="en-US" sz="2000" dirty="0"/>
              <a:t> </a:t>
            </a:r>
            <a:r>
              <a:rPr lang="en-US" sz="2000" dirty="0" err="1"/>
              <a:t>всегда</a:t>
            </a:r>
            <a:r>
              <a:rPr lang="en-US" sz="2000" dirty="0"/>
              <a:t> </a:t>
            </a:r>
            <a:r>
              <a:rPr lang="en-US" sz="2000" dirty="0" err="1"/>
              <a:t>способны</a:t>
            </a:r>
            <a:r>
              <a:rPr lang="en-US" sz="2000" dirty="0"/>
              <a:t> к </a:t>
            </a:r>
            <a:r>
              <a:rPr lang="en-US" sz="2000" dirty="0" err="1"/>
              <a:t>системной</a:t>
            </a:r>
            <a:r>
              <a:rPr lang="en-US" sz="2000" dirty="0"/>
              <a:t> </a:t>
            </a:r>
            <a:r>
              <a:rPr lang="en-US" sz="2000" dirty="0" err="1"/>
              <a:t>работе</a:t>
            </a:r>
            <a:r>
              <a:rPr lang="en-US" sz="2000" dirty="0"/>
              <a:t> с </a:t>
            </a:r>
            <a:r>
              <a:rPr lang="en-US" sz="2000" dirty="0" err="1"/>
              <a:t>документами</a:t>
            </a:r>
            <a:r>
              <a:rPr lang="en-US" sz="2000" dirty="0"/>
              <a:t> –</a:t>
            </a:r>
          </a:p>
          <a:p>
            <a:pPr marL="0" indent="0">
              <a:lnSpc>
                <a:spcPct val="90000"/>
              </a:lnSpc>
              <a:buNone/>
            </a:pPr>
            <a:r>
              <a:rPr lang="en-US" sz="2000" b="1" dirty="0" err="1"/>
              <a:t>Нужны</a:t>
            </a:r>
            <a:r>
              <a:rPr lang="en-US" sz="2000" b="1" dirty="0"/>
              <a:t> </a:t>
            </a:r>
            <a:r>
              <a:rPr lang="en-US" sz="2000" b="1" dirty="0" err="1"/>
              <a:t>консультационные</a:t>
            </a:r>
            <a:r>
              <a:rPr lang="en-US" sz="2000" b="1" dirty="0"/>
              <a:t> </a:t>
            </a:r>
            <a:r>
              <a:rPr lang="en-US" sz="2000" b="1" dirty="0" err="1"/>
              <a:t>кооперативы</a:t>
            </a:r>
            <a:endParaRPr lang="en-US" sz="2000" b="1" dirty="0"/>
          </a:p>
          <a:p>
            <a:pPr marL="0" indent="0">
              <a:lnSpc>
                <a:spcPct val="90000"/>
              </a:lnSpc>
              <a:buNone/>
            </a:pPr>
            <a:r>
              <a:rPr lang="en-US" sz="2000" dirty="0"/>
              <a:t>(</a:t>
            </a:r>
            <a:r>
              <a:rPr lang="en-US" sz="2000" dirty="0" err="1"/>
              <a:t>сопровождающие</a:t>
            </a:r>
            <a:r>
              <a:rPr lang="en-US" sz="2000" dirty="0"/>
              <a:t> КФХ в </a:t>
            </a:r>
            <a:r>
              <a:rPr lang="en-US" sz="2000" dirty="0" err="1"/>
              <a:t>ведении</a:t>
            </a:r>
            <a:r>
              <a:rPr lang="en-US" sz="2000" dirty="0"/>
              <a:t> </a:t>
            </a:r>
            <a:r>
              <a:rPr lang="en-US" sz="2000" dirty="0" err="1"/>
              <a:t>налогового</a:t>
            </a:r>
            <a:r>
              <a:rPr lang="en-US" sz="2000" dirty="0"/>
              <a:t>, </a:t>
            </a:r>
            <a:r>
              <a:rPr lang="en-US" sz="2000" dirty="0" err="1"/>
              <a:t>ведомственного</a:t>
            </a:r>
            <a:r>
              <a:rPr lang="en-US" sz="2000" dirty="0"/>
              <a:t>, </a:t>
            </a:r>
            <a:r>
              <a:rPr lang="en-US" sz="2000" dirty="0" err="1"/>
              <a:t>статистического</a:t>
            </a:r>
            <a:r>
              <a:rPr lang="en-US" sz="2000" dirty="0"/>
              <a:t> </a:t>
            </a:r>
            <a:r>
              <a:rPr lang="en-US" sz="2000" dirty="0" err="1"/>
              <a:t>учёта</a:t>
            </a:r>
            <a:r>
              <a:rPr lang="en-US" sz="2000" dirty="0"/>
              <a:t>, </a:t>
            </a:r>
            <a:r>
              <a:rPr lang="en-US" sz="2000" dirty="0" err="1"/>
              <a:t>представлению</a:t>
            </a:r>
            <a:r>
              <a:rPr lang="en-US" sz="2000" dirty="0"/>
              <a:t> </a:t>
            </a:r>
            <a:r>
              <a:rPr lang="en-US" sz="2000" dirty="0" err="1"/>
              <a:t>отчётности</a:t>
            </a:r>
            <a:r>
              <a:rPr lang="en-US" sz="2000" dirty="0"/>
              <a:t>, </a:t>
            </a:r>
            <a:r>
              <a:rPr lang="en-US" sz="2000" dirty="0" err="1"/>
              <a:t>диалоге</a:t>
            </a:r>
            <a:r>
              <a:rPr lang="en-US" sz="2000" dirty="0"/>
              <a:t> с </a:t>
            </a:r>
            <a:r>
              <a:rPr lang="en-US" sz="2000" dirty="0" err="1"/>
              <a:t>контролирующими</a:t>
            </a:r>
            <a:r>
              <a:rPr lang="en-US" sz="2000" dirty="0"/>
              <a:t> </a:t>
            </a:r>
            <a:r>
              <a:rPr lang="en-US" sz="2000" dirty="0" err="1"/>
              <a:t>структурами</a:t>
            </a:r>
            <a:r>
              <a:rPr lang="en-US" sz="2000" dirty="0"/>
              <a:t>)</a:t>
            </a:r>
          </a:p>
        </p:txBody>
      </p:sp>
      <p:pic>
        <p:nvPicPr>
          <p:cNvPr id="3" name="Объект 2">
            <a:extLst>
              <a:ext uri="{FF2B5EF4-FFF2-40B4-BE49-F238E27FC236}">
                <a16:creationId xmlns:a16="http://schemas.microsoft.com/office/drawing/2014/main" id="{BC08F413-733E-49FB-BEA5-63F4A2370CD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889" r="13380"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9850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FFDDA-4B23-4128-94BA-73944BC7093A}"/>
              </a:ext>
            </a:extLst>
          </p:cNvPr>
          <p:cNvSpPr>
            <a:spLocks noGrp="1"/>
          </p:cNvSpPr>
          <p:nvPr>
            <p:ph type="title"/>
          </p:nvPr>
        </p:nvSpPr>
        <p:spPr/>
        <p:txBody>
          <a:bodyPr/>
          <a:lstStyle/>
          <a:p>
            <a:pPr algn="ctr"/>
            <a:r>
              <a:rPr lang="ru-RU" dirty="0"/>
              <a:t>Грантовая поддержка МФХ 2012-2020 годы</a:t>
            </a:r>
          </a:p>
        </p:txBody>
      </p:sp>
      <p:graphicFrame>
        <p:nvGraphicFramePr>
          <p:cNvPr id="4" name="Объект 3">
            <a:extLst>
              <a:ext uri="{FF2B5EF4-FFF2-40B4-BE49-F238E27FC236}">
                <a16:creationId xmlns:a16="http://schemas.microsoft.com/office/drawing/2014/main" id="{C5AFE3AC-B1D9-43FB-8910-61DE4FBA3D05}"/>
              </a:ext>
            </a:extLst>
          </p:cNvPr>
          <p:cNvGraphicFramePr>
            <a:graphicFrameLocks noGrp="1"/>
          </p:cNvGraphicFramePr>
          <p:nvPr>
            <p:ph idx="1"/>
            <p:extLst>
              <p:ext uri="{D42A27DB-BD31-4B8C-83A1-F6EECF244321}">
                <p14:modId xmlns:p14="http://schemas.microsoft.com/office/powerpoint/2010/main" val="138087187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30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9EA3F-0D2C-4C5C-89D3-B21321DB71E7}"/>
              </a:ext>
            </a:extLst>
          </p:cNvPr>
          <p:cNvSpPr>
            <a:spLocks noGrp="1"/>
          </p:cNvSpPr>
          <p:nvPr>
            <p:ph type="title"/>
          </p:nvPr>
        </p:nvSpPr>
        <p:spPr/>
        <p:txBody>
          <a:bodyPr/>
          <a:lstStyle/>
          <a:p>
            <a:pPr algn="ctr"/>
            <a:r>
              <a:rPr lang="ru-RU" dirty="0"/>
              <a:t>Данные по нарушениям в использовании грантов (в целом по Российской Федерации)</a:t>
            </a:r>
          </a:p>
        </p:txBody>
      </p:sp>
      <p:graphicFrame>
        <p:nvGraphicFramePr>
          <p:cNvPr id="4" name="Таблица 4">
            <a:extLst>
              <a:ext uri="{FF2B5EF4-FFF2-40B4-BE49-F238E27FC236}">
                <a16:creationId xmlns:a16="http://schemas.microsoft.com/office/drawing/2014/main" id="{E4B5908B-48CD-4A19-870B-954D85E7E55E}"/>
              </a:ext>
            </a:extLst>
          </p:cNvPr>
          <p:cNvGraphicFramePr>
            <a:graphicFrameLocks noGrp="1"/>
          </p:cNvGraphicFramePr>
          <p:nvPr>
            <p:ph sz="half" idx="1"/>
            <p:extLst>
              <p:ext uri="{D42A27DB-BD31-4B8C-83A1-F6EECF244321}">
                <p14:modId xmlns:p14="http://schemas.microsoft.com/office/powerpoint/2010/main" val="2382193698"/>
              </p:ext>
            </p:extLst>
          </p:nvPr>
        </p:nvGraphicFramePr>
        <p:xfrm>
          <a:off x="641268" y="2998335"/>
          <a:ext cx="5454732" cy="1920240"/>
        </p:xfrm>
        <a:graphic>
          <a:graphicData uri="http://schemas.openxmlformats.org/drawingml/2006/table">
            <a:tbl>
              <a:tblPr firstRow="1" bandRow="1">
                <a:tableStyleId>{5C22544A-7EE6-4342-B048-85BDC9FD1C3A}</a:tableStyleId>
              </a:tblPr>
              <a:tblGrid>
                <a:gridCol w="1211283">
                  <a:extLst>
                    <a:ext uri="{9D8B030D-6E8A-4147-A177-3AD203B41FA5}">
                      <a16:colId xmlns:a16="http://schemas.microsoft.com/office/drawing/2014/main" val="1838414289"/>
                    </a:ext>
                  </a:extLst>
                </a:gridCol>
                <a:gridCol w="1733797">
                  <a:extLst>
                    <a:ext uri="{9D8B030D-6E8A-4147-A177-3AD203B41FA5}">
                      <a16:colId xmlns:a16="http://schemas.microsoft.com/office/drawing/2014/main" val="4227020914"/>
                    </a:ext>
                  </a:extLst>
                </a:gridCol>
                <a:gridCol w="2509652">
                  <a:extLst>
                    <a:ext uri="{9D8B030D-6E8A-4147-A177-3AD203B41FA5}">
                      <a16:colId xmlns:a16="http://schemas.microsoft.com/office/drawing/2014/main" val="3005798929"/>
                    </a:ext>
                  </a:extLst>
                </a:gridCol>
              </a:tblGrid>
              <a:tr h="370840">
                <a:tc>
                  <a:txBody>
                    <a:bodyPr/>
                    <a:lstStyle/>
                    <a:p>
                      <a:endParaRPr lang="ru-RU" dirty="0"/>
                    </a:p>
                  </a:txBody>
                  <a:tcPr anchor="ctr"/>
                </a:tc>
                <a:tc>
                  <a:txBody>
                    <a:bodyPr/>
                    <a:lstStyle/>
                    <a:p>
                      <a:pPr algn="ctr"/>
                      <a:r>
                        <a:rPr lang="ru-RU" dirty="0"/>
                        <a:t>Количество нарушений</a:t>
                      </a:r>
                    </a:p>
                  </a:txBody>
                  <a:tcPr anchor="ctr"/>
                </a:tc>
                <a:tc>
                  <a:txBody>
                    <a:bodyPr/>
                    <a:lstStyle/>
                    <a:p>
                      <a:pPr algn="ctr"/>
                      <a:r>
                        <a:rPr lang="ru-RU" dirty="0"/>
                        <a:t>Сумма к возврату (млн. руб.)</a:t>
                      </a:r>
                    </a:p>
                  </a:txBody>
                  <a:tcPr anchor="ctr"/>
                </a:tc>
                <a:extLst>
                  <a:ext uri="{0D108BD9-81ED-4DB2-BD59-A6C34878D82A}">
                    <a16:rowId xmlns:a16="http://schemas.microsoft.com/office/drawing/2014/main" val="3130528187"/>
                  </a:ext>
                </a:extLst>
              </a:tr>
              <a:tr h="370840">
                <a:tc>
                  <a:txBody>
                    <a:bodyPr/>
                    <a:lstStyle/>
                    <a:p>
                      <a:r>
                        <a:rPr lang="ru-RU" dirty="0"/>
                        <a:t>Гранты КФХ</a:t>
                      </a:r>
                    </a:p>
                  </a:txBody>
                  <a:tcPr anchor="ctr"/>
                </a:tc>
                <a:tc>
                  <a:txBody>
                    <a:bodyPr/>
                    <a:lstStyle/>
                    <a:p>
                      <a:pPr algn="ctr"/>
                      <a:r>
                        <a:rPr lang="ru-RU" dirty="0"/>
                        <a:t>570</a:t>
                      </a:r>
                    </a:p>
                  </a:txBody>
                  <a:tcPr anchor="ctr"/>
                </a:tc>
                <a:tc>
                  <a:txBody>
                    <a:bodyPr/>
                    <a:lstStyle/>
                    <a:p>
                      <a:pPr algn="ctr"/>
                      <a:r>
                        <a:rPr lang="ru-RU" dirty="0"/>
                        <a:t>н/д</a:t>
                      </a:r>
                    </a:p>
                  </a:txBody>
                  <a:tcPr anchor="ctr"/>
                </a:tc>
                <a:extLst>
                  <a:ext uri="{0D108BD9-81ED-4DB2-BD59-A6C34878D82A}">
                    <a16:rowId xmlns:a16="http://schemas.microsoft.com/office/drawing/2014/main" val="1182810666"/>
                  </a:ext>
                </a:extLst>
              </a:tr>
              <a:tr h="370840">
                <a:tc>
                  <a:txBody>
                    <a:bodyPr/>
                    <a:lstStyle/>
                    <a:p>
                      <a:r>
                        <a:rPr lang="ru-RU" dirty="0"/>
                        <a:t>Гранты </a:t>
                      </a:r>
                      <a:r>
                        <a:rPr lang="ru-RU" dirty="0" err="1"/>
                        <a:t>СПоК</a:t>
                      </a:r>
                      <a:endParaRPr lang="ru-RU" dirty="0"/>
                    </a:p>
                  </a:txBody>
                  <a:tcPr anchor="ctr"/>
                </a:tc>
                <a:tc>
                  <a:txBody>
                    <a:bodyPr/>
                    <a:lstStyle/>
                    <a:p>
                      <a:pPr algn="ctr"/>
                      <a:r>
                        <a:rPr lang="ru-RU" dirty="0"/>
                        <a:t>33</a:t>
                      </a:r>
                    </a:p>
                  </a:txBody>
                  <a:tcPr anchor="ctr"/>
                </a:tc>
                <a:tc>
                  <a:txBody>
                    <a:bodyPr/>
                    <a:lstStyle/>
                    <a:p>
                      <a:pPr algn="ctr"/>
                      <a:r>
                        <a:rPr lang="ru-RU" dirty="0"/>
                        <a:t>314,4</a:t>
                      </a:r>
                    </a:p>
                  </a:txBody>
                  <a:tcPr anchor="ctr"/>
                </a:tc>
                <a:extLst>
                  <a:ext uri="{0D108BD9-81ED-4DB2-BD59-A6C34878D82A}">
                    <a16:rowId xmlns:a16="http://schemas.microsoft.com/office/drawing/2014/main" val="47789676"/>
                  </a:ext>
                </a:extLst>
              </a:tr>
            </a:tbl>
          </a:graphicData>
        </a:graphic>
      </p:graphicFrame>
      <p:pic>
        <p:nvPicPr>
          <p:cNvPr id="9" name="Объект 8">
            <a:extLst>
              <a:ext uri="{FF2B5EF4-FFF2-40B4-BE49-F238E27FC236}">
                <a16:creationId xmlns:a16="http://schemas.microsoft.com/office/drawing/2014/main" id="{9F46AEA7-1EDD-495B-9A13-3D591999F6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9850" y="2240360"/>
            <a:ext cx="4937125" cy="3702843"/>
          </a:xfrm>
        </p:spPr>
      </p:pic>
    </p:spTree>
    <p:extLst>
      <p:ext uri="{BB962C8B-B14F-4D97-AF65-F5344CB8AC3E}">
        <p14:creationId xmlns:p14="http://schemas.microsoft.com/office/powerpoint/2010/main" val="158954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B6AD380-8ECE-47CF-80D5-C57644A35E6B}"/>
              </a:ext>
            </a:extLst>
          </p:cNvPr>
          <p:cNvSpPr>
            <a:spLocks noGrp="1"/>
          </p:cNvSpPr>
          <p:nvPr>
            <p:ph type="title"/>
          </p:nvPr>
        </p:nvSpPr>
        <p:spPr/>
        <p:txBody>
          <a:bodyPr/>
          <a:lstStyle/>
          <a:p>
            <a:pPr algn="ctr"/>
            <a:r>
              <a:rPr lang="ru-RU" dirty="0"/>
              <a:t>Основные виды выявленных нарушений</a:t>
            </a:r>
          </a:p>
        </p:txBody>
      </p:sp>
      <p:graphicFrame>
        <p:nvGraphicFramePr>
          <p:cNvPr id="7" name="Объект 6">
            <a:extLst>
              <a:ext uri="{FF2B5EF4-FFF2-40B4-BE49-F238E27FC236}">
                <a16:creationId xmlns:a16="http://schemas.microsoft.com/office/drawing/2014/main" id="{3FFCCB51-AA6C-4125-AC32-63440BAA2009}"/>
              </a:ext>
            </a:extLst>
          </p:cNvPr>
          <p:cNvGraphicFramePr>
            <a:graphicFrameLocks noGrp="1"/>
          </p:cNvGraphicFramePr>
          <p:nvPr>
            <p:ph idx="1"/>
            <p:extLst>
              <p:ext uri="{D42A27DB-BD31-4B8C-83A1-F6EECF244321}">
                <p14:modId xmlns:p14="http://schemas.microsoft.com/office/powerpoint/2010/main" val="4590400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91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4E1C5-CA68-4009-AB34-2F26BE689A28}"/>
              </a:ext>
            </a:extLst>
          </p:cNvPr>
          <p:cNvSpPr>
            <a:spLocks noGrp="1"/>
          </p:cNvSpPr>
          <p:nvPr>
            <p:ph type="title"/>
          </p:nvPr>
        </p:nvSpPr>
        <p:spPr/>
        <p:txBody>
          <a:bodyPr/>
          <a:lstStyle/>
          <a:p>
            <a:pPr algn="ctr"/>
            <a:r>
              <a:rPr lang="ru-RU" dirty="0"/>
              <a:t>Субъекты выявления нарушений</a:t>
            </a:r>
          </a:p>
        </p:txBody>
      </p:sp>
      <p:graphicFrame>
        <p:nvGraphicFramePr>
          <p:cNvPr id="4" name="Объект 3">
            <a:extLst>
              <a:ext uri="{FF2B5EF4-FFF2-40B4-BE49-F238E27FC236}">
                <a16:creationId xmlns:a16="http://schemas.microsoft.com/office/drawing/2014/main" id="{572D50E0-33F5-4438-A64D-28033708FCA4}"/>
              </a:ext>
            </a:extLst>
          </p:cNvPr>
          <p:cNvGraphicFramePr>
            <a:graphicFrameLocks noGrp="1"/>
          </p:cNvGraphicFramePr>
          <p:nvPr>
            <p:ph idx="1"/>
            <p:extLst>
              <p:ext uri="{D42A27DB-BD31-4B8C-83A1-F6EECF244321}">
                <p14:modId xmlns:p14="http://schemas.microsoft.com/office/powerpoint/2010/main" val="423705968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54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6DBE723E-CBB5-4D2B-A613-D5A406E5B1D4}"/>
              </a:ext>
            </a:extLst>
          </p:cNvPr>
          <p:cNvSpPr>
            <a:spLocks noGrp="1"/>
          </p:cNvSpPr>
          <p:nvPr>
            <p:ph type="title"/>
          </p:nvPr>
        </p:nvSpPr>
        <p:spPr/>
        <p:txBody>
          <a:bodyPr>
            <a:normAutofit fontScale="90000"/>
          </a:bodyPr>
          <a:lstStyle/>
          <a:p>
            <a:pPr algn="ctr"/>
            <a:r>
              <a:rPr lang="ru-RU" dirty="0"/>
              <a:t>Выборка регионов для исследования нарушений (исходя из данных Сельскохозяйственной переписи – 2016; Росстата)</a:t>
            </a:r>
          </a:p>
        </p:txBody>
      </p:sp>
      <p:sp>
        <p:nvSpPr>
          <p:cNvPr id="8" name="Текст 7">
            <a:extLst>
              <a:ext uri="{FF2B5EF4-FFF2-40B4-BE49-F238E27FC236}">
                <a16:creationId xmlns:a16="http://schemas.microsoft.com/office/drawing/2014/main" id="{026A8479-4EAA-4851-BD17-6D44EE684132}"/>
              </a:ext>
            </a:extLst>
          </p:cNvPr>
          <p:cNvSpPr>
            <a:spLocks noGrp="1"/>
          </p:cNvSpPr>
          <p:nvPr>
            <p:ph type="body" idx="1"/>
          </p:nvPr>
        </p:nvSpPr>
        <p:spPr>
          <a:xfrm>
            <a:off x="839788" y="2011680"/>
            <a:ext cx="4937760" cy="1435940"/>
          </a:xfrm>
        </p:spPr>
        <p:txBody>
          <a:bodyPr>
            <a:normAutofit fontScale="92500" lnSpcReduction="10000"/>
          </a:bodyPr>
          <a:lstStyle/>
          <a:p>
            <a:pPr lvl="0" algn="ctr"/>
            <a:r>
              <a:rPr lang="ru-RU" dirty="0"/>
              <a:t>136,7 тыс. КФХ,</a:t>
            </a:r>
          </a:p>
          <a:p>
            <a:pPr lvl="0" algn="ctr"/>
            <a:r>
              <a:rPr lang="ru-RU" dirty="0"/>
              <a:t>38 тыс. ИП,</a:t>
            </a:r>
          </a:p>
          <a:p>
            <a:pPr lvl="0" algn="ctr"/>
            <a:r>
              <a:rPr lang="ru-RU" dirty="0"/>
              <a:t>4,9 тыс. </a:t>
            </a:r>
            <a:r>
              <a:rPr lang="ru-RU" dirty="0" err="1"/>
              <a:t>СПоК</a:t>
            </a:r>
            <a:endParaRPr lang="ru-RU" dirty="0"/>
          </a:p>
        </p:txBody>
      </p:sp>
      <p:sp>
        <p:nvSpPr>
          <p:cNvPr id="9" name="Объект 8">
            <a:extLst>
              <a:ext uri="{FF2B5EF4-FFF2-40B4-BE49-F238E27FC236}">
                <a16:creationId xmlns:a16="http://schemas.microsoft.com/office/drawing/2014/main" id="{8BA810EA-BF86-4C08-A7F1-9086BE2F3C8A}"/>
              </a:ext>
            </a:extLst>
          </p:cNvPr>
          <p:cNvSpPr>
            <a:spLocks noGrp="1"/>
          </p:cNvSpPr>
          <p:nvPr>
            <p:ph sz="half" idx="2"/>
          </p:nvPr>
        </p:nvSpPr>
        <p:spPr/>
        <p:txBody>
          <a:bodyPr anchor="ctr">
            <a:normAutofit fontScale="55000" lnSpcReduction="20000"/>
          </a:bodyPr>
          <a:lstStyle/>
          <a:p>
            <a:pPr marL="0" indent="0" algn="ctr">
              <a:buNone/>
            </a:pPr>
            <a:r>
              <a:rPr lang="ru-RU" dirty="0"/>
              <a:t>По Российской Федерации</a:t>
            </a:r>
          </a:p>
        </p:txBody>
      </p:sp>
      <p:sp>
        <p:nvSpPr>
          <p:cNvPr id="10" name="Текст 9">
            <a:extLst>
              <a:ext uri="{FF2B5EF4-FFF2-40B4-BE49-F238E27FC236}">
                <a16:creationId xmlns:a16="http://schemas.microsoft.com/office/drawing/2014/main" id="{907B7A76-7BA6-4E7D-B097-15085E504471}"/>
              </a:ext>
            </a:extLst>
          </p:cNvPr>
          <p:cNvSpPr>
            <a:spLocks noGrp="1"/>
          </p:cNvSpPr>
          <p:nvPr>
            <p:ph type="body" sz="quarter" idx="3"/>
          </p:nvPr>
        </p:nvSpPr>
        <p:spPr>
          <a:xfrm>
            <a:off x="6419088" y="2011680"/>
            <a:ext cx="4937760" cy="1417320"/>
          </a:xfrm>
        </p:spPr>
        <p:txBody>
          <a:bodyPr anchor="ctr">
            <a:normAutofit fontScale="92500" lnSpcReduction="10000"/>
          </a:bodyPr>
          <a:lstStyle/>
          <a:p>
            <a:pPr algn="ctr"/>
            <a:r>
              <a:rPr lang="ru-RU" dirty="0"/>
              <a:t>53,5 тыс. КФХ,</a:t>
            </a:r>
          </a:p>
          <a:p>
            <a:pPr algn="ctr"/>
            <a:r>
              <a:rPr lang="ru-RU" dirty="0"/>
              <a:t>11,2 тыс. ИП,</a:t>
            </a:r>
          </a:p>
          <a:p>
            <a:pPr algn="ctr"/>
            <a:r>
              <a:rPr lang="ru-RU" dirty="0"/>
              <a:t>1,3 тыс. </a:t>
            </a:r>
            <a:r>
              <a:rPr lang="ru-RU" dirty="0" err="1"/>
              <a:t>СПоК</a:t>
            </a:r>
            <a:endParaRPr lang="ru-RU" dirty="0"/>
          </a:p>
        </p:txBody>
      </p:sp>
      <p:sp>
        <p:nvSpPr>
          <p:cNvPr id="11" name="Объект 10">
            <a:extLst>
              <a:ext uri="{FF2B5EF4-FFF2-40B4-BE49-F238E27FC236}">
                <a16:creationId xmlns:a16="http://schemas.microsoft.com/office/drawing/2014/main" id="{B719A968-C74B-4B9B-BF0A-1AE787CBC9AA}"/>
              </a:ext>
            </a:extLst>
          </p:cNvPr>
          <p:cNvSpPr>
            <a:spLocks noGrp="1"/>
          </p:cNvSpPr>
          <p:nvPr>
            <p:ph sz="quarter" idx="4"/>
          </p:nvPr>
        </p:nvSpPr>
        <p:spPr>
          <a:xfrm>
            <a:off x="6419088" y="3554760"/>
            <a:ext cx="4937760" cy="3063240"/>
          </a:xfrm>
        </p:spPr>
        <p:txBody>
          <a:bodyPr>
            <a:normAutofit fontScale="55000" lnSpcReduction="20000"/>
          </a:bodyPr>
          <a:lstStyle/>
          <a:p>
            <a:r>
              <a:rPr lang="ru-RU" dirty="0"/>
              <a:t>Ленинградская область,</a:t>
            </a:r>
          </a:p>
          <a:p>
            <a:r>
              <a:rPr lang="ru-RU" dirty="0"/>
              <a:t>Республика Калмыкия,</a:t>
            </a:r>
          </a:p>
          <a:p>
            <a:r>
              <a:rPr lang="ru-RU" dirty="0"/>
              <a:t>Краснодарский край,</a:t>
            </a:r>
          </a:p>
          <a:p>
            <a:r>
              <a:rPr lang="ru-RU" dirty="0"/>
              <a:t>Астраханская область,</a:t>
            </a:r>
          </a:p>
          <a:p>
            <a:r>
              <a:rPr lang="ru-RU" dirty="0"/>
              <a:t>Ростовская область,</a:t>
            </a:r>
          </a:p>
          <a:p>
            <a:r>
              <a:rPr lang="ru-RU" dirty="0"/>
              <a:t>Республика Дагестан,</a:t>
            </a:r>
          </a:p>
          <a:p>
            <a:r>
              <a:rPr lang="ru-RU" dirty="0"/>
              <a:t>Ставропольский край,</a:t>
            </a:r>
          </a:p>
          <a:p>
            <a:r>
              <a:rPr lang="ru-RU" dirty="0"/>
              <a:t>Республика Башкортостан,</a:t>
            </a:r>
          </a:p>
          <a:p>
            <a:r>
              <a:rPr lang="ru-RU" dirty="0"/>
              <a:t>Республика Татарстан,</a:t>
            </a:r>
          </a:p>
          <a:p>
            <a:r>
              <a:rPr lang="ru-RU" dirty="0"/>
              <a:t>Республика Саха (Якутия)</a:t>
            </a:r>
          </a:p>
          <a:p>
            <a:endParaRPr lang="ru-RU" dirty="0"/>
          </a:p>
        </p:txBody>
      </p:sp>
      <p:sp>
        <p:nvSpPr>
          <p:cNvPr id="12" name="Прямоугольник: скругленные углы 11">
            <a:extLst>
              <a:ext uri="{FF2B5EF4-FFF2-40B4-BE49-F238E27FC236}">
                <a16:creationId xmlns:a16="http://schemas.microsoft.com/office/drawing/2014/main" id="{4B3B500A-085C-4EF7-95BD-594BF8D4CE6E}"/>
              </a:ext>
            </a:extLst>
          </p:cNvPr>
          <p:cNvSpPr/>
          <p:nvPr/>
        </p:nvSpPr>
        <p:spPr>
          <a:xfrm>
            <a:off x="0" y="5419090"/>
            <a:ext cx="3088957" cy="1435941"/>
          </a:xfrm>
          <a:prstGeom prst="roundRect">
            <a:avLst>
              <a:gd name="adj" fmla="val 10000"/>
            </a:avLst>
          </a:prstGeom>
          <a:blipFill>
            <a:blip r:embed="rId2">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7837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CC118442-F932-4FAA-A56F-9E95F9C419B7}"/>
              </a:ext>
            </a:extLst>
          </p:cNvPr>
          <p:cNvSpPr>
            <a:spLocks noGrp="1"/>
          </p:cNvSpPr>
          <p:nvPr>
            <p:ph type="title"/>
          </p:nvPr>
        </p:nvSpPr>
        <p:spPr/>
        <p:txBody>
          <a:bodyPr/>
          <a:lstStyle/>
          <a:p>
            <a:pPr algn="ctr"/>
            <a:r>
              <a:rPr lang="ru-RU" dirty="0"/>
              <a:t>Арбитражные процессы в регионах-участниках выборки по полученным грантам</a:t>
            </a:r>
          </a:p>
        </p:txBody>
      </p:sp>
      <p:graphicFrame>
        <p:nvGraphicFramePr>
          <p:cNvPr id="9" name="Таблица 9">
            <a:extLst>
              <a:ext uri="{FF2B5EF4-FFF2-40B4-BE49-F238E27FC236}">
                <a16:creationId xmlns:a16="http://schemas.microsoft.com/office/drawing/2014/main" id="{67C4D997-333B-4B89-8954-52DEC9312FFA}"/>
              </a:ext>
            </a:extLst>
          </p:cNvPr>
          <p:cNvGraphicFramePr>
            <a:graphicFrameLocks noGrp="1"/>
          </p:cNvGraphicFramePr>
          <p:nvPr>
            <p:ph idx="1"/>
            <p:extLst>
              <p:ext uri="{D42A27DB-BD31-4B8C-83A1-F6EECF244321}">
                <p14:modId xmlns:p14="http://schemas.microsoft.com/office/powerpoint/2010/main" val="1798774563"/>
              </p:ext>
            </p:extLst>
          </p:nvPr>
        </p:nvGraphicFramePr>
        <p:xfrm>
          <a:off x="565067" y="1690688"/>
          <a:ext cx="10515601" cy="4902200"/>
        </p:xfrm>
        <a:graphic>
          <a:graphicData uri="http://schemas.openxmlformats.org/drawingml/2006/table">
            <a:tbl>
              <a:tblPr firstRow="1" bandRow="1">
                <a:tableStyleId>{5C22544A-7EE6-4342-B048-85BDC9FD1C3A}</a:tableStyleId>
              </a:tblPr>
              <a:tblGrid>
                <a:gridCol w="2356263">
                  <a:extLst>
                    <a:ext uri="{9D8B030D-6E8A-4147-A177-3AD203B41FA5}">
                      <a16:colId xmlns:a16="http://schemas.microsoft.com/office/drawing/2014/main" val="556415197"/>
                    </a:ext>
                  </a:extLst>
                </a:gridCol>
                <a:gridCol w="1910267">
                  <a:extLst>
                    <a:ext uri="{9D8B030D-6E8A-4147-A177-3AD203B41FA5}">
                      <a16:colId xmlns:a16="http://schemas.microsoft.com/office/drawing/2014/main" val="2708101028"/>
                    </a:ext>
                  </a:extLst>
                </a:gridCol>
                <a:gridCol w="1370396">
                  <a:extLst>
                    <a:ext uri="{9D8B030D-6E8A-4147-A177-3AD203B41FA5}">
                      <a16:colId xmlns:a16="http://schemas.microsoft.com/office/drawing/2014/main" val="3240377316"/>
                    </a:ext>
                  </a:extLst>
                </a:gridCol>
                <a:gridCol w="1825726">
                  <a:extLst>
                    <a:ext uri="{9D8B030D-6E8A-4147-A177-3AD203B41FA5}">
                      <a16:colId xmlns:a16="http://schemas.microsoft.com/office/drawing/2014/main" val="298550395"/>
                    </a:ext>
                  </a:extLst>
                </a:gridCol>
                <a:gridCol w="1460032">
                  <a:extLst>
                    <a:ext uri="{9D8B030D-6E8A-4147-A177-3AD203B41FA5}">
                      <a16:colId xmlns:a16="http://schemas.microsoft.com/office/drawing/2014/main" val="3214746396"/>
                    </a:ext>
                  </a:extLst>
                </a:gridCol>
                <a:gridCol w="1592917">
                  <a:extLst>
                    <a:ext uri="{9D8B030D-6E8A-4147-A177-3AD203B41FA5}">
                      <a16:colId xmlns:a16="http://schemas.microsoft.com/office/drawing/2014/main" val="1577822255"/>
                    </a:ext>
                  </a:extLst>
                </a:gridCol>
              </a:tblGrid>
              <a:tr h="370840">
                <a:tc>
                  <a:txBody>
                    <a:bodyPr/>
                    <a:lstStyle/>
                    <a:p>
                      <a:pPr algn="ctr"/>
                      <a:r>
                        <a:rPr lang="ru-RU" sz="1600" dirty="0"/>
                        <a:t>Регион</a:t>
                      </a:r>
                    </a:p>
                  </a:txBody>
                  <a:tcPr anchor="ctr"/>
                </a:tc>
                <a:tc>
                  <a:txBody>
                    <a:bodyPr/>
                    <a:lstStyle/>
                    <a:p>
                      <a:pPr algn="ctr"/>
                      <a:r>
                        <a:rPr lang="ru-RU" sz="1600" dirty="0"/>
                        <a:t>Удовлетворено исков к КФХ</a:t>
                      </a:r>
                    </a:p>
                  </a:txBody>
                  <a:tcPr anchor="ctr"/>
                </a:tc>
                <a:tc>
                  <a:txBody>
                    <a:bodyPr/>
                    <a:lstStyle/>
                    <a:p>
                      <a:pPr algn="ctr"/>
                      <a:r>
                        <a:rPr lang="ru-RU" sz="1600" dirty="0"/>
                        <a:t>Отказано в исках к КФХ</a:t>
                      </a:r>
                    </a:p>
                  </a:txBody>
                  <a:tcPr anchor="ctr"/>
                </a:tc>
                <a:tc>
                  <a:txBody>
                    <a:bodyPr/>
                    <a:lstStyle/>
                    <a:p>
                      <a:pPr algn="ctr"/>
                      <a:r>
                        <a:rPr lang="ru-RU" sz="1600" dirty="0"/>
                        <a:t>Удовлетворено исков к </a:t>
                      </a:r>
                      <a:r>
                        <a:rPr lang="ru-RU" sz="1600" dirty="0" err="1"/>
                        <a:t>СПоК</a:t>
                      </a:r>
                      <a:endParaRPr lang="ru-RU" sz="1600" dirty="0"/>
                    </a:p>
                  </a:txBody>
                  <a:tcPr anchor="ctr"/>
                </a:tc>
                <a:tc>
                  <a:txBody>
                    <a:bodyPr/>
                    <a:lstStyle/>
                    <a:p>
                      <a:pPr algn="ctr"/>
                      <a:r>
                        <a:rPr lang="ru-RU" sz="1600" dirty="0"/>
                        <a:t>Отказано в исках к </a:t>
                      </a:r>
                      <a:r>
                        <a:rPr lang="ru-RU" sz="1600" dirty="0" err="1"/>
                        <a:t>СПоК</a:t>
                      </a:r>
                      <a:endParaRPr lang="ru-RU" sz="1600" dirty="0"/>
                    </a:p>
                  </a:txBody>
                  <a:tcPr anchor="ctr"/>
                </a:tc>
                <a:tc>
                  <a:txBody>
                    <a:bodyPr/>
                    <a:lstStyle/>
                    <a:p>
                      <a:pPr algn="ctr"/>
                      <a:r>
                        <a:rPr lang="ru-RU" sz="1600" dirty="0"/>
                        <a:t>Уголовных дел</a:t>
                      </a:r>
                    </a:p>
                  </a:txBody>
                  <a:tcPr anchor="ctr"/>
                </a:tc>
                <a:extLst>
                  <a:ext uri="{0D108BD9-81ED-4DB2-BD59-A6C34878D82A}">
                    <a16:rowId xmlns:a16="http://schemas.microsoft.com/office/drawing/2014/main" val="2898553573"/>
                  </a:ext>
                </a:extLst>
              </a:tr>
              <a:tr h="370840">
                <a:tc>
                  <a:txBody>
                    <a:bodyPr/>
                    <a:lstStyle/>
                    <a:p>
                      <a:pPr algn="l" fontAlgn="b"/>
                      <a:r>
                        <a:rPr lang="ru-RU" sz="1600" b="0" i="0" u="none" strike="noStrike">
                          <a:solidFill>
                            <a:srgbClr val="000000"/>
                          </a:solidFill>
                          <a:effectLst/>
                          <a:latin typeface="Calibri" panose="020F0502020204030204" pitchFamily="34" charset="0"/>
                        </a:rPr>
                        <a:t>Ленинградская область</a:t>
                      </a:r>
                    </a:p>
                  </a:txBody>
                  <a:tcPr marL="9525" marR="9525" marT="9525" marB="0" anchor="ctr"/>
                </a:tc>
                <a:tc>
                  <a:txBody>
                    <a:bodyPr/>
                    <a:lstStyle/>
                    <a:p>
                      <a:pPr algn="ctr"/>
                      <a:r>
                        <a:rPr lang="ru-RU" sz="1600" dirty="0"/>
                        <a:t>11</a:t>
                      </a:r>
                    </a:p>
                  </a:txBody>
                  <a:tcPr/>
                </a:tc>
                <a:tc>
                  <a:txBody>
                    <a:bodyPr/>
                    <a:lstStyle/>
                    <a:p>
                      <a:pPr algn="ctr"/>
                      <a:r>
                        <a:rPr lang="ru-RU" sz="1600" dirty="0"/>
                        <a:t>2</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1</a:t>
                      </a:r>
                    </a:p>
                  </a:txBody>
                  <a:tcPr/>
                </a:tc>
                <a:extLst>
                  <a:ext uri="{0D108BD9-81ED-4DB2-BD59-A6C34878D82A}">
                    <a16:rowId xmlns:a16="http://schemas.microsoft.com/office/drawing/2014/main" val="3771964147"/>
                  </a:ext>
                </a:extLst>
              </a:tr>
              <a:tr h="370840">
                <a:tc>
                  <a:txBody>
                    <a:bodyPr/>
                    <a:lstStyle/>
                    <a:p>
                      <a:pPr algn="l" fontAlgn="b"/>
                      <a:r>
                        <a:rPr lang="ru-RU" sz="1600" b="0" i="0" u="none" strike="noStrike">
                          <a:solidFill>
                            <a:srgbClr val="000000"/>
                          </a:solidFill>
                          <a:effectLst/>
                          <a:latin typeface="Calibri" panose="020F0502020204030204" pitchFamily="34" charset="0"/>
                        </a:rPr>
                        <a:t>Республика Калмыкия</a:t>
                      </a:r>
                    </a:p>
                  </a:txBody>
                  <a:tcPr marL="9525" marR="9525" marT="9525" marB="0" anchor="ctr"/>
                </a:tc>
                <a:tc>
                  <a:txBody>
                    <a:bodyPr/>
                    <a:lstStyle/>
                    <a:p>
                      <a:pPr algn="ctr"/>
                      <a:r>
                        <a:rPr lang="ru-RU" sz="1600" dirty="0"/>
                        <a:t>7</a:t>
                      </a:r>
                    </a:p>
                  </a:txBody>
                  <a:tcPr/>
                </a:tc>
                <a:tc>
                  <a:txBody>
                    <a:bodyPr/>
                    <a:lstStyle/>
                    <a:p>
                      <a:pPr algn="ctr"/>
                      <a:r>
                        <a:rPr lang="ru-RU" sz="1600" dirty="0"/>
                        <a:t>5</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1</a:t>
                      </a:r>
                    </a:p>
                  </a:txBody>
                  <a:tcPr/>
                </a:tc>
                <a:extLst>
                  <a:ext uri="{0D108BD9-81ED-4DB2-BD59-A6C34878D82A}">
                    <a16:rowId xmlns:a16="http://schemas.microsoft.com/office/drawing/2014/main" val="2609280472"/>
                  </a:ext>
                </a:extLst>
              </a:tr>
              <a:tr h="370840">
                <a:tc>
                  <a:txBody>
                    <a:bodyPr/>
                    <a:lstStyle/>
                    <a:p>
                      <a:pPr algn="l" fontAlgn="b"/>
                      <a:r>
                        <a:rPr lang="ru-RU" sz="1600" b="0" i="0" u="none" strike="noStrike">
                          <a:solidFill>
                            <a:srgbClr val="000000"/>
                          </a:solidFill>
                          <a:effectLst/>
                          <a:latin typeface="Calibri" panose="020F0502020204030204" pitchFamily="34" charset="0"/>
                        </a:rPr>
                        <a:t>Краснодарский край</a:t>
                      </a:r>
                    </a:p>
                  </a:txBody>
                  <a:tcPr marL="9525" marR="9525" marT="9525" marB="0" anchor="ctr"/>
                </a:tc>
                <a:tc>
                  <a:txBody>
                    <a:bodyPr/>
                    <a:lstStyle/>
                    <a:p>
                      <a:pPr algn="ctr"/>
                      <a:r>
                        <a:rPr lang="ru-RU" sz="1600" dirty="0"/>
                        <a:t>2</a:t>
                      </a:r>
                    </a:p>
                  </a:txBody>
                  <a:tcPr/>
                </a:tc>
                <a:tc>
                  <a:txBody>
                    <a:bodyPr/>
                    <a:lstStyle/>
                    <a:p>
                      <a:pPr algn="ctr"/>
                      <a:r>
                        <a:rPr lang="ru-RU" sz="1600" dirty="0"/>
                        <a:t>7</a:t>
                      </a:r>
                    </a:p>
                  </a:txBody>
                  <a:tcPr/>
                </a:tc>
                <a:tc>
                  <a:txBody>
                    <a:bodyPr/>
                    <a:lstStyle/>
                    <a:p>
                      <a:pPr algn="ctr"/>
                      <a:r>
                        <a:rPr lang="ru-RU" sz="1600" dirty="0"/>
                        <a:t>2</a:t>
                      </a:r>
                    </a:p>
                  </a:txBody>
                  <a:tcPr/>
                </a:tc>
                <a:tc>
                  <a:txBody>
                    <a:bodyPr/>
                    <a:lstStyle/>
                    <a:p>
                      <a:pPr algn="ctr"/>
                      <a:r>
                        <a:rPr lang="ru-RU" sz="1600" dirty="0"/>
                        <a:t>1</a:t>
                      </a:r>
                    </a:p>
                  </a:txBody>
                  <a:tcPr/>
                </a:tc>
                <a:tc>
                  <a:txBody>
                    <a:bodyPr/>
                    <a:lstStyle/>
                    <a:p>
                      <a:pPr algn="ctr"/>
                      <a:r>
                        <a:rPr lang="ru-RU" sz="1600" dirty="0"/>
                        <a:t>0</a:t>
                      </a:r>
                    </a:p>
                  </a:txBody>
                  <a:tcPr/>
                </a:tc>
                <a:extLst>
                  <a:ext uri="{0D108BD9-81ED-4DB2-BD59-A6C34878D82A}">
                    <a16:rowId xmlns:a16="http://schemas.microsoft.com/office/drawing/2014/main" val="2186138704"/>
                  </a:ext>
                </a:extLst>
              </a:tr>
              <a:tr h="370840">
                <a:tc>
                  <a:txBody>
                    <a:bodyPr/>
                    <a:lstStyle/>
                    <a:p>
                      <a:pPr algn="l" fontAlgn="b"/>
                      <a:r>
                        <a:rPr lang="ru-RU" sz="1600" b="0" i="0" u="none" strike="noStrike">
                          <a:solidFill>
                            <a:srgbClr val="000000"/>
                          </a:solidFill>
                          <a:effectLst/>
                          <a:latin typeface="Calibri" panose="020F0502020204030204" pitchFamily="34" charset="0"/>
                        </a:rPr>
                        <a:t>Астраханская область</a:t>
                      </a:r>
                    </a:p>
                  </a:txBody>
                  <a:tcPr marL="9525" marR="9525" marT="9525" marB="0" anchor="ctr"/>
                </a:tc>
                <a:tc>
                  <a:txBody>
                    <a:bodyPr/>
                    <a:lstStyle/>
                    <a:p>
                      <a:pPr algn="ctr"/>
                      <a:r>
                        <a:rPr lang="ru-RU" sz="1600" dirty="0"/>
                        <a:t>4</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0</a:t>
                      </a:r>
                    </a:p>
                  </a:txBody>
                  <a:tcPr/>
                </a:tc>
                <a:extLst>
                  <a:ext uri="{0D108BD9-81ED-4DB2-BD59-A6C34878D82A}">
                    <a16:rowId xmlns:a16="http://schemas.microsoft.com/office/drawing/2014/main" val="3506493550"/>
                  </a:ext>
                </a:extLst>
              </a:tr>
              <a:tr h="370840">
                <a:tc>
                  <a:txBody>
                    <a:bodyPr/>
                    <a:lstStyle/>
                    <a:p>
                      <a:pPr algn="l" fontAlgn="b"/>
                      <a:r>
                        <a:rPr lang="ru-RU" sz="1600" b="0" i="0" u="none" strike="noStrike" dirty="0">
                          <a:solidFill>
                            <a:srgbClr val="000000"/>
                          </a:solidFill>
                          <a:effectLst/>
                          <a:latin typeface="Calibri" panose="020F0502020204030204" pitchFamily="34" charset="0"/>
                        </a:rPr>
                        <a:t>Ростовская область</a:t>
                      </a:r>
                    </a:p>
                  </a:txBody>
                  <a:tcPr marL="9525" marR="9525" marT="9525" marB="0" anchor="ctr"/>
                </a:tc>
                <a:tc>
                  <a:txBody>
                    <a:bodyPr/>
                    <a:lstStyle/>
                    <a:p>
                      <a:pPr algn="ctr"/>
                      <a:r>
                        <a:rPr lang="ru-RU" sz="1600" dirty="0"/>
                        <a:t>25</a:t>
                      </a:r>
                    </a:p>
                  </a:txBody>
                  <a:tcPr/>
                </a:tc>
                <a:tc>
                  <a:txBody>
                    <a:bodyPr/>
                    <a:lstStyle/>
                    <a:p>
                      <a:pPr algn="ctr"/>
                      <a:r>
                        <a:rPr lang="ru-RU" sz="1600" dirty="0"/>
                        <a:t>5</a:t>
                      </a:r>
                    </a:p>
                  </a:txBody>
                  <a:tcPr/>
                </a:tc>
                <a:tc>
                  <a:txBody>
                    <a:bodyPr/>
                    <a:lstStyle/>
                    <a:p>
                      <a:pPr algn="ctr"/>
                      <a:r>
                        <a:rPr lang="ru-RU" sz="1600" dirty="0"/>
                        <a:t>1</a:t>
                      </a:r>
                    </a:p>
                  </a:txBody>
                  <a:tcPr/>
                </a:tc>
                <a:tc>
                  <a:txBody>
                    <a:bodyPr/>
                    <a:lstStyle/>
                    <a:p>
                      <a:pPr algn="ctr"/>
                      <a:r>
                        <a:rPr lang="ru-RU" sz="1600" dirty="0"/>
                        <a:t>0</a:t>
                      </a:r>
                    </a:p>
                  </a:txBody>
                  <a:tcPr/>
                </a:tc>
                <a:tc>
                  <a:txBody>
                    <a:bodyPr/>
                    <a:lstStyle/>
                    <a:p>
                      <a:pPr algn="ctr"/>
                      <a:r>
                        <a:rPr lang="ru-RU" sz="1600" dirty="0"/>
                        <a:t>0</a:t>
                      </a:r>
                    </a:p>
                  </a:txBody>
                  <a:tcPr/>
                </a:tc>
                <a:extLst>
                  <a:ext uri="{0D108BD9-81ED-4DB2-BD59-A6C34878D82A}">
                    <a16:rowId xmlns:a16="http://schemas.microsoft.com/office/drawing/2014/main" val="3977859875"/>
                  </a:ext>
                </a:extLst>
              </a:tr>
              <a:tr h="370840">
                <a:tc>
                  <a:txBody>
                    <a:bodyPr/>
                    <a:lstStyle/>
                    <a:p>
                      <a:pPr algn="l" fontAlgn="b"/>
                      <a:r>
                        <a:rPr lang="ru-RU" sz="1600" b="0" i="0" u="none" strike="noStrike">
                          <a:solidFill>
                            <a:srgbClr val="000000"/>
                          </a:solidFill>
                          <a:effectLst/>
                          <a:latin typeface="Calibri" panose="020F0502020204030204" pitchFamily="34" charset="0"/>
                        </a:rPr>
                        <a:t>Республика Дагестан</a:t>
                      </a:r>
                    </a:p>
                  </a:txBody>
                  <a:tcPr marL="9525" marR="9525" marT="9525" marB="0" anchor="ctr"/>
                </a:tc>
                <a:tc>
                  <a:txBody>
                    <a:bodyPr/>
                    <a:lstStyle/>
                    <a:p>
                      <a:pPr algn="ctr"/>
                      <a:r>
                        <a:rPr lang="ru-RU" sz="1600" dirty="0"/>
                        <a:t>2</a:t>
                      </a:r>
                    </a:p>
                  </a:txBody>
                  <a:tcPr/>
                </a:tc>
                <a:tc>
                  <a:txBody>
                    <a:bodyPr/>
                    <a:lstStyle/>
                    <a:p>
                      <a:pPr algn="ctr"/>
                      <a:r>
                        <a:rPr lang="ru-RU" sz="1600" dirty="0"/>
                        <a:t>2</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1</a:t>
                      </a:r>
                    </a:p>
                  </a:txBody>
                  <a:tcPr/>
                </a:tc>
                <a:extLst>
                  <a:ext uri="{0D108BD9-81ED-4DB2-BD59-A6C34878D82A}">
                    <a16:rowId xmlns:a16="http://schemas.microsoft.com/office/drawing/2014/main" val="340700424"/>
                  </a:ext>
                </a:extLst>
              </a:tr>
              <a:tr h="370840">
                <a:tc>
                  <a:txBody>
                    <a:bodyPr/>
                    <a:lstStyle/>
                    <a:p>
                      <a:pPr algn="l" fontAlgn="b"/>
                      <a:r>
                        <a:rPr lang="ru-RU" sz="1600" b="0" i="0" u="none" strike="noStrike">
                          <a:solidFill>
                            <a:srgbClr val="000000"/>
                          </a:solidFill>
                          <a:effectLst/>
                          <a:latin typeface="Calibri" panose="020F0502020204030204" pitchFamily="34" charset="0"/>
                        </a:rPr>
                        <a:t>Ставропольский край</a:t>
                      </a:r>
                    </a:p>
                  </a:txBody>
                  <a:tcPr marL="9525" marR="9525" marT="9525" marB="0" anchor="ctr"/>
                </a:tc>
                <a:tc>
                  <a:txBody>
                    <a:bodyPr/>
                    <a:lstStyle/>
                    <a:p>
                      <a:pPr algn="ctr"/>
                      <a:r>
                        <a:rPr lang="ru-RU" sz="1600" dirty="0"/>
                        <a:t>7</a:t>
                      </a:r>
                    </a:p>
                  </a:txBody>
                  <a:tcPr/>
                </a:tc>
                <a:tc>
                  <a:txBody>
                    <a:bodyPr/>
                    <a:lstStyle/>
                    <a:p>
                      <a:pPr algn="ctr"/>
                      <a:r>
                        <a:rPr lang="ru-RU" sz="1600" dirty="0"/>
                        <a:t>4</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3</a:t>
                      </a:r>
                    </a:p>
                  </a:txBody>
                  <a:tcPr/>
                </a:tc>
                <a:extLst>
                  <a:ext uri="{0D108BD9-81ED-4DB2-BD59-A6C34878D82A}">
                    <a16:rowId xmlns:a16="http://schemas.microsoft.com/office/drawing/2014/main" val="3805833129"/>
                  </a:ext>
                </a:extLst>
              </a:tr>
              <a:tr h="370840">
                <a:tc>
                  <a:txBody>
                    <a:bodyPr/>
                    <a:lstStyle/>
                    <a:p>
                      <a:pPr algn="l" fontAlgn="b"/>
                      <a:r>
                        <a:rPr lang="ru-RU" sz="1600" b="0" i="0" u="none" strike="noStrike">
                          <a:solidFill>
                            <a:srgbClr val="000000"/>
                          </a:solidFill>
                          <a:effectLst/>
                          <a:latin typeface="Calibri" panose="020F0502020204030204" pitchFamily="34" charset="0"/>
                        </a:rPr>
                        <a:t>Республика Башкортостан</a:t>
                      </a:r>
                    </a:p>
                  </a:txBody>
                  <a:tcPr marL="9525" marR="9525" marT="9525" marB="0" anchor="ctr"/>
                </a:tc>
                <a:tc>
                  <a:txBody>
                    <a:bodyPr/>
                    <a:lstStyle/>
                    <a:p>
                      <a:pPr algn="ctr"/>
                      <a:r>
                        <a:rPr lang="ru-RU" sz="1600" dirty="0"/>
                        <a:t>9</a:t>
                      </a:r>
                    </a:p>
                  </a:txBody>
                  <a:tcPr/>
                </a:tc>
                <a:tc>
                  <a:txBody>
                    <a:bodyPr/>
                    <a:lstStyle/>
                    <a:p>
                      <a:pPr algn="ctr"/>
                      <a:r>
                        <a:rPr lang="ru-RU" sz="1600" dirty="0"/>
                        <a:t>15</a:t>
                      </a:r>
                    </a:p>
                  </a:txBody>
                  <a:tcPr/>
                </a:tc>
                <a:tc>
                  <a:txBody>
                    <a:bodyPr/>
                    <a:lstStyle/>
                    <a:p>
                      <a:pPr algn="ctr"/>
                      <a:r>
                        <a:rPr lang="ru-RU" sz="1600" dirty="0"/>
                        <a:t>0</a:t>
                      </a:r>
                    </a:p>
                  </a:txBody>
                  <a:tcPr/>
                </a:tc>
                <a:tc>
                  <a:txBody>
                    <a:bodyPr/>
                    <a:lstStyle/>
                    <a:p>
                      <a:pPr algn="ctr"/>
                      <a:r>
                        <a:rPr lang="ru-RU" sz="1600" dirty="0"/>
                        <a:t>1</a:t>
                      </a:r>
                    </a:p>
                  </a:txBody>
                  <a:tcPr/>
                </a:tc>
                <a:tc>
                  <a:txBody>
                    <a:bodyPr/>
                    <a:lstStyle/>
                    <a:p>
                      <a:pPr algn="ctr"/>
                      <a:r>
                        <a:rPr lang="ru-RU" sz="1600" dirty="0"/>
                        <a:t>0</a:t>
                      </a:r>
                    </a:p>
                  </a:txBody>
                  <a:tcPr/>
                </a:tc>
                <a:extLst>
                  <a:ext uri="{0D108BD9-81ED-4DB2-BD59-A6C34878D82A}">
                    <a16:rowId xmlns:a16="http://schemas.microsoft.com/office/drawing/2014/main" val="948053780"/>
                  </a:ext>
                </a:extLst>
              </a:tr>
              <a:tr h="370840">
                <a:tc>
                  <a:txBody>
                    <a:bodyPr/>
                    <a:lstStyle/>
                    <a:p>
                      <a:pPr algn="l" fontAlgn="b"/>
                      <a:r>
                        <a:rPr lang="ru-RU" sz="1600" b="0" i="0" u="none" strike="noStrike">
                          <a:solidFill>
                            <a:srgbClr val="000000"/>
                          </a:solidFill>
                          <a:effectLst/>
                          <a:latin typeface="Calibri" panose="020F0502020204030204" pitchFamily="34" charset="0"/>
                        </a:rPr>
                        <a:t>Республика Татарстан</a:t>
                      </a:r>
                    </a:p>
                  </a:txBody>
                  <a:tcPr marL="9525" marR="9525" marT="9525" marB="0" anchor="ctr"/>
                </a:tc>
                <a:tc>
                  <a:txBody>
                    <a:bodyPr/>
                    <a:lstStyle/>
                    <a:p>
                      <a:pPr algn="ctr"/>
                      <a:r>
                        <a:rPr lang="ru-RU" sz="1600" dirty="0"/>
                        <a:t>24 (в т.ч. 3 м/с)</a:t>
                      </a:r>
                    </a:p>
                  </a:txBody>
                  <a:tcPr/>
                </a:tc>
                <a:tc>
                  <a:txBody>
                    <a:bodyPr/>
                    <a:lstStyle/>
                    <a:p>
                      <a:pPr algn="ctr"/>
                      <a:r>
                        <a:rPr lang="ru-RU" sz="1600" dirty="0"/>
                        <a:t>4</a:t>
                      </a:r>
                    </a:p>
                  </a:txBody>
                  <a:tcPr/>
                </a:tc>
                <a:tc>
                  <a:txBody>
                    <a:bodyPr/>
                    <a:lstStyle/>
                    <a:p>
                      <a:pPr algn="ctr"/>
                      <a:r>
                        <a:rPr lang="ru-RU" sz="1600" dirty="0"/>
                        <a:t>2 м/</a:t>
                      </a:r>
                      <a:r>
                        <a:rPr lang="ru-RU" sz="1600" dirty="0" err="1"/>
                        <a:t>соглаш</a:t>
                      </a:r>
                      <a:r>
                        <a:rPr lang="ru-RU" sz="1600" dirty="0"/>
                        <a:t>.</a:t>
                      </a:r>
                    </a:p>
                  </a:txBody>
                  <a:tcPr/>
                </a:tc>
                <a:tc>
                  <a:txBody>
                    <a:bodyPr/>
                    <a:lstStyle/>
                    <a:p>
                      <a:pPr algn="ctr"/>
                      <a:r>
                        <a:rPr lang="ru-RU" sz="1600" dirty="0"/>
                        <a:t>1</a:t>
                      </a:r>
                    </a:p>
                  </a:txBody>
                  <a:tcPr/>
                </a:tc>
                <a:tc>
                  <a:txBody>
                    <a:bodyPr/>
                    <a:lstStyle/>
                    <a:p>
                      <a:pPr algn="ctr"/>
                      <a:r>
                        <a:rPr lang="ru-RU" sz="1600" dirty="0"/>
                        <a:t>0</a:t>
                      </a:r>
                    </a:p>
                  </a:txBody>
                  <a:tcPr/>
                </a:tc>
                <a:extLst>
                  <a:ext uri="{0D108BD9-81ED-4DB2-BD59-A6C34878D82A}">
                    <a16:rowId xmlns:a16="http://schemas.microsoft.com/office/drawing/2014/main" val="2352873855"/>
                  </a:ext>
                </a:extLst>
              </a:tr>
              <a:tr h="370840">
                <a:tc>
                  <a:txBody>
                    <a:bodyPr/>
                    <a:lstStyle/>
                    <a:p>
                      <a:pPr algn="l" fontAlgn="b"/>
                      <a:r>
                        <a:rPr lang="ru-RU" sz="1600" b="0" i="0" u="none" strike="noStrike" dirty="0">
                          <a:solidFill>
                            <a:srgbClr val="000000"/>
                          </a:solidFill>
                          <a:effectLst/>
                          <a:latin typeface="Calibri" panose="020F0502020204030204" pitchFamily="34" charset="0"/>
                        </a:rPr>
                        <a:t>Республика Саха (Якутия)</a:t>
                      </a:r>
                    </a:p>
                  </a:txBody>
                  <a:tcPr marL="9525" marR="9525" marT="9525" marB="0" anchor="ct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0</a:t>
                      </a:r>
                    </a:p>
                  </a:txBody>
                  <a:tcPr/>
                </a:tc>
                <a:tc>
                  <a:txBody>
                    <a:bodyPr/>
                    <a:lstStyle/>
                    <a:p>
                      <a:pPr algn="ctr"/>
                      <a:r>
                        <a:rPr lang="ru-RU" sz="1600" dirty="0"/>
                        <a:t>0</a:t>
                      </a:r>
                    </a:p>
                  </a:txBody>
                  <a:tcPr/>
                </a:tc>
                <a:extLst>
                  <a:ext uri="{0D108BD9-81ED-4DB2-BD59-A6C34878D82A}">
                    <a16:rowId xmlns:a16="http://schemas.microsoft.com/office/drawing/2014/main" val="1310989563"/>
                  </a:ext>
                </a:extLst>
              </a:tr>
              <a:tr h="370840">
                <a:tc>
                  <a:txBody>
                    <a:bodyPr/>
                    <a:lstStyle/>
                    <a:p>
                      <a:r>
                        <a:rPr lang="ru-RU" sz="1600" dirty="0"/>
                        <a:t>ВСЕГО:</a:t>
                      </a:r>
                    </a:p>
                  </a:txBody>
                  <a:tcPr/>
                </a:tc>
                <a:tc>
                  <a:txBody>
                    <a:bodyPr/>
                    <a:lstStyle/>
                    <a:p>
                      <a:pPr algn="ctr"/>
                      <a:r>
                        <a:rPr lang="ru-RU" sz="1600" dirty="0"/>
                        <a:t>91</a:t>
                      </a:r>
                    </a:p>
                  </a:txBody>
                  <a:tcPr/>
                </a:tc>
                <a:tc>
                  <a:txBody>
                    <a:bodyPr/>
                    <a:lstStyle/>
                    <a:p>
                      <a:pPr algn="ctr"/>
                      <a:r>
                        <a:rPr lang="ru-RU" sz="1600" dirty="0"/>
                        <a:t>44</a:t>
                      </a:r>
                    </a:p>
                  </a:txBody>
                  <a:tcPr/>
                </a:tc>
                <a:tc>
                  <a:txBody>
                    <a:bodyPr/>
                    <a:lstStyle/>
                    <a:p>
                      <a:pPr algn="ctr"/>
                      <a:r>
                        <a:rPr lang="ru-RU" sz="1600" dirty="0"/>
                        <a:t>5</a:t>
                      </a:r>
                    </a:p>
                  </a:txBody>
                  <a:tcPr/>
                </a:tc>
                <a:tc>
                  <a:txBody>
                    <a:bodyPr/>
                    <a:lstStyle/>
                    <a:p>
                      <a:pPr algn="ctr"/>
                      <a:r>
                        <a:rPr lang="ru-RU" sz="1600" dirty="0"/>
                        <a:t>3</a:t>
                      </a:r>
                    </a:p>
                  </a:txBody>
                  <a:tcPr/>
                </a:tc>
                <a:tc>
                  <a:txBody>
                    <a:bodyPr/>
                    <a:lstStyle/>
                    <a:p>
                      <a:pPr algn="ctr"/>
                      <a:r>
                        <a:rPr lang="ru-RU" sz="1600" dirty="0"/>
                        <a:t>6</a:t>
                      </a:r>
                    </a:p>
                  </a:txBody>
                  <a:tcPr/>
                </a:tc>
                <a:extLst>
                  <a:ext uri="{0D108BD9-81ED-4DB2-BD59-A6C34878D82A}">
                    <a16:rowId xmlns:a16="http://schemas.microsoft.com/office/drawing/2014/main" val="1621000020"/>
                  </a:ext>
                </a:extLst>
              </a:tr>
            </a:tbl>
          </a:graphicData>
        </a:graphic>
      </p:graphicFrame>
    </p:spTree>
    <p:extLst>
      <p:ext uri="{BB962C8B-B14F-4D97-AF65-F5344CB8AC3E}">
        <p14:creationId xmlns:p14="http://schemas.microsoft.com/office/powerpoint/2010/main" val="749839393"/>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2441"/>
      </a:dk2>
      <a:lt2>
        <a:srgbClr val="E2E8E6"/>
      </a:lt2>
      <a:accent1>
        <a:srgbClr val="D73977"/>
      </a:accent1>
      <a:accent2>
        <a:srgbClr val="C527A7"/>
      </a:accent2>
      <a:accent3>
        <a:srgbClr val="B339D7"/>
      </a:accent3>
      <a:accent4>
        <a:srgbClr val="6B36C9"/>
      </a:accent4>
      <a:accent5>
        <a:srgbClr val="3942D7"/>
      </a:accent5>
      <a:accent6>
        <a:srgbClr val="2773C5"/>
      </a:accent6>
      <a:hlink>
        <a:srgbClr val="7166CC"/>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807</TotalTime>
  <Words>2080</Words>
  <Application>Microsoft Office PowerPoint</Application>
  <PresentationFormat>Широкоэкранный</PresentationFormat>
  <Paragraphs>210</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Century Gothic</vt:lpstr>
      <vt:lpstr>Elephant</vt:lpstr>
      <vt:lpstr>BrushVTI</vt:lpstr>
      <vt:lpstr>Типичные нарушения грантополучателей (СПоК и КФХ), опыт судебной практики</vt:lpstr>
      <vt:lpstr>Подзаконные акты, регулирующие меры поддержки КФХ и СПоК</vt:lpstr>
      <vt:lpstr>Приоритетные меры поддержки КФХ и СПоК</vt:lpstr>
      <vt:lpstr>Грантовая поддержка МФХ 2012-2020 годы</vt:lpstr>
      <vt:lpstr>Данные по нарушениям в использовании грантов (в целом по Российской Федерации)</vt:lpstr>
      <vt:lpstr>Основные виды выявленных нарушений</vt:lpstr>
      <vt:lpstr>Субъекты выявления нарушений</vt:lpstr>
      <vt:lpstr>Выборка регионов для исследования нарушений (исходя из данных Сельскохозяйственной переписи – 2016; Росстата)</vt:lpstr>
      <vt:lpstr>Арбитражные процессы в регионах-участниках выборки по полученным грантам</vt:lpstr>
      <vt:lpstr>I. Нарушения в части отсутствия права на обращение за грантом</vt:lpstr>
      <vt:lpstr>1.1. Участие в предпринимательской деятельности</vt:lpstr>
      <vt:lpstr>Дело № А53-354/20 (Арбитражный суд Ростовской области)</vt:lpstr>
      <vt:lpstr>1.2. Невыполнение обязательства по переезду в сельскую местность</vt:lpstr>
      <vt:lpstr>Дело № А22–4020/2015 (Арбитражный суд Республики Калмыкия)</vt:lpstr>
      <vt:lpstr>II. Отступление от плана расходования средств</vt:lpstr>
      <vt:lpstr>2.1. Грубое отступление от плана расходов</vt:lpstr>
      <vt:lpstr>Дело № А22-4289/2015 (Арбитражный суд Республики Калмыкия)</vt:lpstr>
      <vt:lpstr>Дело № А32-30892/2019 (Арбитражный суд Краснодарского края)</vt:lpstr>
      <vt:lpstr>2.2. «Незначительные» отклонения</vt:lpstr>
      <vt:lpstr>Дело № 15АП-11230/2020 (Пятнадцатый арбитражный апелляционный суд) – в иске Минсельхозу Краснодарского края отказано</vt:lpstr>
      <vt:lpstr>2.3. Наличие неизрасходованного остатка средств на дату окончания освоения</vt:lpstr>
      <vt:lpstr>Дело № А63-10670/2019 (Арбитражный суд Ставропольского края) – в иске Министерству отказано</vt:lpstr>
      <vt:lpstr>III. Недостижение целевых показателей</vt:lpstr>
      <vt:lpstr>3.1. Отсутствие достаточного количества созданных рабочих мест</vt:lpstr>
      <vt:lpstr>Дело № А53-34554/20 (Арбитражный суд Ростовской области)</vt:lpstr>
      <vt:lpstr>3.2. Недостижение производственных показателей</vt:lpstr>
      <vt:lpstr>Дело № А56-89953/2016 (Арбитражный суд города Санкт-Петербурга и Ленинградской области)</vt:lpstr>
      <vt:lpstr>IV. Нарушения в отчётности</vt:lpstr>
      <vt:lpstr>Дело № А53-14082/20 (Арбитражный суд Ростовской области)</vt:lpstr>
      <vt:lpstr>Выводы: направления самоконтроля до и во время обращения за грантом</vt:lpstr>
      <vt:lpstr>Частное следствие № 1</vt:lpstr>
      <vt:lpstr>Частное следствие №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поддержка крестьянских (фермерских) хозяйств</dc:title>
  <dc:creator>euser519</dc:creator>
  <cp:lastModifiedBy>Морозов Андрей</cp:lastModifiedBy>
  <cp:revision>105</cp:revision>
  <dcterms:created xsi:type="dcterms:W3CDTF">2020-07-13T12:22:09Z</dcterms:created>
  <dcterms:modified xsi:type="dcterms:W3CDTF">2022-03-02T14:48:45Z</dcterms:modified>
</cp:coreProperties>
</file>