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6" r:id="rId5"/>
    <p:sldId id="277" r:id="rId6"/>
    <p:sldId id="275" r:id="rId7"/>
    <p:sldId id="259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26" autoAdjust="0"/>
    <p:restoredTop sz="94660"/>
  </p:normalViewPr>
  <p:slideViewPr>
    <p:cSldViewPr snapToGrid="0">
      <p:cViewPr varScale="1">
        <p:scale>
          <a:sx n="66" d="100"/>
          <a:sy n="66" d="100"/>
        </p:scale>
        <p:origin x="82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image" Target="../media/image8.jp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jpg"/><Relationship Id="rId1" Type="http://schemas.openxmlformats.org/officeDocument/2006/relationships/image" Target="../media/image16.jpg"/><Relationship Id="rId4" Type="http://schemas.openxmlformats.org/officeDocument/2006/relationships/image" Target="../media/image19.jp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image" Target="../media/image8.jp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jpg"/><Relationship Id="rId1" Type="http://schemas.openxmlformats.org/officeDocument/2006/relationships/image" Target="../media/image16.jpg"/><Relationship Id="rId4" Type="http://schemas.openxmlformats.org/officeDocument/2006/relationships/image" Target="../media/image19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F4CCBD-E1C9-4BB2-842A-580BF8CB0F88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655B349-E9B7-4167-A450-162069D4D32B}">
      <dgm:prSet phldrT="[Текст]"/>
      <dgm:spPr/>
      <dgm:t>
        <a:bodyPr/>
        <a:lstStyle/>
        <a:p>
          <a:r>
            <a:rPr lang="ru-RU" dirty="0"/>
            <a:t>Убыток есть, но нет долгов</a:t>
          </a:r>
        </a:p>
      </dgm:t>
    </dgm:pt>
    <dgm:pt modelId="{B3768775-E5C8-49E9-A6F1-5647BFE601ED}" type="parTrans" cxnId="{8199659B-48EF-4DBA-82C5-D8C2AA1A04CF}">
      <dgm:prSet/>
      <dgm:spPr/>
      <dgm:t>
        <a:bodyPr/>
        <a:lstStyle/>
        <a:p>
          <a:endParaRPr lang="ru-RU"/>
        </a:p>
      </dgm:t>
    </dgm:pt>
    <dgm:pt modelId="{8C450746-30D0-47C6-A943-5BE5ACB3F5A8}" type="sibTrans" cxnId="{8199659B-48EF-4DBA-82C5-D8C2AA1A04CF}">
      <dgm:prSet/>
      <dgm:spPr/>
      <dgm:t>
        <a:bodyPr/>
        <a:lstStyle/>
        <a:p>
          <a:endParaRPr lang="ru-RU"/>
        </a:p>
      </dgm:t>
    </dgm:pt>
    <dgm:pt modelId="{2B443E55-9664-4777-AED3-831D17DD61BD}">
      <dgm:prSet phldrT="[Текст]"/>
      <dgm:spPr/>
      <dgm:t>
        <a:bodyPr/>
        <a:lstStyle/>
        <a:p>
          <a:r>
            <a:rPr lang="ru-RU" dirty="0"/>
            <a:t>Кооператив не имеет внешних заимствований</a:t>
          </a:r>
        </a:p>
      </dgm:t>
    </dgm:pt>
    <dgm:pt modelId="{423C47F3-D4B8-466E-AE3C-0C14ECA29D1F}" type="parTrans" cxnId="{A9EE465E-53AE-42C6-A385-CD7C6E0B066B}">
      <dgm:prSet/>
      <dgm:spPr/>
      <dgm:t>
        <a:bodyPr/>
        <a:lstStyle/>
        <a:p>
          <a:endParaRPr lang="ru-RU"/>
        </a:p>
      </dgm:t>
    </dgm:pt>
    <dgm:pt modelId="{6F483476-C41F-421A-B23A-ED347C198716}" type="sibTrans" cxnId="{A9EE465E-53AE-42C6-A385-CD7C6E0B066B}">
      <dgm:prSet/>
      <dgm:spPr/>
      <dgm:t>
        <a:bodyPr/>
        <a:lstStyle/>
        <a:p>
          <a:endParaRPr lang="ru-RU"/>
        </a:p>
      </dgm:t>
    </dgm:pt>
    <dgm:pt modelId="{BAAF1B46-6F9C-4CA9-906F-21D4459FB6E5}">
      <dgm:prSet phldrT="[Текст]"/>
      <dgm:spPr/>
      <dgm:t>
        <a:bodyPr/>
        <a:lstStyle/>
        <a:p>
          <a:r>
            <a:rPr lang="ru-RU" dirty="0"/>
            <a:t>Часть средств паевого фонда потрачена на деятельность</a:t>
          </a:r>
        </a:p>
      </dgm:t>
    </dgm:pt>
    <dgm:pt modelId="{8CD00649-0CC1-4ECB-BD13-17313B905539}" type="parTrans" cxnId="{5F409434-D53E-47A9-AA3D-DDC90512B624}">
      <dgm:prSet/>
      <dgm:spPr/>
      <dgm:t>
        <a:bodyPr/>
        <a:lstStyle/>
        <a:p>
          <a:endParaRPr lang="ru-RU"/>
        </a:p>
      </dgm:t>
    </dgm:pt>
    <dgm:pt modelId="{816BAB22-DD8D-4505-9465-FBEB09397DB2}" type="sibTrans" cxnId="{5F409434-D53E-47A9-AA3D-DDC90512B624}">
      <dgm:prSet/>
      <dgm:spPr/>
      <dgm:t>
        <a:bodyPr/>
        <a:lstStyle/>
        <a:p>
          <a:endParaRPr lang="ru-RU"/>
        </a:p>
      </dgm:t>
    </dgm:pt>
    <dgm:pt modelId="{68006D45-1317-4909-82EB-42B4DF89E0E0}">
      <dgm:prSet phldrT="[Текст]"/>
      <dgm:spPr/>
      <dgm:t>
        <a:bodyPr/>
        <a:lstStyle/>
        <a:p>
          <a:r>
            <a:rPr lang="ru-RU" dirty="0"/>
            <a:t>Долг есть, но нет убытков</a:t>
          </a:r>
        </a:p>
      </dgm:t>
    </dgm:pt>
    <dgm:pt modelId="{97C33A46-5D4F-4D73-A6F6-B937D26616C4}" type="parTrans" cxnId="{4C2F8A31-1475-4C8B-A2E1-3EF1BD9DAFE2}">
      <dgm:prSet/>
      <dgm:spPr/>
      <dgm:t>
        <a:bodyPr/>
        <a:lstStyle/>
        <a:p>
          <a:endParaRPr lang="ru-RU"/>
        </a:p>
      </dgm:t>
    </dgm:pt>
    <dgm:pt modelId="{934E727B-F83E-4566-8305-3932233FC8CF}" type="sibTrans" cxnId="{4C2F8A31-1475-4C8B-A2E1-3EF1BD9DAFE2}">
      <dgm:prSet/>
      <dgm:spPr/>
      <dgm:t>
        <a:bodyPr/>
        <a:lstStyle/>
        <a:p>
          <a:endParaRPr lang="ru-RU"/>
        </a:p>
      </dgm:t>
    </dgm:pt>
    <dgm:pt modelId="{2CEC2717-3517-4B68-B275-62A49138C0D6}">
      <dgm:prSet phldrT="[Текст]"/>
      <dgm:spPr/>
      <dgm:t>
        <a:bodyPr/>
        <a:lstStyle/>
        <a:p>
          <a:r>
            <a:rPr lang="ru-RU" dirty="0"/>
            <a:t>Кооператив не вернул долг (заем, кредит) в срок</a:t>
          </a:r>
        </a:p>
      </dgm:t>
    </dgm:pt>
    <dgm:pt modelId="{599C58A2-F368-4CED-9358-4F8C7947C206}" type="parTrans" cxnId="{20651AC1-F5C8-4F00-9114-CAA40474C618}">
      <dgm:prSet/>
      <dgm:spPr/>
      <dgm:t>
        <a:bodyPr/>
        <a:lstStyle/>
        <a:p>
          <a:endParaRPr lang="ru-RU"/>
        </a:p>
      </dgm:t>
    </dgm:pt>
    <dgm:pt modelId="{5A254E30-CADA-4659-98A5-BEC4743FFA20}" type="sibTrans" cxnId="{20651AC1-F5C8-4F00-9114-CAA40474C618}">
      <dgm:prSet/>
      <dgm:spPr/>
      <dgm:t>
        <a:bodyPr/>
        <a:lstStyle/>
        <a:p>
          <a:endParaRPr lang="ru-RU"/>
        </a:p>
      </dgm:t>
    </dgm:pt>
    <dgm:pt modelId="{9C48B27C-83A2-46F4-A7D6-3CEB23537D33}">
      <dgm:prSet phldrT="[Текст]"/>
      <dgm:spPr/>
      <dgm:t>
        <a:bodyPr/>
        <a:lstStyle/>
        <a:p>
          <a:r>
            <a:rPr lang="ru-RU" dirty="0"/>
            <a:t>Права требования кооператива превышают его долги</a:t>
          </a:r>
        </a:p>
      </dgm:t>
    </dgm:pt>
    <dgm:pt modelId="{784BE12F-B586-47C3-9A07-D95A8C7E6BF6}" type="parTrans" cxnId="{94C6C621-FC49-43A1-9B81-DDE29317C580}">
      <dgm:prSet/>
      <dgm:spPr/>
      <dgm:t>
        <a:bodyPr/>
        <a:lstStyle/>
        <a:p>
          <a:endParaRPr lang="ru-RU"/>
        </a:p>
      </dgm:t>
    </dgm:pt>
    <dgm:pt modelId="{8D53BD98-4990-4578-A00A-F520116B69CC}" type="sibTrans" cxnId="{94C6C621-FC49-43A1-9B81-DDE29317C580}">
      <dgm:prSet/>
      <dgm:spPr/>
      <dgm:t>
        <a:bodyPr/>
        <a:lstStyle/>
        <a:p>
          <a:endParaRPr lang="ru-RU"/>
        </a:p>
      </dgm:t>
    </dgm:pt>
    <dgm:pt modelId="{E01981BD-5E8F-45F2-AD3B-D8EB0A1F9397}">
      <dgm:prSet phldrT="[Текст]"/>
      <dgm:spPr/>
      <dgm:t>
        <a:bodyPr/>
        <a:lstStyle/>
        <a:p>
          <a:r>
            <a:rPr lang="ru-RU" dirty="0"/>
            <a:t>Природа и величина долга и убытка различны</a:t>
          </a:r>
        </a:p>
      </dgm:t>
    </dgm:pt>
    <dgm:pt modelId="{0B45AB27-DAAB-48D6-9B0D-6BEE4AB90393}" type="parTrans" cxnId="{AEA80D5F-C0DD-4CE3-8C4D-7151970F48DB}">
      <dgm:prSet/>
      <dgm:spPr/>
      <dgm:t>
        <a:bodyPr/>
        <a:lstStyle/>
        <a:p>
          <a:endParaRPr lang="ru-RU"/>
        </a:p>
      </dgm:t>
    </dgm:pt>
    <dgm:pt modelId="{1ADA0FD8-074C-4BC8-AF5D-E18CAFCEC265}" type="sibTrans" cxnId="{AEA80D5F-C0DD-4CE3-8C4D-7151970F48DB}">
      <dgm:prSet/>
      <dgm:spPr/>
      <dgm:t>
        <a:bodyPr/>
        <a:lstStyle/>
        <a:p>
          <a:endParaRPr lang="ru-RU"/>
        </a:p>
      </dgm:t>
    </dgm:pt>
    <dgm:pt modelId="{D48C8280-035D-41FB-B599-89E4B609A125}">
      <dgm:prSet phldrT="[Текст]"/>
      <dgm:spPr/>
      <dgm:t>
        <a:bodyPr/>
        <a:lstStyle/>
        <a:p>
          <a:r>
            <a:rPr lang="ru-RU" dirty="0"/>
            <a:t>Задолженность образовалась по займу/кредиту</a:t>
          </a:r>
        </a:p>
      </dgm:t>
    </dgm:pt>
    <dgm:pt modelId="{83FCC306-5AAD-4706-932C-F3C57B6489CB}" type="parTrans" cxnId="{0E3B6D3A-E7B7-4BE7-BDA9-0BE759F9532D}">
      <dgm:prSet/>
      <dgm:spPr/>
      <dgm:t>
        <a:bodyPr/>
        <a:lstStyle/>
        <a:p>
          <a:endParaRPr lang="ru-RU"/>
        </a:p>
      </dgm:t>
    </dgm:pt>
    <dgm:pt modelId="{D29EA2B1-51AB-4177-A404-E3DCF6DC415D}" type="sibTrans" cxnId="{0E3B6D3A-E7B7-4BE7-BDA9-0BE759F9532D}">
      <dgm:prSet/>
      <dgm:spPr/>
      <dgm:t>
        <a:bodyPr/>
        <a:lstStyle/>
        <a:p>
          <a:endParaRPr lang="ru-RU"/>
        </a:p>
      </dgm:t>
    </dgm:pt>
    <dgm:pt modelId="{903FAA84-7A57-4B76-955C-E07F49A681B9}">
      <dgm:prSet phldrT="[Текст]"/>
      <dgm:spPr/>
      <dgm:t>
        <a:bodyPr/>
        <a:lstStyle/>
        <a:p>
          <a:r>
            <a:rPr lang="ru-RU" dirty="0"/>
            <a:t>Убыток образовался вследствие хозяйственной деятельности</a:t>
          </a:r>
        </a:p>
      </dgm:t>
    </dgm:pt>
    <dgm:pt modelId="{0C39867D-E23F-42E5-9A34-A19F0F3B8838}" type="parTrans" cxnId="{75785997-A194-496F-8EE1-053A06192424}">
      <dgm:prSet/>
      <dgm:spPr/>
      <dgm:t>
        <a:bodyPr/>
        <a:lstStyle/>
        <a:p>
          <a:endParaRPr lang="ru-RU"/>
        </a:p>
      </dgm:t>
    </dgm:pt>
    <dgm:pt modelId="{6F14CF65-AA68-4C9A-BF37-EDF254E4160F}" type="sibTrans" cxnId="{75785997-A194-496F-8EE1-053A06192424}">
      <dgm:prSet/>
      <dgm:spPr/>
      <dgm:t>
        <a:bodyPr/>
        <a:lstStyle/>
        <a:p>
          <a:endParaRPr lang="ru-RU"/>
        </a:p>
      </dgm:t>
    </dgm:pt>
    <dgm:pt modelId="{57D44675-40FF-40E1-B4A5-7C392F60817B}" type="pres">
      <dgm:prSet presAssocID="{EAF4CCBD-E1C9-4BB2-842A-580BF8CB0F88}" presName="linear" presStyleCnt="0">
        <dgm:presLayoutVars>
          <dgm:dir/>
          <dgm:resizeHandles val="exact"/>
        </dgm:presLayoutVars>
      </dgm:prSet>
      <dgm:spPr/>
    </dgm:pt>
    <dgm:pt modelId="{7C6EEA43-DA92-4BD6-90FA-E1C401CB2C21}" type="pres">
      <dgm:prSet presAssocID="{A655B349-E9B7-4167-A450-162069D4D32B}" presName="comp" presStyleCnt="0"/>
      <dgm:spPr/>
    </dgm:pt>
    <dgm:pt modelId="{437F1454-A718-4A64-9FEF-05BCBA0EF4FA}" type="pres">
      <dgm:prSet presAssocID="{A655B349-E9B7-4167-A450-162069D4D32B}" presName="box" presStyleLbl="node1" presStyleIdx="0" presStyleCnt="3"/>
      <dgm:spPr/>
    </dgm:pt>
    <dgm:pt modelId="{586CEE61-9DD2-4808-836E-69077617F9D3}" type="pres">
      <dgm:prSet presAssocID="{A655B349-E9B7-4167-A450-162069D4D32B}" presName="img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7000" b="-17000"/>
          </a:stretch>
        </a:blipFill>
      </dgm:spPr>
    </dgm:pt>
    <dgm:pt modelId="{4128D516-8F73-4767-AB73-B05792049106}" type="pres">
      <dgm:prSet presAssocID="{A655B349-E9B7-4167-A450-162069D4D32B}" presName="text" presStyleLbl="node1" presStyleIdx="0" presStyleCnt="3">
        <dgm:presLayoutVars>
          <dgm:bulletEnabled val="1"/>
        </dgm:presLayoutVars>
      </dgm:prSet>
      <dgm:spPr/>
    </dgm:pt>
    <dgm:pt modelId="{334C74F6-CC51-4AF0-B719-2225AACCCF65}" type="pres">
      <dgm:prSet presAssocID="{8C450746-30D0-47C6-A943-5BE5ACB3F5A8}" presName="spacer" presStyleCnt="0"/>
      <dgm:spPr/>
    </dgm:pt>
    <dgm:pt modelId="{CA97EF4B-8EE6-4CAC-BA55-3A47564F4860}" type="pres">
      <dgm:prSet presAssocID="{68006D45-1317-4909-82EB-42B4DF89E0E0}" presName="comp" presStyleCnt="0"/>
      <dgm:spPr/>
    </dgm:pt>
    <dgm:pt modelId="{B5F15B8B-5F40-4867-AEE8-B578DCF579A8}" type="pres">
      <dgm:prSet presAssocID="{68006D45-1317-4909-82EB-42B4DF89E0E0}" presName="box" presStyleLbl="node1" presStyleIdx="1" presStyleCnt="3"/>
      <dgm:spPr/>
    </dgm:pt>
    <dgm:pt modelId="{46E8A81C-586D-4B93-AA45-509770DBA6AD}" type="pres">
      <dgm:prSet presAssocID="{68006D45-1317-4909-82EB-42B4DF89E0E0}" presName="img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3000" b="-13000"/>
          </a:stretch>
        </a:blipFill>
      </dgm:spPr>
    </dgm:pt>
    <dgm:pt modelId="{864863DF-3865-4CC4-A624-E6D0E2F171D8}" type="pres">
      <dgm:prSet presAssocID="{68006D45-1317-4909-82EB-42B4DF89E0E0}" presName="text" presStyleLbl="node1" presStyleIdx="1" presStyleCnt="3">
        <dgm:presLayoutVars>
          <dgm:bulletEnabled val="1"/>
        </dgm:presLayoutVars>
      </dgm:prSet>
      <dgm:spPr/>
    </dgm:pt>
    <dgm:pt modelId="{C3829DD2-F110-4F0F-AF0C-28E6D49A0CA7}" type="pres">
      <dgm:prSet presAssocID="{934E727B-F83E-4566-8305-3932233FC8CF}" presName="spacer" presStyleCnt="0"/>
      <dgm:spPr/>
    </dgm:pt>
    <dgm:pt modelId="{C58470EC-672F-46C3-B508-0759093401FF}" type="pres">
      <dgm:prSet presAssocID="{E01981BD-5E8F-45F2-AD3B-D8EB0A1F9397}" presName="comp" presStyleCnt="0"/>
      <dgm:spPr/>
    </dgm:pt>
    <dgm:pt modelId="{AFF34C91-F306-4E43-A601-2E8ECDF56638}" type="pres">
      <dgm:prSet presAssocID="{E01981BD-5E8F-45F2-AD3B-D8EB0A1F9397}" presName="box" presStyleLbl="node1" presStyleIdx="2" presStyleCnt="3"/>
      <dgm:spPr/>
    </dgm:pt>
    <dgm:pt modelId="{C4F00E11-240F-402E-86B4-7422CFBAB3A8}" type="pres">
      <dgm:prSet presAssocID="{E01981BD-5E8F-45F2-AD3B-D8EB0A1F9397}" presName="img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000" b="-5000"/>
          </a:stretch>
        </a:blipFill>
      </dgm:spPr>
    </dgm:pt>
    <dgm:pt modelId="{91B70C0B-44E0-4D68-B44A-236373172300}" type="pres">
      <dgm:prSet presAssocID="{E01981BD-5E8F-45F2-AD3B-D8EB0A1F9397}" presName="text" presStyleLbl="node1" presStyleIdx="2" presStyleCnt="3">
        <dgm:presLayoutVars>
          <dgm:bulletEnabled val="1"/>
        </dgm:presLayoutVars>
      </dgm:prSet>
      <dgm:spPr/>
    </dgm:pt>
  </dgm:ptLst>
  <dgm:cxnLst>
    <dgm:cxn modelId="{F0AF830F-5A35-454D-A7B9-ADB5174C8F39}" type="presOf" srcId="{903FAA84-7A57-4B76-955C-E07F49A681B9}" destId="{AFF34C91-F306-4E43-A601-2E8ECDF56638}" srcOrd="0" destOrd="2" presId="urn:microsoft.com/office/officeart/2005/8/layout/vList4"/>
    <dgm:cxn modelId="{94C6C621-FC49-43A1-9B81-DDE29317C580}" srcId="{68006D45-1317-4909-82EB-42B4DF89E0E0}" destId="{9C48B27C-83A2-46F4-A7D6-3CEB23537D33}" srcOrd="1" destOrd="0" parTransId="{784BE12F-B586-47C3-9A07-D95A8C7E6BF6}" sibTransId="{8D53BD98-4990-4578-A00A-F520116B69CC}"/>
    <dgm:cxn modelId="{9CD4F825-932F-41A6-8E37-4C8AE42270C0}" type="presOf" srcId="{68006D45-1317-4909-82EB-42B4DF89E0E0}" destId="{864863DF-3865-4CC4-A624-E6D0E2F171D8}" srcOrd="1" destOrd="0" presId="urn:microsoft.com/office/officeart/2005/8/layout/vList4"/>
    <dgm:cxn modelId="{112B2329-BEF4-40E4-BDB2-6A260DBB8B18}" type="presOf" srcId="{68006D45-1317-4909-82EB-42B4DF89E0E0}" destId="{B5F15B8B-5F40-4867-AEE8-B578DCF579A8}" srcOrd="0" destOrd="0" presId="urn:microsoft.com/office/officeart/2005/8/layout/vList4"/>
    <dgm:cxn modelId="{DE05192E-144F-4D3C-8C7F-800512CD384F}" type="presOf" srcId="{903FAA84-7A57-4B76-955C-E07F49A681B9}" destId="{91B70C0B-44E0-4D68-B44A-236373172300}" srcOrd="1" destOrd="2" presId="urn:microsoft.com/office/officeart/2005/8/layout/vList4"/>
    <dgm:cxn modelId="{4C2F8A31-1475-4C8B-A2E1-3EF1BD9DAFE2}" srcId="{EAF4CCBD-E1C9-4BB2-842A-580BF8CB0F88}" destId="{68006D45-1317-4909-82EB-42B4DF89E0E0}" srcOrd="1" destOrd="0" parTransId="{97C33A46-5D4F-4D73-A6F6-B937D26616C4}" sibTransId="{934E727B-F83E-4566-8305-3932233FC8CF}"/>
    <dgm:cxn modelId="{5F409434-D53E-47A9-AA3D-DDC90512B624}" srcId="{A655B349-E9B7-4167-A450-162069D4D32B}" destId="{BAAF1B46-6F9C-4CA9-906F-21D4459FB6E5}" srcOrd="1" destOrd="0" parTransId="{8CD00649-0CC1-4ECB-BD13-17313B905539}" sibTransId="{816BAB22-DD8D-4505-9465-FBEB09397DB2}"/>
    <dgm:cxn modelId="{58C6BA34-C21B-4DA6-87C0-821F6BEA5E1C}" type="presOf" srcId="{A655B349-E9B7-4167-A450-162069D4D32B}" destId="{4128D516-8F73-4767-AB73-B05792049106}" srcOrd="1" destOrd="0" presId="urn:microsoft.com/office/officeart/2005/8/layout/vList4"/>
    <dgm:cxn modelId="{0E3B6D3A-E7B7-4BE7-BDA9-0BE759F9532D}" srcId="{E01981BD-5E8F-45F2-AD3B-D8EB0A1F9397}" destId="{D48C8280-035D-41FB-B599-89E4B609A125}" srcOrd="0" destOrd="0" parTransId="{83FCC306-5AAD-4706-932C-F3C57B6489CB}" sibTransId="{D29EA2B1-51AB-4177-A404-E3DCF6DC415D}"/>
    <dgm:cxn modelId="{DDE9B73A-E47B-42A6-8AE5-AFCC43CFD996}" type="presOf" srcId="{9C48B27C-83A2-46F4-A7D6-3CEB23537D33}" destId="{864863DF-3865-4CC4-A624-E6D0E2F171D8}" srcOrd="1" destOrd="2" presId="urn:microsoft.com/office/officeart/2005/8/layout/vList4"/>
    <dgm:cxn modelId="{61D1BE3F-7C2A-492A-A02F-718C9609F7D7}" type="presOf" srcId="{2B443E55-9664-4777-AED3-831D17DD61BD}" destId="{4128D516-8F73-4767-AB73-B05792049106}" srcOrd="1" destOrd="1" presId="urn:microsoft.com/office/officeart/2005/8/layout/vList4"/>
    <dgm:cxn modelId="{A9EE465E-53AE-42C6-A385-CD7C6E0B066B}" srcId="{A655B349-E9B7-4167-A450-162069D4D32B}" destId="{2B443E55-9664-4777-AED3-831D17DD61BD}" srcOrd="0" destOrd="0" parTransId="{423C47F3-D4B8-466E-AE3C-0C14ECA29D1F}" sibTransId="{6F483476-C41F-421A-B23A-ED347C198716}"/>
    <dgm:cxn modelId="{AEA80D5F-C0DD-4CE3-8C4D-7151970F48DB}" srcId="{EAF4CCBD-E1C9-4BB2-842A-580BF8CB0F88}" destId="{E01981BD-5E8F-45F2-AD3B-D8EB0A1F9397}" srcOrd="2" destOrd="0" parTransId="{0B45AB27-DAAB-48D6-9B0D-6BEE4AB90393}" sibTransId="{1ADA0FD8-074C-4BC8-AF5D-E18CAFCEC265}"/>
    <dgm:cxn modelId="{DDE32E66-70DD-41CD-8C74-68FBB7C3DEE4}" type="presOf" srcId="{BAAF1B46-6F9C-4CA9-906F-21D4459FB6E5}" destId="{4128D516-8F73-4767-AB73-B05792049106}" srcOrd="1" destOrd="2" presId="urn:microsoft.com/office/officeart/2005/8/layout/vList4"/>
    <dgm:cxn modelId="{1D57B077-8FBC-4CD7-9E39-0C78D8C25292}" type="presOf" srcId="{E01981BD-5E8F-45F2-AD3B-D8EB0A1F9397}" destId="{91B70C0B-44E0-4D68-B44A-236373172300}" srcOrd="1" destOrd="0" presId="urn:microsoft.com/office/officeart/2005/8/layout/vList4"/>
    <dgm:cxn modelId="{76DB0486-D0CB-4C62-90E9-A56CD82B3239}" type="presOf" srcId="{E01981BD-5E8F-45F2-AD3B-D8EB0A1F9397}" destId="{AFF34C91-F306-4E43-A601-2E8ECDF56638}" srcOrd="0" destOrd="0" presId="urn:microsoft.com/office/officeart/2005/8/layout/vList4"/>
    <dgm:cxn modelId="{097A5987-DC6D-46C4-A6F2-05AD6109CDC9}" type="presOf" srcId="{EAF4CCBD-E1C9-4BB2-842A-580BF8CB0F88}" destId="{57D44675-40FF-40E1-B4A5-7C392F60817B}" srcOrd="0" destOrd="0" presId="urn:microsoft.com/office/officeart/2005/8/layout/vList4"/>
    <dgm:cxn modelId="{C0D98888-09E9-47B7-AFE3-4B5B21D62256}" type="presOf" srcId="{D48C8280-035D-41FB-B599-89E4B609A125}" destId="{91B70C0B-44E0-4D68-B44A-236373172300}" srcOrd="1" destOrd="1" presId="urn:microsoft.com/office/officeart/2005/8/layout/vList4"/>
    <dgm:cxn modelId="{75785997-A194-496F-8EE1-053A06192424}" srcId="{E01981BD-5E8F-45F2-AD3B-D8EB0A1F9397}" destId="{903FAA84-7A57-4B76-955C-E07F49A681B9}" srcOrd="1" destOrd="0" parTransId="{0C39867D-E23F-42E5-9A34-A19F0F3B8838}" sibTransId="{6F14CF65-AA68-4C9A-BF37-EDF254E4160F}"/>
    <dgm:cxn modelId="{8199659B-48EF-4DBA-82C5-D8C2AA1A04CF}" srcId="{EAF4CCBD-E1C9-4BB2-842A-580BF8CB0F88}" destId="{A655B349-E9B7-4167-A450-162069D4D32B}" srcOrd="0" destOrd="0" parTransId="{B3768775-E5C8-49E9-A6F1-5647BFE601ED}" sibTransId="{8C450746-30D0-47C6-A943-5BE5ACB3F5A8}"/>
    <dgm:cxn modelId="{25F981A8-46EF-4494-9CFE-FE838F69FBE5}" type="presOf" srcId="{2B443E55-9664-4777-AED3-831D17DD61BD}" destId="{437F1454-A718-4A64-9FEF-05BCBA0EF4FA}" srcOrd="0" destOrd="1" presId="urn:microsoft.com/office/officeart/2005/8/layout/vList4"/>
    <dgm:cxn modelId="{D95FF7B0-3DA2-4B3E-A9DC-044A0F799365}" type="presOf" srcId="{BAAF1B46-6F9C-4CA9-906F-21D4459FB6E5}" destId="{437F1454-A718-4A64-9FEF-05BCBA0EF4FA}" srcOrd="0" destOrd="2" presId="urn:microsoft.com/office/officeart/2005/8/layout/vList4"/>
    <dgm:cxn modelId="{27E5ABBF-2987-4F45-A29D-B1FF9A224505}" type="presOf" srcId="{D48C8280-035D-41FB-B599-89E4B609A125}" destId="{AFF34C91-F306-4E43-A601-2E8ECDF56638}" srcOrd="0" destOrd="1" presId="urn:microsoft.com/office/officeart/2005/8/layout/vList4"/>
    <dgm:cxn modelId="{20651AC1-F5C8-4F00-9114-CAA40474C618}" srcId="{68006D45-1317-4909-82EB-42B4DF89E0E0}" destId="{2CEC2717-3517-4B68-B275-62A49138C0D6}" srcOrd="0" destOrd="0" parTransId="{599C58A2-F368-4CED-9358-4F8C7947C206}" sibTransId="{5A254E30-CADA-4659-98A5-BEC4743FFA20}"/>
    <dgm:cxn modelId="{872DE4C2-06CE-4D37-ABC0-CE6D012B5E20}" type="presOf" srcId="{A655B349-E9B7-4167-A450-162069D4D32B}" destId="{437F1454-A718-4A64-9FEF-05BCBA0EF4FA}" srcOrd="0" destOrd="0" presId="urn:microsoft.com/office/officeart/2005/8/layout/vList4"/>
    <dgm:cxn modelId="{C176B9DC-FCEE-4225-8911-8ACB31330670}" type="presOf" srcId="{9C48B27C-83A2-46F4-A7D6-3CEB23537D33}" destId="{B5F15B8B-5F40-4867-AEE8-B578DCF579A8}" srcOrd="0" destOrd="2" presId="urn:microsoft.com/office/officeart/2005/8/layout/vList4"/>
    <dgm:cxn modelId="{F85E79E7-3EE5-4852-81EB-1A6392CDEB3D}" type="presOf" srcId="{2CEC2717-3517-4B68-B275-62A49138C0D6}" destId="{B5F15B8B-5F40-4867-AEE8-B578DCF579A8}" srcOrd="0" destOrd="1" presId="urn:microsoft.com/office/officeart/2005/8/layout/vList4"/>
    <dgm:cxn modelId="{4D53F3EF-2A7B-42ED-A777-A71231571AD1}" type="presOf" srcId="{2CEC2717-3517-4B68-B275-62A49138C0D6}" destId="{864863DF-3865-4CC4-A624-E6D0E2F171D8}" srcOrd="1" destOrd="1" presId="urn:microsoft.com/office/officeart/2005/8/layout/vList4"/>
    <dgm:cxn modelId="{FA18D5EA-8940-4E75-A4F9-FB8D5D500A46}" type="presParOf" srcId="{57D44675-40FF-40E1-B4A5-7C392F60817B}" destId="{7C6EEA43-DA92-4BD6-90FA-E1C401CB2C21}" srcOrd="0" destOrd="0" presId="urn:microsoft.com/office/officeart/2005/8/layout/vList4"/>
    <dgm:cxn modelId="{DDB39148-6FA3-4796-AE14-602ED84EB39F}" type="presParOf" srcId="{7C6EEA43-DA92-4BD6-90FA-E1C401CB2C21}" destId="{437F1454-A718-4A64-9FEF-05BCBA0EF4FA}" srcOrd="0" destOrd="0" presId="urn:microsoft.com/office/officeart/2005/8/layout/vList4"/>
    <dgm:cxn modelId="{053B49AD-FDB2-43A9-ABF2-B56D1DA9C347}" type="presParOf" srcId="{7C6EEA43-DA92-4BD6-90FA-E1C401CB2C21}" destId="{586CEE61-9DD2-4808-836E-69077617F9D3}" srcOrd="1" destOrd="0" presId="urn:microsoft.com/office/officeart/2005/8/layout/vList4"/>
    <dgm:cxn modelId="{565A9F7C-DF34-48C4-BEDF-AA1E275D4FF9}" type="presParOf" srcId="{7C6EEA43-DA92-4BD6-90FA-E1C401CB2C21}" destId="{4128D516-8F73-4767-AB73-B05792049106}" srcOrd="2" destOrd="0" presId="urn:microsoft.com/office/officeart/2005/8/layout/vList4"/>
    <dgm:cxn modelId="{BBEF713C-9F85-43A9-8E57-8C142561A8CB}" type="presParOf" srcId="{57D44675-40FF-40E1-B4A5-7C392F60817B}" destId="{334C74F6-CC51-4AF0-B719-2225AACCCF65}" srcOrd="1" destOrd="0" presId="urn:microsoft.com/office/officeart/2005/8/layout/vList4"/>
    <dgm:cxn modelId="{C4615D15-1D13-49D0-A2DE-904739914426}" type="presParOf" srcId="{57D44675-40FF-40E1-B4A5-7C392F60817B}" destId="{CA97EF4B-8EE6-4CAC-BA55-3A47564F4860}" srcOrd="2" destOrd="0" presId="urn:microsoft.com/office/officeart/2005/8/layout/vList4"/>
    <dgm:cxn modelId="{2D2EB4CF-05F6-472D-AAE1-0CD93E7AD05A}" type="presParOf" srcId="{CA97EF4B-8EE6-4CAC-BA55-3A47564F4860}" destId="{B5F15B8B-5F40-4867-AEE8-B578DCF579A8}" srcOrd="0" destOrd="0" presId="urn:microsoft.com/office/officeart/2005/8/layout/vList4"/>
    <dgm:cxn modelId="{838DDBBC-7440-45C0-9B2D-CB2C1B537EA0}" type="presParOf" srcId="{CA97EF4B-8EE6-4CAC-BA55-3A47564F4860}" destId="{46E8A81C-586D-4B93-AA45-509770DBA6AD}" srcOrd="1" destOrd="0" presId="urn:microsoft.com/office/officeart/2005/8/layout/vList4"/>
    <dgm:cxn modelId="{F4F7CB47-9372-482C-AFD6-0223B717683B}" type="presParOf" srcId="{CA97EF4B-8EE6-4CAC-BA55-3A47564F4860}" destId="{864863DF-3865-4CC4-A624-E6D0E2F171D8}" srcOrd="2" destOrd="0" presId="urn:microsoft.com/office/officeart/2005/8/layout/vList4"/>
    <dgm:cxn modelId="{2A47D1C3-E625-4FCE-BC53-D27CD344B55A}" type="presParOf" srcId="{57D44675-40FF-40E1-B4A5-7C392F60817B}" destId="{C3829DD2-F110-4F0F-AF0C-28E6D49A0CA7}" srcOrd="3" destOrd="0" presId="urn:microsoft.com/office/officeart/2005/8/layout/vList4"/>
    <dgm:cxn modelId="{D1C019F2-5508-42BE-BC7D-48713B2F2B2F}" type="presParOf" srcId="{57D44675-40FF-40E1-B4A5-7C392F60817B}" destId="{C58470EC-672F-46C3-B508-0759093401FF}" srcOrd="4" destOrd="0" presId="urn:microsoft.com/office/officeart/2005/8/layout/vList4"/>
    <dgm:cxn modelId="{7CBB92E1-7B1C-4B82-A816-8AE057E8BD85}" type="presParOf" srcId="{C58470EC-672F-46C3-B508-0759093401FF}" destId="{AFF34C91-F306-4E43-A601-2E8ECDF56638}" srcOrd="0" destOrd="0" presId="urn:microsoft.com/office/officeart/2005/8/layout/vList4"/>
    <dgm:cxn modelId="{3588D954-2CA9-41A9-9F74-44FC741E47B2}" type="presParOf" srcId="{C58470EC-672F-46C3-B508-0759093401FF}" destId="{C4F00E11-240F-402E-86B4-7422CFBAB3A8}" srcOrd="1" destOrd="0" presId="urn:microsoft.com/office/officeart/2005/8/layout/vList4"/>
    <dgm:cxn modelId="{5F6415A8-84E9-4D45-BED2-5D143011430A}" type="presParOf" srcId="{C58470EC-672F-46C3-B508-0759093401FF}" destId="{91B70C0B-44E0-4D68-B44A-236373172300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907706-C555-426E-AE50-E8998634A605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DAC7417-6E0C-409F-8223-D5EF54AA3B7F}">
      <dgm:prSet phldrT="[Текст]"/>
      <dgm:spPr/>
      <dgm:t>
        <a:bodyPr/>
        <a:lstStyle/>
        <a:p>
          <a:r>
            <a:rPr lang="ru-RU" dirty="0"/>
            <a:t>Определение состава членов</a:t>
          </a:r>
        </a:p>
      </dgm:t>
    </dgm:pt>
    <dgm:pt modelId="{7BD2E9BC-815D-4919-BBB9-F3B045BDC4F7}" type="parTrans" cxnId="{FEDBB92A-2226-4D39-910B-80987B575C0A}">
      <dgm:prSet/>
      <dgm:spPr/>
      <dgm:t>
        <a:bodyPr/>
        <a:lstStyle/>
        <a:p>
          <a:endParaRPr lang="ru-RU"/>
        </a:p>
      </dgm:t>
    </dgm:pt>
    <dgm:pt modelId="{90D5C9DE-5AEE-49E5-BC0F-AE38E2F3A546}" type="sibTrans" cxnId="{FEDBB92A-2226-4D39-910B-80987B575C0A}">
      <dgm:prSet/>
      <dgm:spPr/>
      <dgm:t>
        <a:bodyPr/>
        <a:lstStyle/>
        <a:p>
          <a:endParaRPr lang="ru-RU"/>
        </a:p>
      </dgm:t>
    </dgm:pt>
    <dgm:pt modelId="{FA0EB28A-F3EC-46AE-B40A-C1FAF91B4143}">
      <dgm:prSet phldrT="[Текст]"/>
      <dgm:spPr/>
      <dgm:t>
        <a:bodyPr/>
        <a:lstStyle/>
        <a:p>
          <a:r>
            <a:rPr lang="ru-RU" dirty="0"/>
            <a:t>Вариант: реестр членов, публикуемый на сайте</a:t>
          </a:r>
        </a:p>
      </dgm:t>
    </dgm:pt>
    <dgm:pt modelId="{77716076-90A2-418B-9580-E30CB704847B}" type="parTrans" cxnId="{B859A312-02AA-4A82-801B-EA8D4441B521}">
      <dgm:prSet/>
      <dgm:spPr/>
      <dgm:t>
        <a:bodyPr/>
        <a:lstStyle/>
        <a:p>
          <a:endParaRPr lang="ru-RU"/>
        </a:p>
      </dgm:t>
    </dgm:pt>
    <dgm:pt modelId="{6F792235-EBF5-47E9-A3B6-A4847F778FBA}" type="sibTrans" cxnId="{B859A312-02AA-4A82-801B-EA8D4441B521}">
      <dgm:prSet/>
      <dgm:spPr/>
      <dgm:t>
        <a:bodyPr/>
        <a:lstStyle/>
        <a:p>
          <a:endParaRPr lang="ru-RU"/>
        </a:p>
      </dgm:t>
    </dgm:pt>
    <dgm:pt modelId="{71D4A183-A95A-4F03-A0B7-D91570739D5D}">
      <dgm:prSet phldrT="[Текст]"/>
      <dgm:spPr/>
      <dgm:t>
        <a:bodyPr/>
        <a:lstStyle/>
        <a:p>
          <a:r>
            <a:rPr lang="ru-RU" dirty="0"/>
            <a:t>Определение сроков несения ответственности</a:t>
          </a:r>
        </a:p>
      </dgm:t>
    </dgm:pt>
    <dgm:pt modelId="{50B69B6E-6938-4EF7-8E0F-C6546733C71C}" type="parTrans" cxnId="{74DD3BF0-85B6-4683-A7DF-B121895CDE06}">
      <dgm:prSet/>
      <dgm:spPr/>
      <dgm:t>
        <a:bodyPr/>
        <a:lstStyle/>
        <a:p>
          <a:endParaRPr lang="ru-RU"/>
        </a:p>
      </dgm:t>
    </dgm:pt>
    <dgm:pt modelId="{D6E82975-8C0E-4040-87EF-CACCBA01B205}" type="sibTrans" cxnId="{74DD3BF0-85B6-4683-A7DF-B121895CDE06}">
      <dgm:prSet/>
      <dgm:spPr/>
      <dgm:t>
        <a:bodyPr/>
        <a:lstStyle/>
        <a:p>
          <a:endParaRPr lang="ru-RU"/>
        </a:p>
      </dgm:t>
    </dgm:pt>
    <dgm:pt modelId="{9EE5D4B9-D6BB-4BD7-AA0D-A16157ECF274}">
      <dgm:prSet phldrT="[Текст]"/>
      <dgm:spPr/>
      <dgm:t>
        <a:bodyPr/>
        <a:lstStyle/>
        <a:p>
          <a:r>
            <a:rPr lang="ru-RU" dirty="0"/>
            <a:t>Вариант: с даты вступления до истечения второго календарного года после выхода</a:t>
          </a:r>
        </a:p>
      </dgm:t>
    </dgm:pt>
    <dgm:pt modelId="{24C799DE-0794-4B52-80A6-F82E9401BEFF}" type="parTrans" cxnId="{3088825D-1383-4D64-9328-E60C5A6B8A9B}">
      <dgm:prSet/>
      <dgm:spPr/>
      <dgm:t>
        <a:bodyPr/>
        <a:lstStyle/>
        <a:p>
          <a:endParaRPr lang="ru-RU"/>
        </a:p>
      </dgm:t>
    </dgm:pt>
    <dgm:pt modelId="{343D82CF-4CA4-41AE-903B-52B66673E57B}" type="sibTrans" cxnId="{3088825D-1383-4D64-9328-E60C5A6B8A9B}">
      <dgm:prSet/>
      <dgm:spPr/>
      <dgm:t>
        <a:bodyPr/>
        <a:lstStyle/>
        <a:p>
          <a:endParaRPr lang="ru-RU"/>
        </a:p>
      </dgm:t>
    </dgm:pt>
    <dgm:pt modelId="{7D95D1AB-8FD1-48DC-A646-5FB3A173B23D}">
      <dgm:prSet phldrT="[Текст]"/>
      <dgm:spPr/>
      <dgm:t>
        <a:bodyPr/>
        <a:lstStyle/>
        <a:p>
          <a:r>
            <a:rPr lang="ru-RU" dirty="0"/>
            <a:t>Определение доли, приходящейся на члена</a:t>
          </a:r>
        </a:p>
      </dgm:t>
    </dgm:pt>
    <dgm:pt modelId="{6F460423-244A-4710-9800-AA15AEC9C18E}" type="parTrans" cxnId="{8BD6FC65-0CAA-49D5-9179-5BBF48FA420B}">
      <dgm:prSet/>
      <dgm:spPr/>
      <dgm:t>
        <a:bodyPr/>
        <a:lstStyle/>
        <a:p>
          <a:endParaRPr lang="ru-RU"/>
        </a:p>
      </dgm:t>
    </dgm:pt>
    <dgm:pt modelId="{69D5F397-34C7-482A-9683-BC9CE0ED9B0A}" type="sibTrans" cxnId="{8BD6FC65-0CAA-49D5-9179-5BBF48FA420B}">
      <dgm:prSet/>
      <dgm:spPr/>
      <dgm:t>
        <a:bodyPr/>
        <a:lstStyle/>
        <a:p>
          <a:endParaRPr lang="ru-RU"/>
        </a:p>
      </dgm:t>
    </dgm:pt>
    <dgm:pt modelId="{0017D32F-076D-4AC4-B205-DF7CB9304F69}">
      <dgm:prSet phldrT="[Текст]"/>
      <dgm:spPr/>
      <dgm:t>
        <a:bodyPr/>
        <a:lstStyle/>
        <a:p>
          <a:r>
            <a:rPr lang="ru-RU" dirty="0"/>
            <a:t>Варианты: «в равных размерах», «пропорционально земельным участкам», «пропорционально поголовью»</a:t>
          </a:r>
        </a:p>
      </dgm:t>
    </dgm:pt>
    <dgm:pt modelId="{CA5C43D4-3634-497B-BACF-92507787386D}" type="parTrans" cxnId="{C166C7D5-9DA7-4999-B005-F04E6890F1FD}">
      <dgm:prSet/>
      <dgm:spPr/>
      <dgm:t>
        <a:bodyPr/>
        <a:lstStyle/>
        <a:p>
          <a:endParaRPr lang="ru-RU"/>
        </a:p>
      </dgm:t>
    </dgm:pt>
    <dgm:pt modelId="{BCA539E1-C258-4887-A11C-A8220BC38B33}" type="sibTrans" cxnId="{C166C7D5-9DA7-4999-B005-F04E6890F1FD}">
      <dgm:prSet/>
      <dgm:spPr/>
      <dgm:t>
        <a:bodyPr/>
        <a:lstStyle/>
        <a:p>
          <a:endParaRPr lang="ru-RU"/>
        </a:p>
      </dgm:t>
    </dgm:pt>
    <dgm:pt modelId="{98BF5466-3B53-4572-91F7-C2685CBB10A0}">
      <dgm:prSet/>
      <dgm:spPr/>
      <dgm:t>
        <a:bodyPr/>
        <a:lstStyle/>
        <a:p>
          <a:r>
            <a:rPr lang="ru-RU" dirty="0"/>
            <a:t>Определение процедуры уведомления членов о задолженности:</a:t>
          </a:r>
        </a:p>
        <a:p>
          <a:r>
            <a:rPr lang="ru-RU" dirty="0"/>
            <a:t>Вариант: «Правление в течение 3 рабочих дней после предъявления требования к кооперативу»</a:t>
          </a:r>
        </a:p>
      </dgm:t>
    </dgm:pt>
    <dgm:pt modelId="{7AB73AF3-BD1E-423B-B4BD-78DC3EC9AE7B}" type="parTrans" cxnId="{219EDA29-197F-46A3-9696-3DCE61795968}">
      <dgm:prSet/>
      <dgm:spPr/>
      <dgm:t>
        <a:bodyPr/>
        <a:lstStyle/>
        <a:p>
          <a:endParaRPr lang="ru-RU"/>
        </a:p>
      </dgm:t>
    </dgm:pt>
    <dgm:pt modelId="{21D6C3F1-6182-4AB0-9171-7A32CFA2EE46}" type="sibTrans" cxnId="{219EDA29-197F-46A3-9696-3DCE61795968}">
      <dgm:prSet/>
      <dgm:spPr/>
      <dgm:t>
        <a:bodyPr/>
        <a:lstStyle/>
        <a:p>
          <a:endParaRPr lang="ru-RU"/>
        </a:p>
      </dgm:t>
    </dgm:pt>
    <dgm:pt modelId="{C8A8067F-BAE9-4AC1-826B-6B7913E26036}" type="pres">
      <dgm:prSet presAssocID="{01907706-C555-426E-AE50-E8998634A605}" presName="linear" presStyleCnt="0">
        <dgm:presLayoutVars>
          <dgm:dir/>
          <dgm:resizeHandles val="exact"/>
        </dgm:presLayoutVars>
      </dgm:prSet>
      <dgm:spPr/>
    </dgm:pt>
    <dgm:pt modelId="{D1A535DF-4F6E-4FD3-B5B1-7FE6CAB8E108}" type="pres">
      <dgm:prSet presAssocID="{CDAC7417-6E0C-409F-8223-D5EF54AA3B7F}" presName="comp" presStyleCnt="0"/>
      <dgm:spPr/>
    </dgm:pt>
    <dgm:pt modelId="{AAB4408E-98A0-41D9-A4F3-BB077572D4A2}" type="pres">
      <dgm:prSet presAssocID="{CDAC7417-6E0C-409F-8223-D5EF54AA3B7F}" presName="box" presStyleLbl="node1" presStyleIdx="0" presStyleCnt="4"/>
      <dgm:spPr/>
    </dgm:pt>
    <dgm:pt modelId="{374BA7CF-2D00-4870-A0E7-FD82730A3B30}" type="pres">
      <dgm:prSet presAssocID="{CDAC7417-6E0C-409F-8223-D5EF54AA3B7F}" presName="img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6000" b="-36000"/>
          </a:stretch>
        </a:blipFill>
      </dgm:spPr>
    </dgm:pt>
    <dgm:pt modelId="{A7B202FF-6841-43AA-BB30-86A37B6AFA85}" type="pres">
      <dgm:prSet presAssocID="{CDAC7417-6E0C-409F-8223-D5EF54AA3B7F}" presName="text" presStyleLbl="node1" presStyleIdx="0" presStyleCnt="4">
        <dgm:presLayoutVars>
          <dgm:bulletEnabled val="1"/>
        </dgm:presLayoutVars>
      </dgm:prSet>
      <dgm:spPr/>
    </dgm:pt>
    <dgm:pt modelId="{2D48BECC-01E2-4437-A949-80D5AF24B4E7}" type="pres">
      <dgm:prSet presAssocID="{90D5C9DE-5AEE-49E5-BC0F-AE38E2F3A546}" presName="spacer" presStyleCnt="0"/>
      <dgm:spPr/>
    </dgm:pt>
    <dgm:pt modelId="{DD8D28A5-3C45-4E45-B9A1-5D3AE27C1D2C}" type="pres">
      <dgm:prSet presAssocID="{71D4A183-A95A-4F03-A0B7-D91570739D5D}" presName="comp" presStyleCnt="0"/>
      <dgm:spPr/>
    </dgm:pt>
    <dgm:pt modelId="{170DFEAC-B2B8-4B30-B5C2-097AD8D75A14}" type="pres">
      <dgm:prSet presAssocID="{71D4A183-A95A-4F03-A0B7-D91570739D5D}" presName="box" presStyleLbl="node1" presStyleIdx="1" presStyleCnt="4"/>
      <dgm:spPr/>
    </dgm:pt>
    <dgm:pt modelId="{F293CABC-6160-40FE-B5BC-07AAE803DFF7}" type="pres">
      <dgm:prSet presAssocID="{71D4A183-A95A-4F03-A0B7-D91570739D5D}" presName="img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0000" b="-40000"/>
          </a:stretch>
        </a:blipFill>
      </dgm:spPr>
    </dgm:pt>
    <dgm:pt modelId="{48A47596-E51D-4D94-8B27-B5E7A92519CC}" type="pres">
      <dgm:prSet presAssocID="{71D4A183-A95A-4F03-A0B7-D91570739D5D}" presName="text" presStyleLbl="node1" presStyleIdx="1" presStyleCnt="4">
        <dgm:presLayoutVars>
          <dgm:bulletEnabled val="1"/>
        </dgm:presLayoutVars>
      </dgm:prSet>
      <dgm:spPr/>
    </dgm:pt>
    <dgm:pt modelId="{54B5B6A5-DC7C-471B-A52B-8085AA5A8940}" type="pres">
      <dgm:prSet presAssocID="{D6E82975-8C0E-4040-87EF-CACCBA01B205}" presName="spacer" presStyleCnt="0"/>
      <dgm:spPr/>
    </dgm:pt>
    <dgm:pt modelId="{372B8799-C685-4DF9-8FEF-290D1A86795E}" type="pres">
      <dgm:prSet presAssocID="{7D95D1AB-8FD1-48DC-A646-5FB3A173B23D}" presName="comp" presStyleCnt="0"/>
      <dgm:spPr/>
    </dgm:pt>
    <dgm:pt modelId="{143294A4-3F2E-4969-9B1F-B7C3DDEF3F50}" type="pres">
      <dgm:prSet presAssocID="{7D95D1AB-8FD1-48DC-A646-5FB3A173B23D}" presName="box" presStyleLbl="node1" presStyleIdx="2" presStyleCnt="4"/>
      <dgm:spPr/>
    </dgm:pt>
    <dgm:pt modelId="{766FF18F-02ED-415C-ACFB-9CDCC49D1BC0}" type="pres">
      <dgm:prSet presAssocID="{7D95D1AB-8FD1-48DC-A646-5FB3A173B23D}" presName="img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7000" b="-17000"/>
          </a:stretch>
        </a:blipFill>
      </dgm:spPr>
    </dgm:pt>
    <dgm:pt modelId="{FD3EE828-6A27-475C-940A-EED9C0D3B585}" type="pres">
      <dgm:prSet presAssocID="{7D95D1AB-8FD1-48DC-A646-5FB3A173B23D}" presName="text" presStyleLbl="node1" presStyleIdx="2" presStyleCnt="4">
        <dgm:presLayoutVars>
          <dgm:bulletEnabled val="1"/>
        </dgm:presLayoutVars>
      </dgm:prSet>
      <dgm:spPr/>
    </dgm:pt>
    <dgm:pt modelId="{262F4AD4-746C-4B77-99D8-8FFB1BD21A0D}" type="pres">
      <dgm:prSet presAssocID="{69D5F397-34C7-482A-9683-BC9CE0ED9B0A}" presName="spacer" presStyleCnt="0"/>
      <dgm:spPr/>
    </dgm:pt>
    <dgm:pt modelId="{329D3BC2-2ECA-4560-92BA-9EAB405605E6}" type="pres">
      <dgm:prSet presAssocID="{98BF5466-3B53-4572-91F7-C2685CBB10A0}" presName="comp" presStyleCnt="0"/>
      <dgm:spPr/>
    </dgm:pt>
    <dgm:pt modelId="{29047C4C-84F2-469F-85AE-04A3702F823B}" type="pres">
      <dgm:prSet presAssocID="{98BF5466-3B53-4572-91F7-C2685CBB10A0}" presName="box" presStyleLbl="node1" presStyleIdx="3" presStyleCnt="4"/>
      <dgm:spPr/>
    </dgm:pt>
    <dgm:pt modelId="{895EE4D2-6C22-40DA-BE4E-6DD9C8955AA7}" type="pres">
      <dgm:prSet presAssocID="{98BF5466-3B53-4572-91F7-C2685CBB10A0}" presName="img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2000" b="-32000"/>
          </a:stretch>
        </a:blipFill>
      </dgm:spPr>
    </dgm:pt>
    <dgm:pt modelId="{33054EDE-8445-45C1-A3C2-70712F339806}" type="pres">
      <dgm:prSet presAssocID="{98BF5466-3B53-4572-91F7-C2685CBB10A0}" presName="text" presStyleLbl="node1" presStyleIdx="3" presStyleCnt="4">
        <dgm:presLayoutVars>
          <dgm:bulletEnabled val="1"/>
        </dgm:presLayoutVars>
      </dgm:prSet>
      <dgm:spPr/>
    </dgm:pt>
  </dgm:ptLst>
  <dgm:cxnLst>
    <dgm:cxn modelId="{B859A312-02AA-4A82-801B-EA8D4441B521}" srcId="{CDAC7417-6E0C-409F-8223-D5EF54AA3B7F}" destId="{FA0EB28A-F3EC-46AE-B40A-C1FAF91B4143}" srcOrd="0" destOrd="0" parTransId="{77716076-90A2-418B-9580-E30CB704847B}" sibTransId="{6F792235-EBF5-47E9-A3B6-A4847F778FBA}"/>
    <dgm:cxn modelId="{219EDA29-197F-46A3-9696-3DCE61795968}" srcId="{01907706-C555-426E-AE50-E8998634A605}" destId="{98BF5466-3B53-4572-91F7-C2685CBB10A0}" srcOrd="3" destOrd="0" parTransId="{7AB73AF3-BD1E-423B-B4BD-78DC3EC9AE7B}" sibTransId="{21D6C3F1-6182-4AB0-9171-7A32CFA2EE46}"/>
    <dgm:cxn modelId="{FEDBB92A-2226-4D39-910B-80987B575C0A}" srcId="{01907706-C555-426E-AE50-E8998634A605}" destId="{CDAC7417-6E0C-409F-8223-D5EF54AA3B7F}" srcOrd="0" destOrd="0" parTransId="{7BD2E9BC-815D-4919-BBB9-F3B045BDC4F7}" sibTransId="{90D5C9DE-5AEE-49E5-BC0F-AE38E2F3A546}"/>
    <dgm:cxn modelId="{9A860F2E-17EC-432B-8CA2-CB89250AA886}" type="presOf" srcId="{01907706-C555-426E-AE50-E8998634A605}" destId="{C8A8067F-BAE9-4AC1-826B-6B7913E26036}" srcOrd="0" destOrd="0" presId="urn:microsoft.com/office/officeart/2005/8/layout/vList4"/>
    <dgm:cxn modelId="{3088825D-1383-4D64-9328-E60C5A6B8A9B}" srcId="{71D4A183-A95A-4F03-A0B7-D91570739D5D}" destId="{9EE5D4B9-D6BB-4BD7-AA0D-A16157ECF274}" srcOrd="0" destOrd="0" parTransId="{24C799DE-0794-4B52-80A6-F82E9401BEFF}" sibTransId="{343D82CF-4CA4-41AE-903B-52B66673E57B}"/>
    <dgm:cxn modelId="{8BD6FC65-0CAA-49D5-9179-5BBF48FA420B}" srcId="{01907706-C555-426E-AE50-E8998634A605}" destId="{7D95D1AB-8FD1-48DC-A646-5FB3A173B23D}" srcOrd="2" destOrd="0" parTransId="{6F460423-244A-4710-9800-AA15AEC9C18E}" sibTransId="{69D5F397-34C7-482A-9683-BC9CE0ED9B0A}"/>
    <dgm:cxn modelId="{00926C67-7290-456E-84B9-3B4DC783CD29}" type="presOf" srcId="{FA0EB28A-F3EC-46AE-B40A-C1FAF91B4143}" destId="{A7B202FF-6841-43AA-BB30-86A37B6AFA85}" srcOrd="1" destOrd="1" presId="urn:microsoft.com/office/officeart/2005/8/layout/vList4"/>
    <dgm:cxn modelId="{D4764148-7A2C-4554-B13E-67AEB3CC7C52}" type="presOf" srcId="{CDAC7417-6E0C-409F-8223-D5EF54AA3B7F}" destId="{AAB4408E-98A0-41D9-A4F3-BB077572D4A2}" srcOrd="0" destOrd="0" presId="urn:microsoft.com/office/officeart/2005/8/layout/vList4"/>
    <dgm:cxn modelId="{174B7E6D-E4BD-418E-A8F2-12A5B979E8C8}" type="presOf" srcId="{FA0EB28A-F3EC-46AE-B40A-C1FAF91B4143}" destId="{AAB4408E-98A0-41D9-A4F3-BB077572D4A2}" srcOrd="0" destOrd="1" presId="urn:microsoft.com/office/officeart/2005/8/layout/vList4"/>
    <dgm:cxn modelId="{0706D277-7595-4AF9-B631-6D9FAD61B9F1}" type="presOf" srcId="{98BF5466-3B53-4572-91F7-C2685CBB10A0}" destId="{29047C4C-84F2-469F-85AE-04A3702F823B}" srcOrd="0" destOrd="0" presId="urn:microsoft.com/office/officeart/2005/8/layout/vList4"/>
    <dgm:cxn modelId="{8387417C-409C-4CA9-97C1-A177381830F0}" type="presOf" srcId="{0017D32F-076D-4AC4-B205-DF7CB9304F69}" destId="{143294A4-3F2E-4969-9B1F-B7C3DDEF3F50}" srcOrd="0" destOrd="1" presId="urn:microsoft.com/office/officeart/2005/8/layout/vList4"/>
    <dgm:cxn modelId="{965B2483-EB07-4EF5-A218-D91945CB9F3D}" type="presOf" srcId="{71D4A183-A95A-4F03-A0B7-D91570739D5D}" destId="{48A47596-E51D-4D94-8B27-B5E7A92519CC}" srcOrd="1" destOrd="0" presId="urn:microsoft.com/office/officeart/2005/8/layout/vList4"/>
    <dgm:cxn modelId="{44EC8992-7503-4765-8284-D60D86DF1294}" type="presOf" srcId="{CDAC7417-6E0C-409F-8223-D5EF54AA3B7F}" destId="{A7B202FF-6841-43AA-BB30-86A37B6AFA85}" srcOrd="1" destOrd="0" presId="urn:microsoft.com/office/officeart/2005/8/layout/vList4"/>
    <dgm:cxn modelId="{33166698-3210-407F-B562-C2C3579C57B3}" type="presOf" srcId="{71D4A183-A95A-4F03-A0B7-D91570739D5D}" destId="{170DFEAC-B2B8-4B30-B5C2-097AD8D75A14}" srcOrd="0" destOrd="0" presId="urn:microsoft.com/office/officeart/2005/8/layout/vList4"/>
    <dgm:cxn modelId="{3BF7D399-5291-4CE4-A26C-67100A5E5E34}" type="presOf" srcId="{7D95D1AB-8FD1-48DC-A646-5FB3A173B23D}" destId="{143294A4-3F2E-4969-9B1F-B7C3DDEF3F50}" srcOrd="0" destOrd="0" presId="urn:microsoft.com/office/officeart/2005/8/layout/vList4"/>
    <dgm:cxn modelId="{B91A899D-FCD4-4099-945D-E235DEE0A0F2}" type="presOf" srcId="{7D95D1AB-8FD1-48DC-A646-5FB3A173B23D}" destId="{FD3EE828-6A27-475C-940A-EED9C0D3B585}" srcOrd="1" destOrd="0" presId="urn:microsoft.com/office/officeart/2005/8/layout/vList4"/>
    <dgm:cxn modelId="{5ACB739E-A389-4821-BDA2-40B9982D22F4}" type="presOf" srcId="{9EE5D4B9-D6BB-4BD7-AA0D-A16157ECF274}" destId="{170DFEAC-B2B8-4B30-B5C2-097AD8D75A14}" srcOrd="0" destOrd="1" presId="urn:microsoft.com/office/officeart/2005/8/layout/vList4"/>
    <dgm:cxn modelId="{207417A2-59B3-460A-99E8-91D09E37B1D6}" type="presOf" srcId="{0017D32F-076D-4AC4-B205-DF7CB9304F69}" destId="{FD3EE828-6A27-475C-940A-EED9C0D3B585}" srcOrd="1" destOrd="1" presId="urn:microsoft.com/office/officeart/2005/8/layout/vList4"/>
    <dgm:cxn modelId="{DC4B18A3-BC2C-4375-B5C4-81433C371531}" type="presOf" srcId="{98BF5466-3B53-4572-91F7-C2685CBB10A0}" destId="{33054EDE-8445-45C1-A3C2-70712F339806}" srcOrd="1" destOrd="0" presId="urn:microsoft.com/office/officeart/2005/8/layout/vList4"/>
    <dgm:cxn modelId="{CED9BDAF-FF30-44DD-A6F1-1BAA71F1A55E}" type="presOf" srcId="{9EE5D4B9-D6BB-4BD7-AA0D-A16157ECF274}" destId="{48A47596-E51D-4D94-8B27-B5E7A92519CC}" srcOrd="1" destOrd="1" presId="urn:microsoft.com/office/officeart/2005/8/layout/vList4"/>
    <dgm:cxn modelId="{C166C7D5-9DA7-4999-B005-F04E6890F1FD}" srcId="{7D95D1AB-8FD1-48DC-A646-5FB3A173B23D}" destId="{0017D32F-076D-4AC4-B205-DF7CB9304F69}" srcOrd="0" destOrd="0" parTransId="{CA5C43D4-3634-497B-BACF-92507787386D}" sibTransId="{BCA539E1-C258-4887-A11C-A8220BC38B33}"/>
    <dgm:cxn modelId="{74DD3BF0-85B6-4683-A7DF-B121895CDE06}" srcId="{01907706-C555-426E-AE50-E8998634A605}" destId="{71D4A183-A95A-4F03-A0B7-D91570739D5D}" srcOrd="1" destOrd="0" parTransId="{50B69B6E-6938-4EF7-8E0F-C6546733C71C}" sibTransId="{D6E82975-8C0E-4040-87EF-CACCBA01B205}"/>
    <dgm:cxn modelId="{8F4D30A7-8375-4620-BD79-C81AD3D8D636}" type="presParOf" srcId="{C8A8067F-BAE9-4AC1-826B-6B7913E26036}" destId="{D1A535DF-4F6E-4FD3-B5B1-7FE6CAB8E108}" srcOrd="0" destOrd="0" presId="urn:microsoft.com/office/officeart/2005/8/layout/vList4"/>
    <dgm:cxn modelId="{14C4F701-E31B-45C7-BAC7-631E6A78A69F}" type="presParOf" srcId="{D1A535DF-4F6E-4FD3-B5B1-7FE6CAB8E108}" destId="{AAB4408E-98A0-41D9-A4F3-BB077572D4A2}" srcOrd="0" destOrd="0" presId="urn:microsoft.com/office/officeart/2005/8/layout/vList4"/>
    <dgm:cxn modelId="{F7507834-0EB2-4AFD-8E59-27C35BD1F7E1}" type="presParOf" srcId="{D1A535DF-4F6E-4FD3-B5B1-7FE6CAB8E108}" destId="{374BA7CF-2D00-4870-A0E7-FD82730A3B30}" srcOrd="1" destOrd="0" presId="urn:microsoft.com/office/officeart/2005/8/layout/vList4"/>
    <dgm:cxn modelId="{DD8E345F-27DC-45D3-A41B-A5FC2428676C}" type="presParOf" srcId="{D1A535DF-4F6E-4FD3-B5B1-7FE6CAB8E108}" destId="{A7B202FF-6841-43AA-BB30-86A37B6AFA85}" srcOrd="2" destOrd="0" presId="urn:microsoft.com/office/officeart/2005/8/layout/vList4"/>
    <dgm:cxn modelId="{BB84DAFE-36CC-4BBD-B3F0-6281EA856FE9}" type="presParOf" srcId="{C8A8067F-BAE9-4AC1-826B-6B7913E26036}" destId="{2D48BECC-01E2-4437-A949-80D5AF24B4E7}" srcOrd="1" destOrd="0" presId="urn:microsoft.com/office/officeart/2005/8/layout/vList4"/>
    <dgm:cxn modelId="{92FBA85D-76FE-47D8-A213-381C5F1B456C}" type="presParOf" srcId="{C8A8067F-BAE9-4AC1-826B-6B7913E26036}" destId="{DD8D28A5-3C45-4E45-B9A1-5D3AE27C1D2C}" srcOrd="2" destOrd="0" presId="urn:microsoft.com/office/officeart/2005/8/layout/vList4"/>
    <dgm:cxn modelId="{84BE11E0-2BC0-43A1-A1DF-54D362F72456}" type="presParOf" srcId="{DD8D28A5-3C45-4E45-B9A1-5D3AE27C1D2C}" destId="{170DFEAC-B2B8-4B30-B5C2-097AD8D75A14}" srcOrd="0" destOrd="0" presId="urn:microsoft.com/office/officeart/2005/8/layout/vList4"/>
    <dgm:cxn modelId="{E936458D-B9E3-469D-BCC6-6FA004110028}" type="presParOf" srcId="{DD8D28A5-3C45-4E45-B9A1-5D3AE27C1D2C}" destId="{F293CABC-6160-40FE-B5BC-07AAE803DFF7}" srcOrd="1" destOrd="0" presId="urn:microsoft.com/office/officeart/2005/8/layout/vList4"/>
    <dgm:cxn modelId="{0C103C3D-DA7B-4407-AF64-1692C6D9A802}" type="presParOf" srcId="{DD8D28A5-3C45-4E45-B9A1-5D3AE27C1D2C}" destId="{48A47596-E51D-4D94-8B27-B5E7A92519CC}" srcOrd="2" destOrd="0" presId="urn:microsoft.com/office/officeart/2005/8/layout/vList4"/>
    <dgm:cxn modelId="{D6F56F19-1D40-4230-95D0-7BCCAF67D655}" type="presParOf" srcId="{C8A8067F-BAE9-4AC1-826B-6B7913E26036}" destId="{54B5B6A5-DC7C-471B-A52B-8085AA5A8940}" srcOrd="3" destOrd="0" presId="urn:microsoft.com/office/officeart/2005/8/layout/vList4"/>
    <dgm:cxn modelId="{FAA112D9-8DF0-47FF-8C9F-FBD83A52CCA6}" type="presParOf" srcId="{C8A8067F-BAE9-4AC1-826B-6B7913E26036}" destId="{372B8799-C685-4DF9-8FEF-290D1A86795E}" srcOrd="4" destOrd="0" presId="urn:microsoft.com/office/officeart/2005/8/layout/vList4"/>
    <dgm:cxn modelId="{3C6657D1-E236-4BFC-B07F-5399CFA8FA02}" type="presParOf" srcId="{372B8799-C685-4DF9-8FEF-290D1A86795E}" destId="{143294A4-3F2E-4969-9B1F-B7C3DDEF3F50}" srcOrd="0" destOrd="0" presId="urn:microsoft.com/office/officeart/2005/8/layout/vList4"/>
    <dgm:cxn modelId="{DC359BB0-2AC8-4E94-A0AB-8CB327379325}" type="presParOf" srcId="{372B8799-C685-4DF9-8FEF-290D1A86795E}" destId="{766FF18F-02ED-415C-ACFB-9CDCC49D1BC0}" srcOrd="1" destOrd="0" presId="urn:microsoft.com/office/officeart/2005/8/layout/vList4"/>
    <dgm:cxn modelId="{B1BE8283-7829-448D-9D60-44F96323EEB1}" type="presParOf" srcId="{372B8799-C685-4DF9-8FEF-290D1A86795E}" destId="{FD3EE828-6A27-475C-940A-EED9C0D3B585}" srcOrd="2" destOrd="0" presId="urn:microsoft.com/office/officeart/2005/8/layout/vList4"/>
    <dgm:cxn modelId="{CB52DF98-733E-4AE3-870C-1BB069F1EC46}" type="presParOf" srcId="{C8A8067F-BAE9-4AC1-826B-6B7913E26036}" destId="{262F4AD4-746C-4B77-99D8-8FFB1BD21A0D}" srcOrd="5" destOrd="0" presId="urn:microsoft.com/office/officeart/2005/8/layout/vList4"/>
    <dgm:cxn modelId="{977C1FCC-CA11-4ACB-A129-FE58FBAE414A}" type="presParOf" srcId="{C8A8067F-BAE9-4AC1-826B-6B7913E26036}" destId="{329D3BC2-2ECA-4560-92BA-9EAB405605E6}" srcOrd="6" destOrd="0" presId="urn:microsoft.com/office/officeart/2005/8/layout/vList4"/>
    <dgm:cxn modelId="{DEA6AD72-219A-4573-B2F6-228E915AF317}" type="presParOf" srcId="{329D3BC2-2ECA-4560-92BA-9EAB405605E6}" destId="{29047C4C-84F2-469F-85AE-04A3702F823B}" srcOrd="0" destOrd="0" presId="urn:microsoft.com/office/officeart/2005/8/layout/vList4"/>
    <dgm:cxn modelId="{BF0BCDB5-274D-4658-8DD3-2D43D265B282}" type="presParOf" srcId="{329D3BC2-2ECA-4560-92BA-9EAB405605E6}" destId="{895EE4D2-6C22-40DA-BE4E-6DD9C8955AA7}" srcOrd="1" destOrd="0" presId="urn:microsoft.com/office/officeart/2005/8/layout/vList4"/>
    <dgm:cxn modelId="{E094196F-AA83-45D6-BC35-9629F7627341}" type="presParOf" srcId="{329D3BC2-2ECA-4560-92BA-9EAB405605E6}" destId="{33054EDE-8445-45C1-A3C2-70712F339806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7F1454-A718-4A64-9FEF-05BCBA0EF4FA}">
      <dsp:nvSpPr>
        <dsp:cNvPr id="0" name=""/>
        <dsp:cNvSpPr/>
      </dsp:nvSpPr>
      <dsp:spPr>
        <a:xfrm>
          <a:off x="0" y="0"/>
          <a:ext cx="10515600" cy="13002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Убыток есть, но нет долгов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/>
            <a:t>Кооператив не имеет внешних заимствований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/>
            <a:t>Часть средств паевого фонда потрачена на деятельность</a:t>
          </a:r>
        </a:p>
      </dsp:txBody>
      <dsp:txXfrm>
        <a:off x="2233146" y="0"/>
        <a:ext cx="8282453" cy="1300261"/>
      </dsp:txXfrm>
    </dsp:sp>
    <dsp:sp modelId="{586CEE61-9DD2-4808-836E-69077617F9D3}">
      <dsp:nvSpPr>
        <dsp:cNvPr id="0" name=""/>
        <dsp:cNvSpPr/>
      </dsp:nvSpPr>
      <dsp:spPr>
        <a:xfrm>
          <a:off x="130026" y="130026"/>
          <a:ext cx="2103120" cy="104020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7000" b="-17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F15B8B-5F40-4867-AEE8-B578DCF579A8}">
      <dsp:nvSpPr>
        <dsp:cNvPr id="0" name=""/>
        <dsp:cNvSpPr/>
      </dsp:nvSpPr>
      <dsp:spPr>
        <a:xfrm>
          <a:off x="0" y="1430287"/>
          <a:ext cx="10515600" cy="13002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Долг есть, но нет убытков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/>
            <a:t>Кооператив не вернул долг (заем, кредит) в срок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/>
            <a:t>Права требования кооператива превышают его долги</a:t>
          </a:r>
        </a:p>
      </dsp:txBody>
      <dsp:txXfrm>
        <a:off x="2233146" y="1430287"/>
        <a:ext cx="8282453" cy="1300261"/>
      </dsp:txXfrm>
    </dsp:sp>
    <dsp:sp modelId="{46E8A81C-586D-4B93-AA45-509770DBA6AD}">
      <dsp:nvSpPr>
        <dsp:cNvPr id="0" name=""/>
        <dsp:cNvSpPr/>
      </dsp:nvSpPr>
      <dsp:spPr>
        <a:xfrm>
          <a:off x="130026" y="1560313"/>
          <a:ext cx="2103120" cy="104020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3000" b="-13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F34C91-F306-4E43-A601-2E8ECDF56638}">
      <dsp:nvSpPr>
        <dsp:cNvPr id="0" name=""/>
        <dsp:cNvSpPr/>
      </dsp:nvSpPr>
      <dsp:spPr>
        <a:xfrm>
          <a:off x="0" y="2860575"/>
          <a:ext cx="10515600" cy="13002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Природа и величина долга и убытка различны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/>
            <a:t>Задолженность образовалась по займу/кредиту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/>
            <a:t>Убыток образовался вследствие хозяйственной деятельности</a:t>
          </a:r>
        </a:p>
      </dsp:txBody>
      <dsp:txXfrm>
        <a:off x="2233146" y="2860575"/>
        <a:ext cx="8282453" cy="1300261"/>
      </dsp:txXfrm>
    </dsp:sp>
    <dsp:sp modelId="{C4F00E11-240F-402E-86B4-7422CFBAB3A8}">
      <dsp:nvSpPr>
        <dsp:cNvPr id="0" name=""/>
        <dsp:cNvSpPr/>
      </dsp:nvSpPr>
      <dsp:spPr>
        <a:xfrm>
          <a:off x="130026" y="2990601"/>
          <a:ext cx="2103120" cy="104020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000" b="-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B4408E-98A0-41D9-A4F3-BB077572D4A2}">
      <dsp:nvSpPr>
        <dsp:cNvPr id="0" name=""/>
        <dsp:cNvSpPr/>
      </dsp:nvSpPr>
      <dsp:spPr>
        <a:xfrm>
          <a:off x="0" y="0"/>
          <a:ext cx="10515600" cy="9670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Определение состава членов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300" kern="1200" dirty="0"/>
            <a:t>Вариант: реестр членов, публикуемый на сайте</a:t>
          </a:r>
        </a:p>
      </dsp:txBody>
      <dsp:txXfrm>
        <a:off x="2199826" y="0"/>
        <a:ext cx="8315773" cy="967069"/>
      </dsp:txXfrm>
    </dsp:sp>
    <dsp:sp modelId="{374BA7CF-2D00-4870-A0E7-FD82730A3B30}">
      <dsp:nvSpPr>
        <dsp:cNvPr id="0" name=""/>
        <dsp:cNvSpPr/>
      </dsp:nvSpPr>
      <dsp:spPr>
        <a:xfrm>
          <a:off x="96706" y="96706"/>
          <a:ext cx="2103120" cy="773655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6000" b="-36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0DFEAC-B2B8-4B30-B5C2-097AD8D75A14}">
      <dsp:nvSpPr>
        <dsp:cNvPr id="0" name=""/>
        <dsp:cNvSpPr/>
      </dsp:nvSpPr>
      <dsp:spPr>
        <a:xfrm>
          <a:off x="0" y="1063776"/>
          <a:ext cx="10515600" cy="9670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Определение сроков несения ответственности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300" kern="1200" dirty="0"/>
            <a:t>Вариант: с даты вступления до истечения второго календарного года после выхода</a:t>
          </a:r>
        </a:p>
      </dsp:txBody>
      <dsp:txXfrm>
        <a:off x="2199826" y="1063776"/>
        <a:ext cx="8315773" cy="967069"/>
      </dsp:txXfrm>
    </dsp:sp>
    <dsp:sp modelId="{F293CABC-6160-40FE-B5BC-07AAE803DFF7}">
      <dsp:nvSpPr>
        <dsp:cNvPr id="0" name=""/>
        <dsp:cNvSpPr/>
      </dsp:nvSpPr>
      <dsp:spPr>
        <a:xfrm>
          <a:off x="96706" y="1160483"/>
          <a:ext cx="2103120" cy="773655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0000" b="-40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3294A4-3F2E-4969-9B1F-B7C3DDEF3F50}">
      <dsp:nvSpPr>
        <dsp:cNvPr id="0" name=""/>
        <dsp:cNvSpPr/>
      </dsp:nvSpPr>
      <dsp:spPr>
        <a:xfrm>
          <a:off x="0" y="2127552"/>
          <a:ext cx="10515600" cy="9670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Определение доли, приходящейся на члена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300" kern="1200" dirty="0"/>
            <a:t>Варианты: «в равных размерах», «пропорционально земельным участкам», «пропорционально поголовью»</a:t>
          </a:r>
        </a:p>
      </dsp:txBody>
      <dsp:txXfrm>
        <a:off x="2199826" y="2127552"/>
        <a:ext cx="8315773" cy="967069"/>
      </dsp:txXfrm>
    </dsp:sp>
    <dsp:sp modelId="{766FF18F-02ED-415C-ACFB-9CDCC49D1BC0}">
      <dsp:nvSpPr>
        <dsp:cNvPr id="0" name=""/>
        <dsp:cNvSpPr/>
      </dsp:nvSpPr>
      <dsp:spPr>
        <a:xfrm>
          <a:off x="96706" y="2224259"/>
          <a:ext cx="2103120" cy="773655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7000" b="-17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047C4C-84F2-469F-85AE-04A3702F823B}">
      <dsp:nvSpPr>
        <dsp:cNvPr id="0" name=""/>
        <dsp:cNvSpPr/>
      </dsp:nvSpPr>
      <dsp:spPr>
        <a:xfrm>
          <a:off x="0" y="3191329"/>
          <a:ext cx="10515600" cy="9670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Определение процедуры уведомления членов о задолженности:</a:t>
          </a:r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Вариант: «Правление в течение 3 рабочих дней после предъявления требования к кооперативу»</a:t>
          </a:r>
        </a:p>
      </dsp:txBody>
      <dsp:txXfrm>
        <a:off x="2199826" y="3191329"/>
        <a:ext cx="8315773" cy="967069"/>
      </dsp:txXfrm>
    </dsp:sp>
    <dsp:sp modelId="{895EE4D2-6C22-40DA-BE4E-6DD9C8955AA7}">
      <dsp:nvSpPr>
        <dsp:cNvPr id="0" name=""/>
        <dsp:cNvSpPr/>
      </dsp:nvSpPr>
      <dsp:spPr>
        <a:xfrm>
          <a:off x="96706" y="3288036"/>
          <a:ext cx="2103120" cy="773655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2000" b="-32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429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95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0625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414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71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696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151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74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022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151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581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8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098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66" r:id="rId7"/>
    <p:sldLayoutId id="2147483665" r:id="rId8"/>
    <p:sldLayoutId id="2147483664" r:id="rId9"/>
    <p:sldLayoutId id="2147483663" r:id="rId10"/>
    <p:sldLayoutId id="2147483661" r:id="rId11"/>
    <p:sldLayoutId id="214748366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13B7BB51-92B8-4089-8DAB-1202A4D1C6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315111"/>
            <a:ext cx="3021543" cy="1435442"/>
          </a:xfrm>
          <a:custGeom>
            <a:avLst/>
            <a:gdLst/>
            <a:ahLst/>
            <a:cxnLst/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1CDD8E39-EA14-4679-9655-1BFF5A7B63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CC0FC2B-B7EF-4A9F-9AFC-B11A17C31FB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72" r="6893" b="-1"/>
          <a:stretch/>
        </p:blipFill>
        <p:spPr>
          <a:xfrm>
            <a:off x="20" y="10"/>
            <a:ext cx="12191980" cy="685799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11560655" y="6858000"/>
                </a:lnTo>
                <a:lnTo>
                  <a:pt x="11572884" y="6759738"/>
                </a:lnTo>
                <a:cubicBezTo>
                  <a:pt x="11663744" y="6693104"/>
                  <a:pt x="11749315" y="6619456"/>
                  <a:pt x="11812292" y="6532282"/>
                </a:cubicBezTo>
                <a:cubicBezTo>
                  <a:pt x="11851232" y="6478675"/>
                  <a:pt x="11886807" y="6425068"/>
                  <a:pt x="11956995" y="6386992"/>
                </a:cubicBezTo>
                <a:cubicBezTo>
                  <a:pt x="11918054" y="6334888"/>
                  <a:pt x="11851232" y="6322863"/>
                  <a:pt x="11801234" y="6284788"/>
                </a:cubicBezTo>
                <a:cubicBezTo>
                  <a:pt x="11797390" y="6253224"/>
                  <a:pt x="11876711" y="6262743"/>
                  <a:pt x="11856520" y="6193604"/>
                </a:cubicBezTo>
                <a:cubicBezTo>
                  <a:pt x="11829119" y="6101419"/>
                  <a:pt x="11858923" y="5996209"/>
                  <a:pt x="11722875" y="5956630"/>
                </a:cubicBezTo>
                <a:cubicBezTo>
                  <a:pt x="11686819" y="5866950"/>
                  <a:pt x="11676724" y="5723664"/>
                  <a:pt x="11763258" y="5635988"/>
                </a:cubicBezTo>
                <a:cubicBezTo>
                  <a:pt x="11892094" y="5505226"/>
                  <a:pt x="11871424" y="5422059"/>
                  <a:pt x="11706050" y="5351418"/>
                </a:cubicBezTo>
                <a:cubicBezTo>
                  <a:pt x="11684896" y="5342400"/>
                  <a:pt x="11707491" y="4786287"/>
                  <a:pt x="11697876" y="4763241"/>
                </a:cubicBezTo>
                <a:cubicBezTo>
                  <a:pt x="11713260" y="4731677"/>
                  <a:pt x="11749315" y="4739192"/>
                  <a:pt x="11776236" y="4730675"/>
                </a:cubicBezTo>
                <a:cubicBezTo>
                  <a:pt x="11894018" y="4694603"/>
                  <a:pt x="11897864" y="4694603"/>
                  <a:pt x="11868540" y="4584884"/>
                </a:cubicBezTo>
                <a:cubicBezTo>
                  <a:pt x="11859884" y="4551817"/>
                  <a:pt x="11880076" y="4538289"/>
                  <a:pt x="11898825" y="4517749"/>
                </a:cubicBezTo>
                <a:cubicBezTo>
                  <a:pt x="11969013" y="4441095"/>
                  <a:pt x="11969494" y="4440094"/>
                  <a:pt x="11897864" y="4375464"/>
                </a:cubicBezTo>
                <a:cubicBezTo>
                  <a:pt x="11877192" y="4356928"/>
                  <a:pt x="11863252" y="4336887"/>
                  <a:pt x="11854116" y="4311838"/>
                </a:cubicBezTo>
                <a:cubicBezTo>
                  <a:pt x="11837290" y="4266245"/>
                  <a:pt x="11837771" y="4228169"/>
                  <a:pt x="11901709" y="4203620"/>
                </a:cubicBezTo>
                <a:cubicBezTo>
                  <a:pt x="11946418" y="4186086"/>
                  <a:pt x="11971897" y="4166044"/>
                  <a:pt x="11974782" y="4114442"/>
                </a:cubicBezTo>
                <a:cubicBezTo>
                  <a:pt x="11976706" y="4071355"/>
                  <a:pt x="11981993" y="4043299"/>
                  <a:pt x="11932476" y="4024762"/>
                </a:cubicBezTo>
                <a:cubicBezTo>
                  <a:pt x="11892576" y="4009732"/>
                  <a:pt x="11881038" y="3977668"/>
                  <a:pt x="11885365" y="3939592"/>
                </a:cubicBezTo>
                <a:cubicBezTo>
                  <a:pt x="11895460" y="3846405"/>
                  <a:pt x="11841137" y="3791796"/>
                  <a:pt x="11751719" y="3749211"/>
                </a:cubicBezTo>
                <a:cubicBezTo>
                  <a:pt x="11666628" y="3708629"/>
                  <a:pt x="11592115" y="3654019"/>
                  <a:pt x="11513754" y="3604420"/>
                </a:cubicBezTo>
                <a:cubicBezTo>
                  <a:pt x="11426740" y="3549310"/>
                  <a:pt x="11325786" y="3516243"/>
                  <a:pt x="11220504" y="3488188"/>
                </a:cubicBezTo>
                <a:cubicBezTo>
                  <a:pt x="11239734" y="3448108"/>
                  <a:pt x="11306076" y="3470653"/>
                  <a:pt x="11312805" y="3414541"/>
                </a:cubicBezTo>
                <a:cubicBezTo>
                  <a:pt x="11148394" y="3366945"/>
                  <a:pt x="10991193" y="3295301"/>
                  <a:pt x="10805146" y="3277767"/>
                </a:cubicBezTo>
                <a:cubicBezTo>
                  <a:pt x="10955618" y="3286784"/>
                  <a:pt x="11092147" y="3222154"/>
                  <a:pt x="11234926" y="3203117"/>
                </a:cubicBezTo>
                <a:cubicBezTo>
                  <a:pt x="11248386" y="3171554"/>
                  <a:pt x="11217140" y="3179569"/>
                  <a:pt x="11204640" y="3174060"/>
                </a:cubicBezTo>
                <a:cubicBezTo>
                  <a:pt x="11192140" y="3168047"/>
                  <a:pt x="11176757" y="3166042"/>
                  <a:pt x="11174834" y="3143498"/>
                </a:cubicBezTo>
                <a:cubicBezTo>
                  <a:pt x="11243580" y="3110932"/>
                  <a:pt x="11329632" y="3132475"/>
                  <a:pt x="11400780" y="3099410"/>
                </a:cubicBezTo>
                <a:cubicBezTo>
                  <a:pt x="11384916" y="3051314"/>
                  <a:pt x="11323382" y="3080371"/>
                  <a:pt x="11297902" y="3041793"/>
                </a:cubicBezTo>
                <a:cubicBezTo>
                  <a:pt x="11364246" y="3034780"/>
                  <a:pt x="11425779" y="3031774"/>
                  <a:pt x="11485870" y="3021253"/>
                </a:cubicBezTo>
                <a:cubicBezTo>
                  <a:pt x="11532984" y="3013236"/>
                  <a:pt x="11545964" y="2972154"/>
                  <a:pt x="11513754" y="2944098"/>
                </a:cubicBezTo>
                <a:cubicBezTo>
                  <a:pt x="11484909" y="2919049"/>
                  <a:pt x="11442604" y="2917044"/>
                  <a:pt x="11405107" y="2906523"/>
                </a:cubicBezTo>
                <a:cubicBezTo>
                  <a:pt x="11137817" y="2833377"/>
                  <a:pt x="10857066" y="2809829"/>
                  <a:pt x="10572950" y="2803317"/>
                </a:cubicBezTo>
                <a:cubicBezTo>
                  <a:pt x="10117210" y="2792795"/>
                  <a:pt x="9660028" y="2793297"/>
                  <a:pt x="9205250" y="2778767"/>
                </a:cubicBezTo>
                <a:cubicBezTo>
                  <a:pt x="8996489" y="2772379"/>
                  <a:pt x="8788540" y="2761765"/>
                  <a:pt x="8579578" y="2759181"/>
                </a:cubicBezTo>
                <a:cubicBezTo>
                  <a:pt x="8509922" y="2758320"/>
                  <a:pt x="8440155" y="2758352"/>
                  <a:pt x="8370208" y="2759730"/>
                </a:cubicBezTo>
                <a:cubicBezTo>
                  <a:pt x="8070708" y="2765742"/>
                  <a:pt x="7771690" y="2764238"/>
                  <a:pt x="7470748" y="2819849"/>
                </a:cubicBezTo>
                <a:cubicBezTo>
                  <a:pt x="7316911" y="2848407"/>
                  <a:pt x="7156825" y="2838887"/>
                  <a:pt x="7001547" y="2861432"/>
                </a:cubicBezTo>
                <a:cubicBezTo>
                  <a:pt x="6765024" y="2896002"/>
                  <a:pt x="6528501" y="2936583"/>
                  <a:pt x="6295343" y="2988688"/>
                </a:cubicBezTo>
                <a:cubicBezTo>
                  <a:pt x="6222271" y="3005220"/>
                  <a:pt x="6131892" y="3015241"/>
                  <a:pt x="6075166" y="3078367"/>
                </a:cubicBezTo>
                <a:cubicBezTo>
                  <a:pt x="5985266" y="3038288"/>
                  <a:pt x="5929502" y="3113938"/>
                  <a:pt x="5859314" y="3139490"/>
                </a:cubicBezTo>
                <a:cubicBezTo>
                  <a:pt x="5831912" y="3149510"/>
                  <a:pt x="5795857" y="3163538"/>
                  <a:pt x="5800183" y="3195101"/>
                </a:cubicBezTo>
                <a:cubicBezTo>
                  <a:pt x="5804030" y="3234680"/>
                  <a:pt x="5844410" y="3260231"/>
                  <a:pt x="5882870" y="3252215"/>
                </a:cubicBezTo>
                <a:cubicBezTo>
                  <a:pt x="6002574" y="3227164"/>
                  <a:pt x="6109777" y="3283277"/>
                  <a:pt x="6232848" y="3274760"/>
                </a:cubicBezTo>
                <a:cubicBezTo>
                  <a:pt x="6125643" y="3298808"/>
                  <a:pt x="6018918" y="3323358"/>
                  <a:pt x="5911715" y="3347407"/>
                </a:cubicBezTo>
                <a:cubicBezTo>
                  <a:pt x="6070839" y="3366444"/>
                  <a:pt x="6227559" y="3332376"/>
                  <a:pt x="6384279" y="3312836"/>
                </a:cubicBezTo>
                <a:cubicBezTo>
                  <a:pt x="6434757" y="3306824"/>
                  <a:pt x="6513117" y="3260732"/>
                  <a:pt x="6526097" y="3325362"/>
                </a:cubicBezTo>
                <a:cubicBezTo>
                  <a:pt x="6534750" y="3368448"/>
                  <a:pt x="6450622" y="3371454"/>
                  <a:pt x="6403028" y="3383478"/>
                </a:cubicBezTo>
                <a:cubicBezTo>
                  <a:pt x="6192945" y="3435081"/>
                  <a:pt x="5979497" y="3465141"/>
                  <a:pt x="5767013" y="3500713"/>
                </a:cubicBezTo>
                <a:cubicBezTo>
                  <a:pt x="5746822" y="3504220"/>
                  <a:pt x="5720381" y="3501214"/>
                  <a:pt x="5706920" y="3511233"/>
                </a:cubicBezTo>
                <a:cubicBezTo>
                  <a:pt x="5598272" y="3591895"/>
                  <a:pt x="5460782" y="3618449"/>
                  <a:pt x="5310793" y="3677066"/>
                </a:cubicBezTo>
                <a:cubicBezTo>
                  <a:pt x="5405498" y="3704622"/>
                  <a:pt x="5469435" y="3648007"/>
                  <a:pt x="5548276" y="3660533"/>
                </a:cubicBezTo>
                <a:cubicBezTo>
                  <a:pt x="5467993" y="3721154"/>
                  <a:pt x="5374730" y="3732677"/>
                  <a:pt x="5293005" y="3765743"/>
                </a:cubicBezTo>
                <a:cubicBezTo>
                  <a:pt x="5234355" y="3789291"/>
                  <a:pt x="5016580" y="3862938"/>
                  <a:pt x="4983410" y="3883981"/>
                </a:cubicBezTo>
                <a:cubicBezTo>
                  <a:pt x="4883416" y="3949110"/>
                  <a:pt x="4756501" y="3979672"/>
                  <a:pt x="4674775" y="4068850"/>
                </a:cubicBezTo>
                <a:cubicBezTo>
                  <a:pt x="4617087" y="4131477"/>
                  <a:pt x="4520939" y="4119952"/>
                  <a:pt x="4453155" y="4163539"/>
                </a:cubicBezTo>
                <a:cubicBezTo>
                  <a:pt x="4429119" y="4204622"/>
                  <a:pt x="4475751" y="4215143"/>
                  <a:pt x="4492095" y="4237188"/>
                </a:cubicBezTo>
                <a:cubicBezTo>
                  <a:pt x="4513728" y="4266746"/>
                  <a:pt x="4475269" y="4283280"/>
                  <a:pt x="4464213" y="4318851"/>
                </a:cubicBezTo>
                <a:cubicBezTo>
                  <a:pt x="4591608" y="4278771"/>
                  <a:pt x="4713234" y="4255223"/>
                  <a:pt x="4857456" y="4241696"/>
                </a:cubicBezTo>
                <a:cubicBezTo>
                  <a:pt x="4809862" y="4299311"/>
                  <a:pt x="4752174" y="4274261"/>
                  <a:pt x="4713234" y="4295303"/>
                </a:cubicBezTo>
                <a:cubicBezTo>
                  <a:pt x="4687756" y="4308830"/>
                  <a:pt x="4648816" y="4314843"/>
                  <a:pt x="4656026" y="4348410"/>
                </a:cubicBezTo>
                <a:cubicBezTo>
                  <a:pt x="4661795" y="4374963"/>
                  <a:pt x="4694486" y="4371456"/>
                  <a:pt x="4718523" y="4368951"/>
                </a:cubicBezTo>
                <a:cubicBezTo>
                  <a:pt x="4810825" y="4359433"/>
                  <a:pt x="4900722" y="4356425"/>
                  <a:pt x="4989178" y="4420054"/>
                </a:cubicBezTo>
                <a:cubicBezTo>
                  <a:pt x="4764193" y="4512739"/>
                  <a:pt x="4505557" y="4473661"/>
                  <a:pt x="4304127" y="4609933"/>
                </a:cubicBezTo>
                <a:cubicBezTo>
                  <a:pt x="4332491" y="4652018"/>
                  <a:pt x="4372871" y="4629473"/>
                  <a:pt x="4402677" y="4624463"/>
                </a:cubicBezTo>
                <a:cubicBezTo>
                  <a:pt x="4598338" y="4590394"/>
                  <a:pt x="5297331" y="4651016"/>
                  <a:pt x="5398287" y="4608430"/>
                </a:cubicBezTo>
                <a:cubicBezTo>
                  <a:pt x="5460301" y="4582379"/>
                  <a:pt x="5525682" y="4569853"/>
                  <a:pt x="5592504" y="4585886"/>
                </a:cubicBezTo>
                <a:cubicBezTo>
                  <a:pt x="5656923" y="4601416"/>
                  <a:pt x="5640578" y="4819353"/>
                  <a:pt x="5411266" y="4964142"/>
                </a:cubicBezTo>
                <a:cubicBezTo>
                  <a:pt x="5378575" y="4984684"/>
                  <a:pt x="5524721" y="5014244"/>
                  <a:pt x="5480493" y="5031277"/>
                </a:cubicBezTo>
                <a:cubicBezTo>
                  <a:pt x="5445880" y="5044804"/>
                  <a:pt x="5276179" y="5037289"/>
                  <a:pt x="5233393" y="5047810"/>
                </a:cubicBezTo>
                <a:cubicBezTo>
                  <a:pt x="5216567" y="5052318"/>
                  <a:pt x="4701216" y="5221157"/>
                  <a:pt x="4750251" y="5256728"/>
                </a:cubicBezTo>
                <a:cubicBezTo>
                  <a:pt x="4896877" y="5363441"/>
                  <a:pt x="5388190" y="5558833"/>
                  <a:pt x="4508440" y="5624965"/>
                </a:cubicBezTo>
                <a:cubicBezTo>
                  <a:pt x="4536323" y="5663542"/>
                  <a:pt x="4613241" y="5638994"/>
                  <a:pt x="4602665" y="5706629"/>
                </a:cubicBezTo>
                <a:cubicBezTo>
                  <a:pt x="4485845" y="5743202"/>
                  <a:pt x="4350758" y="5741198"/>
                  <a:pt x="4215189" y="5797811"/>
                </a:cubicBezTo>
                <a:cubicBezTo>
                  <a:pt x="4276245" y="5838893"/>
                  <a:pt x="4346432" y="5813844"/>
                  <a:pt x="4407966" y="5826870"/>
                </a:cubicBezTo>
                <a:cubicBezTo>
                  <a:pt x="4373353" y="5878473"/>
                  <a:pt x="4313741" y="5870457"/>
                  <a:pt x="4265186" y="5881478"/>
                </a:cubicBezTo>
                <a:cubicBezTo>
                  <a:pt x="4220479" y="5892001"/>
                  <a:pt x="4125774" y="5981680"/>
                  <a:pt x="4145964" y="5977170"/>
                </a:cubicBezTo>
                <a:cubicBezTo>
                  <a:pt x="4332971" y="5937091"/>
                  <a:pt x="4522862" y="5948113"/>
                  <a:pt x="4710350" y="5909035"/>
                </a:cubicBezTo>
                <a:cubicBezTo>
                  <a:pt x="4772366" y="5896009"/>
                  <a:pt x="4842554" y="5870958"/>
                  <a:pt x="4870916" y="5949616"/>
                </a:cubicBezTo>
                <a:cubicBezTo>
                  <a:pt x="4879571" y="5972663"/>
                  <a:pt x="4873320" y="5980177"/>
                  <a:pt x="4960333" y="5949115"/>
                </a:cubicBezTo>
                <a:cubicBezTo>
                  <a:pt x="4994466" y="5937091"/>
                  <a:pt x="5039656" y="5924065"/>
                  <a:pt x="5073788" y="5953623"/>
                </a:cubicBezTo>
                <a:cubicBezTo>
                  <a:pt x="5052154" y="5990698"/>
                  <a:pt x="5010331" y="5979675"/>
                  <a:pt x="4979084" y="5990197"/>
                </a:cubicBezTo>
                <a:cubicBezTo>
                  <a:pt x="4896397" y="6017250"/>
                  <a:pt x="5180513" y="6120457"/>
                  <a:pt x="5100228" y="6151519"/>
                </a:cubicBezTo>
                <a:cubicBezTo>
                  <a:pt x="4935817" y="6215148"/>
                  <a:pt x="4832938" y="6196611"/>
                  <a:pt x="4666602" y="6266250"/>
                </a:cubicBezTo>
                <a:cubicBezTo>
                  <a:pt x="4723331" y="6264746"/>
                  <a:pt x="4706024" y="6288795"/>
                  <a:pt x="4762750" y="6288795"/>
                </a:cubicBezTo>
                <a:cubicBezTo>
                  <a:pt x="4788229" y="6288795"/>
                  <a:pt x="4815151" y="6294807"/>
                  <a:pt x="4815151" y="6322363"/>
                </a:cubicBezTo>
                <a:cubicBezTo>
                  <a:pt x="4815151" y="6348414"/>
                  <a:pt x="4516613" y="6491199"/>
                  <a:pt x="4558918" y="6504727"/>
                </a:cubicBezTo>
                <a:cubicBezTo>
                  <a:pt x="4674295" y="6541299"/>
                  <a:pt x="4970431" y="6429075"/>
                  <a:pt x="4899280" y="6480679"/>
                </a:cubicBezTo>
                <a:cubicBezTo>
                  <a:pt x="4791114" y="6559337"/>
                  <a:pt x="4774769" y="6574868"/>
                  <a:pt x="4692563" y="6586391"/>
                </a:cubicBezTo>
                <a:cubicBezTo>
                  <a:pt x="4621894" y="6596411"/>
                  <a:pt x="4373353" y="6816352"/>
                  <a:pt x="4303645" y="6834888"/>
                </a:cubicBezTo>
                <a:cubicBezTo>
                  <a:pt x="4288262" y="6838896"/>
                  <a:pt x="4291687" y="6845065"/>
                  <a:pt x="4307829" y="6852361"/>
                </a:cubicBezTo>
                <a:lnTo>
                  <a:pt x="4323786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12AD6C-DF36-4824-83CB-D1F802F6E5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01709" y="1001486"/>
            <a:ext cx="5552090" cy="3702945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ru-RU" sz="3200" dirty="0"/>
              <a:t>Субсидиарная ответственность членов </a:t>
            </a:r>
            <a:r>
              <a:rPr lang="ru-RU" sz="3200" dirty="0" err="1"/>
              <a:t>СПоК</a:t>
            </a:r>
            <a:r>
              <a:rPr lang="ru-RU" sz="3200" dirty="0"/>
              <a:t> и членов КФХ. Правовые нормы по возникновению субсидиарной ответственности, решения судов, рекомендации по составлению документов</a:t>
            </a:r>
            <a:endParaRPr lang="en-US" sz="32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B90CF72-054D-463F-B250-02589EEABA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01709" y="4811636"/>
            <a:ext cx="5552089" cy="1544713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1900" dirty="0" err="1"/>
              <a:t>Методические</a:t>
            </a:r>
            <a:r>
              <a:rPr lang="en-US" sz="1900" dirty="0"/>
              <a:t> </a:t>
            </a:r>
            <a:r>
              <a:rPr lang="en-US" sz="1900" dirty="0" err="1"/>
              <a:t>материалы</a:t>
            </a:r>
            <a:r>
              <a:rPr lang="en-US" sz="1900" dirty="0"/>
              <a:t> </a:t>
            </a:r>
            <a:r>
              <a:rPr lang="en-US" sz="1900" dirty="0" err="1"/>
              <a:t>для</a:t>
            </a:r>
            <a:r>
              <a:rPr lang="en-US" sz="1900" dirty="0"/>
              <a:t> </a:t>
            </a:r>
            <a:r>
              <a:rPr lang="en-US" sz="1900" dirty="0" err="1"/>
              <a:t>руководителей</a:t>
            </a:r>
            <a:r>
              <a:rPr lang="en-US" sz="1900" dirty="0"/>
              <a:t> и </a:t>
            </a:r>
            <a:r>
              <a:rPr lang="en-US" sz="1900" dirty="0" err="1"/>
              <a:t>специалистов</a:t>
            </a:r>
            <a:r>
              <a:rPr lang="en-US" sz="1900" dirty="0"/>
              <a:t> </a:t>
            </a:r>
            <a:r>
              <a:rPr lang="ru-RU" sz="1900" dirty="0"/>
              <a:t>КФХ и СПОК</a:t>
            </a:r>
            <a:endParaRPr lang="en-US" sz="1900" dirty="0"/>
          </a:p>
          <a:p>
            <a:pPr algn="ctr"/>
            <a:r>
              <a:rPr lang="en-US" sz="1900" dirty="0"/>
              <a:t>202</a:t>
            </a:r>
            <a:r>
              <a:rPr lang="ru-RU" sz="1900" dirty="0"/>
              <a:t>2</a:t>
            </a:r>
            <a:r>
              <a:rPr lang="en-US" sz="1900" dirty="0"/>
              <a:t> г.</a:t>
            </a:r>
          </a:p>
          <a:p>
            <a:pPr indent="-228600">
              <a:buFont typeface="Arial" panose="020B0604020202020204" pitchFamily="34" charset="0"/>
              <a:buChar char="•"/>
            </a:pP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2901005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13B7BB51-92B8-4089-8DAB-1202A4D1C6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315111"/>
            <a:ext cx="3021543" cy="1435442"/>
          </a:xfrm>
          <a:custGeom>
            <a:avLst/>
            <a:gdLst/>
            <a:ahLst/>
            <a:cxnLst/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9720C8A5-6B45-4E4F-BA80-8A14A9F5B3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89ECBDA-51E6-4484-8F25-E777102F7D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EA2AEA56-4902-4CC1-A43B-1AC27C88CB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56749" y="720952"/>
            <a:ext cx="6959544" cy="5545704"/>
          </a:xfrm>
          <a:custGeom>
            <a:avLst/>
            <a:gdLst>
              <a:gd name="connsiteX0" fmla="*/ 839883 w 5283866"/>
              <a:gd name="connsiteY0" fmla="*/ 18 h 4210442"/>
              <a:gd name="connsiteX1" fmla="*/ 875727 w 5283866"/>
              <a:gd name="connsiteY1" fmla="*/ 6050 h 4210442"/>
              <a:gd name="connsiteX2" fmla="*/ 1624617 w 5283866"/>
              <a:gd name="connsiteY2" fmla="*/ 99799 h 4210442"/>
              <a:gd name="connsiteX3" fmla="*/ 2328012 w 5283866"/>
              <a:gd name="connsiteY3" fmla="*/ 148051 h 4210442"/>
              <a:gd name="connsiteX4" fmla="*/ 3177820 w 5283866"/>
              <a:gd name="connsiteY4" fmla="*/ 228566 h 4210442"/>
              <a:gd name="connsiteX5" fmla="*/ 3770646 w 5283866"/>
              <a:gd name="connsiteY5" fmla="*/ 252831 h 4210442"/>
              <a:gd name="connsiteX6" fmla="*/ 3800149 w 5283866"/>
              <a:gd name="connsiteY6" fmla="*/ 251727 h 4210442"/>
              <a:gd name="connsiteX7" fmla="*/ 4102076 w 5283866"/>
              <a:gd name="connsiteY7" fmla="*/ 288400 h 4210442"/>
              <a:gd name="connsiteX8" fmla="*/ 3904377 w 5283866"/>
              <a:gd name="connsiteY8" fmla="*/ 446120 h 4210442"/>
              <a:gd name="connsiteX9" fmla="*/ 4188933 w 5283866"/>
              <a:gd name="connsiteY9" fmla="*/ 520843 h 4210442"/>
              <a:gd name="connsiteX10" fmla="*/ 4465492 w 5283866"/>
              <a:gd name="connsiteY10" fmla="*/ 626449 h 4210442"/>
              <a:gd name="connsiteX11" fmla="*/ 4517606 w 5283866"/>
              <a:gd name="connsiteY11" fmla="*/ 670015 h 4210442"/>
              <a:gd name="connsiteX12" fmla="*/ 4948576 w 5283866"/>
              <a:gd name="connsiteY12" fmla="*/ 954847 h 4210442"/>
              <a:gd name="connsiteX13" fmla="*/ 4866132 w 5283866"/>
              <a:gd name="connsiteY13" fmla="*/ 1015233 h 4210442"/>
              <a:gd name="connsiteX14" fmla="*/ 5019164 w 5283866"/>
              <a:gd name="connsiteY14" fmla="*/ 1087474 h 4210442"/>
              <a:gd name="connsiteX15" fmla="*/ 5053630 w 5283866"/>
              <a:gd name="connsiteY15" fmla="*/ 1117806 h 4210442"/>
              <a:gd name="connsiteX16" fmla="*/ 5024404 w 5283866"/>
              <a:gd name="connsiteY16" fmla="*/ 1154202 h 4210442"/>
              <a:gd name="connsiteX17" fmla="*/ 4960984 w 5283866"/>
              <a:gd name="connsiteY17" fmla="*/ 1179569 h 4210442"/>
              <a:gd name="connsiteX18" fmla="*/ 4876887 w 5283866"/>
              <a:gd name="connsiteY18" fmla="*/ 1243814 h 4210442"/>
              <a:gd name="connsiteX19" fmla="*/ 4880195 w 5283866"/>
              <a:gd name="connsiteY19" fmla="*/ 1293998 h 4210442"/>
              <a:gd name="connsiteX20" fmla="*/ 4930104 w 5283866"/>
              <a:gd name="connsiteY20" fmla="*/ 1384991 h 4210442"/>
              <a:gd name="connsiteX21" fmla="*/ 4855103 w 5283866"/>
              <a:gd name="connsiteY21" fmla="*/ 1480119 h 4210442"/>
              <a:gd name="connsiteX22" fmla="*/ 4816500 w 5283866"/>
              <a:gd name="connsiteY22" fmla="*/ 1508242 h 4210442"/>
              <a:gd name="connsiteX23" fmla="*/ 4890949 w 5283866"/>
              <a:gd name="connsiteY23" fmla="*/ 1517893 h 4210442"/>
              <a:gd name="connsiteX24" fmla="*/ 4916868 w 5283866"/>
              <a:gd name="connsiteY24" fmla="*/ 1557599 h 4210442"/>
              <a:gd name="connsiteX25" fmla="*/ 4928448 w 5283866"/>
              <a:gd name="connsiteY25" fmla="*/ 1577453 h 4210442"/>
              <a:gd name="connsiteX26" fmla="*/ 4998760 w 5283866"/>
              <a:gd name="connsiteY26" fmla="*/ 1701809 h 4210442"/>
              <a:gd name="connsiteX27" fmla="*/ 4986903 w 5283866"/>
              <a:gd name="connsiteY27" fmla="*/ 1736550 h 4210442"/>
              <a:gd name="connsiteX28" fmla="*/ 4869716 w 5283866"/>
              <a:gd name="connsiteY28" fmla="*/ 1904472 h 4210442"/>
              <a:gd name="connsiteX29" fmla="*/ 4994348 w 5283866"/>
              <a:gd name="connsiteY29" fmla="*/ 1951346 h 4210442"/>
              <a:gd name="connsiteX30" fmla="*/ 5001792 w 5283866"/>
              <a:gd name="connsiteY30" fmla="*/ 2030756 h 4210442"/>
              <a:gd name="connsiteX31" fmla="*/ 5065212 w 5283866"/>
              <a:gd name="connsiteY31" fmla="*/ 2119543 h 4210442"/>
              <a:gd name="connsiteX32" fmla="*/ 5204732 w 5283866"/>
              <a:gd name="connsiteY32" fmla="*/ 2244450 h 4210442"/>
              <a:gd name="connsiteX33" fmla="*/ 5283866 w 5283866"/>
              <a:gd name="connsiteY33" fmla="*/ 2328272 h 4210442"/>
              <a:gd name="connsiteX34" fmla="*/ 5147380 w 5283866"/>
              <a:gd name="connsiteY34" fmla="*/ 2350606 h 4210442"/>
              <a:gd name="connsiteX35" fmla="*/ 5126148 w 5283866"/>
              <a:gd name="connsiteY35" fmla="*/ 2363566 h 4210442"/>
              <a:gd name="connsiteX36" fmla="*/ 5142417 w 5283866"/>
              <a:gd name="connsiteY36" fmla="*/ 2407682 h 4210442"/>
              <a:gd name="connsiteX37" fmla="*/ 5164200 w 5283866"/>
              <a:gd name="connsiteY37" fmla="*/ 2451526 h 4210442"/>
              <a:gd name="connsiteX38" fmla="*/ 5149034 w 5283866"/>
              <a:gd name="connsiteY38" fmla="*/ 2485992 h 4210442"/>
              <a:gd name="connsiteX39" fmla="*/ 5042601 w 5283866"/>
              <a:gd name="connsiteY39" fmla="*/ 2635164 h 4210442"/>
              <a:gd name="connsiteX40" fmla="*/ 4955194 w 5283866"/>
              <a:gd name="connsiteY40" fmla="*/ 2694445 h 4210442"/>
              <a:gd name="connsiteX41" fmla="*/ 4756116 w 5283866"/>
              <a:gd name="connsiteY41" fmla="*/ 2963836 h 4210442"/>
              <a:gd name="connsiteX42" fmla="*/ 4693523 w 5283866"/>
              <a:gd name="connsiteY42" fmla="*/ 3051244 h 4210442"/>
              <a:gd name="connsiteX43" fmla="*/ 4739848 w 5283866"/>
              <a:gd name="connsiteY43" fmla="*/ 3082125 h 4210442"/>
              <a:gd name="connsiteX44" fmla="*/ 4651060 w 5283866"/>
              <a:gd name="connsiteY44" fmla="*/ 3173670 h 4210442"/>
              <a:gd name="connsiteX45" fmla="*/ 4546556 w 5283866"/>
              <a:gd name="connsiteY45" fmla="*/ 3275413 h 4210442"/>
              <a:gd name="connsiteX46" fmla="*/ 4519261 w 5283866"/>
              <a:gd name="connsiteY46" fmla="*/ 3302437 h 4210442"/>
              <a:gd name="connsiteX47" fmla="*/ 2364961 w 5283866"/>
              <a:gd name="connsiteY47" fmla="*/ 4209597 h 4210442"/>
              <a:gd name="connsiteX48" fmla="*/ 1796951 w 5283866"/>
              <a:gd name="connsiteY48" fmla="*/ 4075867 h 4210442"/>
              <a:gd name="connsiteX49" fmla="*/ 1572227 w 5283866"/>
              <a:gd name="connsiteY49" fmla="*/ 3971917 h 4210442"/>
              <a:gd name="connsiteX50" fmla="*/ 1284364 w 5283866"/>
              <a:gd name="connsiteY50" fmla="*/ 3805097 h 4210442"/>
              <a:gd name="connsiteX51" fmla="*/ 976645 w 5283866"/>
              <a:gd name="connsiteY51" fmla="*/ 3670815 h 4210442"/>
              <a:gd name="connsiteX52" fmla="*/ 871866 w 5283866"/>
              <a:gd name="connsiteY52" fmla="*/ 3547839 h 4210442"/>
              <a:gd name="connsiteX53" fmla="*/ 835195 w 5283866"/>
              <a:gd name="connsiteY53" fmla="*/ 3513373 h 4210442"/>
              <a:gd name="connsiteX54" fmla="*/ 743375 w 5283866"/>
              <a:gd name="connsiteY54" fmla="*/ 3468427 h 4210442"/>
              <a:gd name="connsiteX55" fmla="*/ 583175 w 5283866"/>
              <a:gd name="connsiteY55" fmla="*/ 3371370 h 4210442"/>
              <a:gd name="connsiteX56" fmla="*/ 641906 w 5283866"/>
              <a:gd name="connsiteY56" fmla="*/ 3349311 h 4210442"/>
              <a:gd name="connsiteX57" fmla="*/ 810930 w 5283866"/>
              <a:gd name="connsiteY57" fmla="*/ 3408042 h 4210442"/>
              <a:gd name="connsiteX58" fmla="*/ 933908 w 5283866"/>
              <a:gd name="connsiteY58" fmla="*/ 3423758 h 4210442"/>
              <a:gd name="connsiteX59" fmla="*/ 760747 w 5283866"/>
              <a:gd name="connsiteY59" fmla="*/ 3321187 h 4210442"/>
              <a:gd name="connsiteX60" fmla="*/ 593101 w 5283866"/>
              <a:gd name="connsiteY60" fmla="*/ 3187731 h 4210442"/>
              <a:gd name="connsiteX61" fmla="*/ 722419 w 5283866"/>
              <a:gd name="connsiteY61" fmla="*/ 3213374 h 4210442"/>
              <a:gd name="connsiteX62" fmla="*/ 727934 w 5283866"/>
              <a:gd name="connsiteY62" fmla="*/ 3195451 h 4210442"/>
              <a:gd name="connsiteX63" fmla="*/ 615987 w 5283866"/>
              <a:gd name="connsiteY63" fmla="*/ 3036630 h 4210442"/>
              <a:gd name="connsiteX64" fmla="*/ 560564 w 5283866"/>
              <a:gd name="connsiteY64" fmla="*/ 2972660 h 4210442"/>
              <a:gd name="connsiteX65" fmla="*/ 311302 w 5283866"/>
              <a:gd name="connsiteY65" fmla="*/ 2779924 h 4210442"/>
              <a:gd name="connsiteX66" fmla="*/ 547882 w 5283866"/>
              <a:gd name="connsiteY66" fmla="*/ 2865952 h 4210442"/>
              <a:gd name="connsiteX67" fmla="*/ 303582 w 5283866"/>
              <a:gd name="connsiteY67" fmla="*/ 2678453 h 4210442"/>
              <a:gd name="connsiteX68" fmla="*/ 185016 w 5283866"/>
              <a:gd name="connsiteY68" fmla="*/ 2609244 h 4210442"/>
              <a:gd name="connsiteX69" fmla="*/ 154963 w 5283866"/>
              <a:gd name="connsiteY69" fmla="*/ 2568435 h 4210442"/>
              <a:gd name="connsiteX70" fmla="*/ 207627 w 5283866"/>
              <a:gd name="connsiteY70" fmla="*/ 2559612 h 4210442"/>
              <a:gd name="connsiteX71" fmla="*/ 369207 w 5283866"/>
              <a:gd name="connsiteY71" fmla="*/ 2575330 h 4210442"/>
              <a:gd name="connsiteX72" fmla="*/ 169852 w 5283866"/>
              <a:gd name="connsiteY72" fmla="*/ 2449319 h 4210442"/>
              <a:gd name="connsiteX73" fmla="*/ 319299 w 5283866"/>
              <a:gd name="connsiteY73" fmla="*/ 2468619 h 4210442"/>
              <a:gd name="connsiteX74" fmla="*/ 362313 w 5283866"/>
              <a:gd name="connsiteY74" fmla="*/ 2418988 h 4210442"/>
              <a:gd name="connsiteX75" fmla="*/ 431798 w 5283866"/>
              <a:gd name="connsiteY75" fmla="*/ 2338750 h 4210442"/>
              <a:gd name="connsiteX76" fmla="*/ 479775 w 5283866"/>
              <a:gd name="connsiteY76" fmla="*/ 2294082 h 4210442"/>
              <a:gd name="connsiteX77" fmla="*/ 499903 w 5283866"/>
              <a:gd name="connsiteY77" fmla="*/ 2153458 h 4210442"/>
              <a:gd name="connsiteX78" fmla="*/ 458544 w 5283866"/>
              <a:gd name="connsiteY78" fmla="*/ 1999599 h 4210442"/>
              <a:gd name="connsiteX79" fmla="*/ 346596 w 5283866"/>
              <a:gd name="connsiteY79" fmla="*/ 1921843 h 4210442"/>
              <a:gd name="connsiteX80" fmla="*/ 378857 w 5283866"/>
              <a:gd name="connsiteY80" fmla="*/ 1834435 h 4210442"/>
              <a:gd name="connsiteX81" fmla="*/ 617091 w 5283866"/>
              <a:gd name="connsiteY81" fmla="*/ 1887376 h 4210442"/>
              <a:gd name="connsiteX82" fmla="*/ 260568 w 5283866"/>
              <a:gd name="connsiteY82" fmla="*/ 1679198 h 4210442"/>
              <a:gd name="connsiteX83" fmla="*/ 320402 w 5283866"/>
              <a:gd name="connsiteY83" fmla="*/ 1668720 h 4210442"/>
              <a:gd name="connsiteX84" fmla="*/ 317920 w 5283866"/>
              <a:gd name="connsiteY84" fmla="*/ 1652452 h 4210442"/>
              <a:gd name="connsiteX85" fmla="*/ 321779 w 5283866"/>
              <a:gd name="connsiteY85" fmla="*/ 1552359 h 4210442"/>
              <a:gd name="connsiteX86" fmla="*/ 331707 w 5283866"/>
              <a:gd name="connsiteY86" fmla="*/ 1506313 h 4210442"/>
              <a:gd name="connsiteX87" fmla="*/ 315990 w 5283866"/>
              <a:gd name="connsiteY87" fmla="*/ 1453371 h 4210442"/>
              <a:gd name="connsiteX88" fmla="*/ 583450 w 5283866"/>
              <a:gd name="connsiteY88" fmla="*/ 1474052 h 4210442"/>
              <a:gd name="connsiteX89" fmla="*/ 699809 w 5283866"/>
              <a:gd name="connsiteY89" fmla="*/ 1461919 h 4210442"/>
              <a:gd name="connsiteX90" fmla="*/ 902750 w 5283866"/>
              <a:gd name="connsiteY90" fmla="*/ 1458612 h 4210442"/>
              <a:gd name="connsiteX91" fmla="*/ 996774 w 5283866"/>
              <a:gd name="connsiteY91" fmla="*/ 1468814 h 4210442"/>
              <a:gd name="connsiteX92" fmla="*/ 1077012 w 5283866"/>
              <a:gd name="connsiteY92" fmla="*/ 1455578 h 4210442"/>
              <a:gd name="connsiteX93" fmla="*/ 1000083 w 5283866"/>
              <a:gd name="connsiteY93" fmla="*/ 1393262 h 4210442"/>
              <a:gd name="connsiteX94" fmla="*/ 891720 w 5283866"/>
              <a:gd name="connsiteY94" fmla="*/ 1394089 h 4210442"/>
              <a:gd name="connsiteX95" fmla="*/ 814515 w 5283866"/>
              <a:gd name="connsiteY95" fmla="*/ 1353557 h 4210442"/>
              <a:gd name="connsiteX96" fmla="*/ 740895 w 5283866"/>
              <a:gd name="connsiteY96" fmla="*/ 1280211 h 4210442"/>
              <a:gd name="connsiteX97" fmla="*/ 481154 w 5283866"/>
              <a:gd name="connsiteY97" fmla="*/ 1163301 h 4210442"/>
              <a:gd name="connsiteX98" fmla="*/ 433728 w 5283866"/>
              <a:gd name="connsiteY98" fmla="*/ 1118909 h 4210442"/>
              <a:gd name="connsiteX99" fmla="*/ 1176276 w 5283866"/>
              <a:gd name="connsiteY99" fmla="*/ 1288484 h 4210442"/>
              <a:gd name="connsiteX100" fmla="*/ 946867 w 5283866"/>
              <a:gd name="connsiteY100" fmla="*/ 1217344 h 4210442"/>
              <a:gd name="connsiteX101" fmla="*/ 1102104 w 5283866"/>
              <a:gd name="connsiteY101" fmla="*/ 1230304 h 4210442"/>
              <a:gd name="connsiteX102" fmla="*/ 1188133 w 5283866"/>
              <a:gd name="connsiteY102" fmla="*/ 1182603 h 4210442"/>
              <a:gd name="connsiteX103" fmla="*/ 1187030 w 5283866"/>
              <a:gd name="connsiteY103" fmla="*/ 1169092 h 4210442"/>
              <a:gd name="connsiteX104" fmla="*/ 1123887 w 5283866"/>
              <a:gd name="connsiteY104" fmla="*/ 1124698 h 4210442"/>
              <a:gd name="connsiteX105" fmla="*/ 1086938 w 5283866"/>
              <a:gd name="connsiteY105" fmla="*/ 1096023 h 4210442"/>
              <a:gd name="connsiteX106" fmla="*/ 985744 w 5283866"/>
              <a:gd name="connsiteY106" fmla="*/ 992622 h 4210442"/>
              <a:gd name="connsiteX107" fmla="*/ 1057987 w 5283866"/>
              <a:gd name="connsiteY107" fmla="*/ 981594 h 4210442"/>
              <a:gd name="connsiteX108" fmla="*/ 1084733 w 5283866"/>
              <a:gd name="connsiteY108" fmla="*/ 960086 h 4210442"/>
              <a:gd name="connsiteX109" fmla="*/ 1064605 w 5283866"/>
              <a:gd name="connsiteY109" fmla="*/ 929756 h 4210442"/>
              <a:gd name="connsiteX110" fmla="*/ 840985 w 5283866"/>
              <a:gd name="connsiteY110" fmla="*/ 836558 h 4210442"/>
              <a:gd name="connsiteX111" fmla="*/ 823615 w 5283866"/>
              <a:gd name="connsiteY111" fmla="*/ 764315 h 4210442"/>
              <a:gd name="connsiteX112" fmla="*/ 865526 w 5283866"/>
              <a:gd name="connsiteY112" fmla="*/ 753562 h 4210442"/>
              <a:gd name="connsiteX113" fmla="*/ 914331 w 5283866"/>
              <a:gd name="connsiteY113" fmla="*/ 758525 h 4210442"/>
              <a:gd name="connsiteX114" fmla="*/ 875452 w 5283866"/>
              <a:gd name="connsiteY114" fmla="*/ 701724 h 4210442"/>
              <a:gd name="connsiteX115" fmla="*/ 717181 w 5283866"/>
              <a:gd name="connsiteY115" fmla="*/ 644371 h 4210442"/>
              <a:gd name="connsiteX116" fmla="*/ 755783 w 5283866"/>
              <a:gd name="connsiteY116" fmla="*/ 591707 h 4210442"/>
              <a:gd name="connsiteX117" fmla="*/ 0 w 5283866"/>
              <a:gd name="connsiteY117" fmla="*/ 352370 h 4210442"/>
              <a:gd name="connsiteX118" fmla="*/ 135937 w 5283866"/>
              <a:gd name="connsiteY118" fmla="*/ 349889 h 4210442"/>
              <a:gd name="connsiteX119" fmla="*/ 421595 w 5283866"/>
              <a:gd name="connsiteY119" fmla="*/ 385458 h 4210442"/>
              <a:gd name="connsiteX120" fmla="*/ 564424 w 5283866"/>
              <a:gd name="connsiteY120" fmla="*/ 379393 h 4210442"/>
              <a:gd name="connsiteX121" fmla="*/ 698432 w 5283866"/>
              <a:gd name="connsiteY121" fmla="*/ 398694 h 4210442"/>
              <a:gd name="connsiteX122" fmla="*/ 815067 w 5283866"/>
              <a:gd name="connsiteY122" fmla="*/ 398694 h 4210442"/>
              <a:gd name="connsiteX123" fmla="*/ 705876 w 5283866"/>
              <a:gd name="connsiteY123" fmla="*/ 370568 h 4210442"/>
              <a:gd name="connsiteX124" fmla="*/ 775360 w 5283866"/>
              <a:gd name="connsiteY124" fmla="*/ 345477 h 4210442"/>
              <a:gd name="connsiteX125" fmla="*/ 787493 w 5283866"/>
              <a:gd name="connsiteY125" fmla="*/ 315146 h 4210442"/>
              <a:gd name="connsiteX126" fmla="*/ 819202 w 5283866"/>
              <a:gd name="connsiteY126" fmla="*/ 291709 h 4210442"/>
              <a:gd name="connsiteX127" fmla="*/ 998705 w 5283866"/>
              <a:gd name="connsiteY127" fmla="*/ 303291 h 4210442"/>
              <a:gd name="connsiteX128" fmla="*/ 880139 w 5283866"/>
              <a:gd name="connsiteY128" fmla="*/ 206783 h 4210442"/>
              <a:gd name="connsiteX129" fmla="*/ 804037 w 5283866"/>
              <a:gd name="connsiteY129" fmla="*/ 190790 h 4210442"/>
              <a:gd name="connsiteX130" fmla="*/ 786666 w 5283866"/>
              <a:gd name="connsiteY130" fmla="*/ 149707 h 4210442"/>
              <a:gd name="connsiteX131" fmla="*/ 821960 w 5283866"/>
              <a:gd name="connsiteY131" fmla="*/ 140884 h 4210442"/>
              <a:gd name="connsiteX132" fmla="*/ 997325 w 5283866"/>
              <a:gd name="connsiteY132" fmla="*/ 174800 h 4210442"/>
              <a:gd name="connsiteX133" fmla="*/ 1026829 w 5283866"/>
              <a:gd name="connsiteY133" fmla="*/ 161287 h 4210442"/>
              <a:gd name="connsiteX134" fmla="*/ 696777 w 5283866"/>
              <a:gd name="connsiteY134" fmla="*/ 73604 h 4210442"/>
              <a:gd name="connsiteX135" fmla="*/ 701741 w 5283866"/>
              <a:gd name="connsiteY135" fmla="*/ 50444 h 4210442"/>
              <a:gd name="connsiteX136" fmla="*/ 992362 w 5283866"/>
              <a:gd name="connsiteY136" fmla="*/ 86289 h 4210442"/>
              <a:gd name="connsiteX137" fmla="*/ 806519 w 5283866"/>
              <a:gd name="connsiteY137" fmla="*/ 18183 h 4210442"/>
              <a:gd name="connsiteX138" fmla="*/ 839883 w 5283866"/>
              <a:gd name="connsiteY138" fmla="*/ 18 h 4210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</a:cxnLst>
            <a:rect l="l" t="t" r="r" b="b"/>
            <a:pathLst>
              <a:path w="5283866" h="4210442">
                <a:moveTo>
                  <a:pt x="839883" y="18"/>
                </a:moveTo>
                <a:cubicBezTo>
                  <a:pt x="851945" y="328"/>
                  <a:pt x="864423" y="4671"/>
                  <a:pt x="875727" y="6050"/>
                </a:cubicBezTo>
                <a:cubicBezTo>
                  <a:pt x="1125267" y="36932"/>
                  <a:pt x="1374804" y="70296"/>
                  <a:pt x="1624617" y="99799"/>
                </a:cubicBezTo>
                <a:cubicBezTo>
                  <a:pt x="1858164" y="127373"/>
                  <a:pt x="2093363" y="133714"/>
                  <a:pt x="2328012" y="148051"/>
                </a:cubicBezTo>
                <a:cubicBezTo>
                  <a:pt x="2612016" y="165424"/>
                  <a:pt x="2895470" y="189965"/>
                  <a:pt x="3177820" y="228566"/>
                </a:cubicBezTo>
                <a:cubicBezTo>
                  <a:pt x="3373866" y="255590"/>
                  <a:pt x="3571843" y="274338"/>
                  <a:pt x="3770646" y="252831"/>
                </a:cubicBezTo>
                <a:cubicBezTo>
                  <a:pt x="3780572" y="251727"/>
                  <a:pt x="3791878" y="248144"/>
                  <a:pt x="3800149" y="251727"/>
                </a:cubicBezTo>
                <a:cubicBezTo>
                  <a:pt x="3896658" y="291986"/>
                  <a:pt x="4001986" y="263033"/>
                  <a:pt x="4102076" y="288400"/>
                </a:cubicBezTo>
                <a:cubicBezTo>
                  <a:pt x="4076434" y="386286"/>
                  <a:pt x="3966416" y="378289"/>
                  <a:pt x="3904377" y="446120"/>
                </a:cubicBezTo>
                <a:cubicBezTo>
                  <a:pt x="4005570" y="473141"/>
                  <a:pt x="4096562" y="500439"/>
                  <a:pt x="4188933" y="520843"/>
                </a:cubicBezTo>
                <a:cubicBezTo>
                  <a:pt x="4286818" y="542350"/>
                  <a:pt x="4369813" y="600531"/>
                  <a:pt x="4465492" y="626449"/>
                </a:cubicBezTo>
                <a:cubicBezTo>
                  <a:pt x="4485897" y="631964"/>
                  <a:pt x="4510437" y="651264"/>
                  <a:pt x="4517606" y="670015"/>
                </a:cubicBezTo>
                <a:cubicBezTo>
                  <a:pt x="4540768" y="730677"/>
                  <a:pt x="5003171" y="900804"/>
                  <a:pt x="4948576" y="954847"/>
                </a:cubicBezTo>
                <a:cubicBezTo>
                  <a:pt x="4925966" y="977182"/>
                  <a:pt x="4896738" y="993174"/>
                  <a:pt x="4866132" y="1015233"/>
                </a:cubicBezTo>
                <a:cubicBezTo>
                  <a:pt x="4912180" y="1056869"/>
                  <a:pt x="4964017" y="1075067"/>
                  <a:pt x="5019164" y="1087474"/>
                </a:cubicBezTo>
                <a:cubicBezTo>
                  <a:pt x="5035708" y="1091335"/>
                  <a:pt x="5051977" y="1099055"/>
                  <a:pt x="5053630" y="1117806"/>
                </a:cubicBezTo>
                <a:cubicBezTo>
                  <a:pt x="5055284" y="1137382"/>
                  <a:pt x="5038464" y="1145101"/>
                  <a:pt x="5024404" y="1154202"/>
                </a:cubicBezTo>
                <a:cubicBezTo>
                  <a:pt x="5004826" y="1166885"/>
                  <a:pt x="4985800" y="1177916"/>
                  <a:pt x="4960984" y="1179569"/>
                </a:cubicBezTo>
                <a:cubicBezTo>
                  <a:pt x="4920176" y="1182051"/>
                  <a:pt x="4900600" y="1217344"/>
                  <a:pt x="4876887" y="1243814"/>
                </a:cubicBezTo>
                <a:cubicBezTo>
                  <a:pt x="4863652" y="1258705"/>
                  <a:pt x="4857034" y="1288759"/>
                  <a:pt x="4880195" y="1293998"/>
                </a:cubicBezTo>
                <a:cubicBezTo>
                  <a:pt x="4935892" y="1306682"/>
                  <a:pt x="4931480" y="1343355"/>
                  <a:pt x="4930104" y="1384991"/>
                </a:cubicBezTo>
                <a:cubicBezTo>
                  <a:pt x="4928173" y="1436553"/>
                  <a:pt x="4895360" y="1460265"/>
                  <a:pt x="4855103" y="1480119"/>
                </a:cubicBezTo>
                <a:cubicBezTo>
                  <a:pt x="4841316" y="1487011"/>
                  <a:pt x="4821740" y="1486735"/>
                  <a:pt x="4816500" y="1508242"/>
                </a:cubicBezTo>
                <a:cubicBezTo>
                  <a:pt x="4839110" y="1528648"/>
                  <a:pt x="4866684" y="1512103"/>
                  <a:pt x="4890949" y="1517893"/>
                </a:cubicBezTo>
                <a:cubicBezTo>
                  <a:pt x="4911077" y="1522581"/>
                  <a:pt x="4944441" y="1520100"/>
                  <a:pt x="4916868" y="1557599"/>
                </a:cubicBezTo>
                <a:cubicBezTo>
                  <a:pt x="4908870" y="1568352"/>
                  <a:pt x="4918245" y="1576625"/>
                  <a:pt x="4928448" y="1577453"/>
                </a:cubicBezTo>
                <a:cubicBezTo>
                  <a:pt x="5010066" y="1586000"/>
                  <a:pt x="4972566" y="1661827"/>
                  <a:pt x="4998760" y="1701809"/>
                </a:cubicBezTo>
                <a:cubicBezTo>
                  <a:pt x="5005928" y="1712836"/>
                  <a:pt x="4998208" y="1731862"/>
                  <a:pt x="4986903" y="1736550"/>
                </a:cubicBezTo>
                <a:cubicBezTo>
                  <a:pt x="4914660" y="1767432"/>
                  <a:pt x="4904735" y="1841053"/>
                  <a:pt x="4869716" y="1904472"/>
                </a:cubicBezTo>
                <a:cubicBezTo>
                  <a:pt x="4907768" y="1929562"/>
                  <a:pt x="4953264" y="1935077"/>
                  <a:pt x="4994348" y="1951346"/>
                </a:cubicBezTo>
                <a:cubicBezTo>
                  <a:pt x="5037087" y="1968441"/>
                  <a:pt x="5037087" y="1981125"/>
                  <a:pt x="5001792" y="2030756"/>
                </a:cubicBezTo>
                <a:cubicBezTo>
                  <a:pt x="5093611" y="2041511"/>
                  <a:pt x="5093611" y="2041511"/>
                  <a:pt x="5065212" y="2119543"/>
                </a:cubicBezTo>
                <a:cubicBezTo>
                  <a:pt x="5142142" y="2126712"/>
                  <a:pt x="5192876" y="2163660"/>
                  <a:pt x="5204732" y="2244450"/>
                </a:cubicBezTo>
                <a:cubicBezTo>
                  <a:pt x="5210523" y="2283604"/>
                  <a:pt x="5245265" y="2302077"/>
                  <a:pt x="5283866" y="2328272"/>
                </a:cubicBezTo>
                <a:cubicBezTo>
                  <a:pt x="5235890" y="2353641"/>
                  <a:pt x="5203354" y="2406580"/>
                  <a:pt x="5147380" y="2350606"/>
                </a:cubicBezTo>
                <a:cubicBezTo>
                  <a:pt x="5126976" y="2330203"/>
                  <a:pt x="5128904" y="2356121"/>
                  <a:pt x="5126148" y="2363566"/>
                </a:cubicBezTo>
                <a:cubicBezTo>
                  <a:pt x="5119532" y="2381764"/>
                  <a:pt x="5133316" y="2393897"/>
                  <a:pt x="5142417" y="2407682"/>
                </a:cubicBezTo>
                <a:cubicBezTo>
                  <a:pt x="5151240" y="2421470"/>
                  <a:pt x="5161718" y="2436083"/>
                  <a:pt x="5164200" y="2451526"/>
                </a:cubicBezTo>
                <a:cubicBezTo>
                  <a:pt x="5165852" y="2462279"/>
                  <a:pt x="5157858" y="2477994"/>
                  <a:pt x="5149034" y="2485992"/>
                </a:cubicBezTo>
                <a:cubicBezTo>
                  <a:pt x="5102710" y="2528178"/>
                  <a:pt x="5130284" y="2623031"/>
                  <a:pt x="5042601" y="2635164"/>
                </a:cubicBezTo>
                <a:cubicBezTo>
                  <a:pt x="5003171" y="2640677"/>
                  <a:pt x="4984146" y="2675420"/>
                  <a:pt x="4955194" y="2694445"/>
                </a:cubicBezTo>
                <a:cubicBezTo>
                  <a:pt x="4854552" y="2760897"/>
                  <a:pt x="4787272" y="2846375"/>
                  <a:pt x="4756116" y="2963836"/>
                </a:cubicBezTo>
                <a:cubicBezTo>
                  <a:pt x="4747568" y="2996372"/>
                  <a:pt x="4714754" y="3022569"/>
                  <a:pt x="4693523" y="3051244"/>
                </a:cubicBezTo>
                <a:cubicBezTo>
                  <a:pt x="4703726" y="3072199"/>
                  <a:pt x="4759424" y="3026979"/>
                  <a:pt x="4739848" y="3082125"/>
                </a:cubicBezTo>
                <a:cubicBezTo>
                  <a:pt x="4724958" y="3123486"/>
                  <a:pt x="4686906" y="3149129"/>
                  <a:pt x="4651060" y="3173670"/>
                </a:cubicBezTo>
                <a:cubicBezTo>
                  <a:pt x="4610252" y="3201518"/>
                  <a:pt x="4565032" y="3223852"/>
                  <a:pt x="4546556" y="3275413"/>
                </a:cubicBezTo>
                <a:cubicBezTo>
                  <a:pt x="4542697" y="3286444"/>
                  <a:pt x="4530288" y="3298024"/>
                  <a:pt x="4519261" y="3302437"/>
                </a:cubicBezTo>
                <a:cubicBezTo>
                  <a:pt x="3944081" y="4209875"/>
                  <a:pt x="2528194" y="4215939"/>
                  <a:pt x="2364961" y="4209597"/>
                </a:cubicBezTo>
                <a:cubicBezTo>
                  <a:pt x="2167260" y="4201602"/>
                  <a:pt x="1980313" y="4145627"/>
                  <a:pt x="1796951" y="4075867"/>
                </a:cubicBezTo>
                <a:cubicBezTo>
                  <a:pt x="1719469" y="4046365"/>
                  <a:pt x="1647505" y="4004453"/>
                  <a:pt x="1572227" y="3971917"/>
                </a:cubicBezTo>
                <a:cubicBezTo>
                  <a:pt x="1468277" y="3926971"/>
                  <a:pt x="1388040" y="3841219"/>
                  <a:pt x="1284364" y="3805097"/>
                </a:cubicBezTo>
                <a:cubicBezTo>
                  <a:pt x="1177655" y="3767873"/>
                  <a:pt x="1086388" y="3699767"/>
                  <a:pt x="976645" y="3670815"/>
                </a:cubicBezTo>
                <a:cubicBezTo>
                  <a:pt x="918742" y="3655375"/>
                  <a:pt x="862768" y="3627527"/>
                  <a:pt x="871866" y="3547839"/>
                </a:cubicBezTo>
                <a:cubicBezTo>
                  <a:pt x="874349" y="3525228"/>
                  <a:pt x="859184" y="3506755"/>
                  <a:pt x="835195" y="3513373"/>
                </a:cubicBezTo>
                <a:cubicBezTo>
                  <a:pt x="789424" y="3525780"/>
                  <a:pt x="768744" y="3492967"/>
                  <a:pt x="743375" y="3468427"/>
                </a:cubicBezTo>
                <a:cubicBezTo>
                  <a:pt x="698156" y="3424863"/>
                  <a:pt x="655142" y="3378540"/>
                  <a:pt x="583175" y="3371370"/>
                </a:cubicBezTo>
                <a:cubicBezTo>
                  <a:pt x="596961" y="3337178"/>
                  <a:pt x="620399" y="3342142"/>
                  <a:pt x="641906" y="3349311"/>
                </a:cubicBezTo>
                <a:cubicBezTo>
                  <a:pt x="698432" y="3368062"/>
                  <a:pt x="754405" y="3389293"/>
                  <a:pt x="810930" y="3408042"/>
                </a:cubicBezTo>
                <a:cubicBezTo>
                  <a:pt x="847878" y="3420175"/>
                  <a:pt x="884551" y="3437271"/>
                  <a:pt x="933908" y="3423758"/>
                </a:cubicBezTo>
                <a:cubicBezTo>
                  <a:pt x="891445" y="3354826"/>
                  <a:pt x="819202" y="3342418"/>
                  <a:pt x="760747" y="3321187"/>
                </a:cubicBezTo>
                <a:cubicBezTo>
                  <a:pt x="687678" y="3294441"/>
                  <a:pt x="644664" y="3243980"/>
                  <a:pt x="593101" y="3187731"/>
                </a:cubicBezTo>
                <a:cubicBezTo>
                  <a:pt x="646869" y="3174220"/>
                  <a:pt x="680233" y="3215581"/>
                  <a:pt x="722419" y="3213374"/>
                </a:cubicBezTo>
                <a:cubicBezTo>
                  <a:pt x="724627" y="3206207"/>
                  <a:pt x="728486" y="3195729"/>
                  <a:pt x="727934" y="3195451"/>
                </a:cubicBezTo>
                <a:cubicBezTo>
                  <a:pt x="659002" y="3164570"/>
                  <a:pt x="626741" y="3106666"/>
                  <a:pt x="615987" y="3036630"/>
                </a:cubicBezTo>
                <a:cubicBezTo>
                  <a:pt x="610473" y="3000510"/>
                  <a:pt x="585381" y="2989205"/>
                  <a:pt x="560564" y="2972660"/>
                </a:cubicBezTo>
                <a:cubicBezTo>
                  <a:pt x="473984" y="2913930"/>
                  <a:pt x="382441" y="2860713"/>
                  <a:pt x="311302" y="2779924"/>
                </a:cubicBezTo>
                <a:cubicBezTo>
                  <a:pt x="393471" y="2790677"/>
                  <a:pt x="459371" y="2843341"/>
                  <a:pt x="547882" y="2865952"/>
                </a:cubicBezTo>
                <a:cubicBezTo>
                  <a:pt x="477570" y="2777166"/>
                  <a:pt x="386577" y="2732222"/>
                  <a:pt x="303582" y="2678453"/>
                </a:cubicBezTo>
                <a:cubicBezTo>
                  <a:pt x="265806" y="2653913"/>
                  <a:pt x="230790" y="2622479"/>
                  <a:pt x="185016" y="2609244"/>
                </a:cubicBezTo>
                <a:cubicBezTo>
                  <a:pt x="168748" y="2604556"/>
                  <a:pt x="142002" y="2594630"/>
                  <a:pt x="154963" y="2568435"/>
                </a:cubicBezTo>
                <a:cubicBezTo>
                  <a:pt x="165990" y="2546654"/>
                  <a:pt x="187773" y="2553269"/>
                  <a:pt x="207627" y="2559612"/>
                </a:cubicBezTo>
                <a:cubicBezTo>
                  <a:pt x="255328" y="2575330"/>
                  <a:pt x="304685" y="2575604"/>
                  <a:pt x="369207" y="2575330"/>
                </a:cubicBezTo>
                <a:cubicBezTo>
                  <a:pt x="315163" y="2503363"/>
                  <a:pt x="216174" y="2524871"/>
                  <a:pt x="169852" y="2449319"/>
                </a:cubicBezTo>
                <a:cubicBezTo>
                  <a:pt x="227755" y="2436083"/>
                  <a:pt x="272424" y="2463381"/>
                  <a:pt x="319299" y="2468619"/>
                </a:cubicBezTo>
                <a:cubicBezTo>
                  <a:pt x="361761" y="2473307"/>
                  <a:pt x="372239" y="2460624"/>
                  <a:pt x="362313" y="2418988"/>
                </a:cubicBezTo>
                <a:cubicBezTo>
                  <a:pt x="346873" y="2354190"/>
                  <a:pt x="370034" y="2321102"/>
                  <a:pt x="431798" y="2338750"/>
                </a:cubicBezTo>
                <a:cubicBezTo>
                  <a:pt x="489149" y="2355293"/>
                  <a:pt x="495215" y="2331030"/>
                  <a:pt x="479775" y="2294082"/>
                </a:cubicBezTo>
                <a:cubicBezTo>
                  <a:pt x="457716" y="2240315"/>
                  <a:pt x="482807" y="2198678"/>
                  <a:pt x="499903" y="2153458"/>
                </a:cubicBezTo>
                <a:cubicBezTo>
                  <a:pt x="526099" y="2084525"/>
                  <a:pt x="515069" y="2050885"/>
                  <a:pt x="458544" y="1999599"/>
                </a:cubicBezTo>
                <a:cubicBezTo>
                  <a:pt x="426835" y="1970921"/>
                  <a:pt x="392645" y="1946658"/>
                  <a:pt x="346596" y="1921843"/>
                </a:cubicBezTo>
                <a:cubicBezTo>
                  <a:pt x="452753" y="1908331"/>
                  <a:pt x="341358" y="1862836"/>
                  <a:pt x="378857" y="1834435"/>
                </a:cubicBezTo>
                <a:cubicBezTo>
                  <a:pt x="453856" y="1822854"/>
                  <a:pt x="515069" y="1913294"/>
                  <a:pt x="617091" y="1887376"/>
                </a:cubicBezTo>
                <a:cubicBezTo>
                  <a:pt x="491080" y="1809066"/>
                  <a:pt x="351835" y="1783423"/>
                  <a:pt x="260568" y="1679198"/>
                </a:cubicBezTo>
                <a:cubicBezTo>
                  <a:pt x="281523" y="1655484"/>
                  <a:pt x="302479" y="1677543"/>
                  <a:pt x="320402" y="1668720"/>
                </a:cubicBezTo>
                <a:cubicBezTo>
                  <a:pt x="319850" y="1663205"/>
                  <a:pt x="321230" y="1654932"/>
                  <a:pt x="317920" y="1652452"/>
                </a:cubicBezTo>
                <a:cubicBezTo>
                  <a:pt x="249815" y="1595650"/>
                  <a:pt x="248711" y="1594273"/>
                  <a:pt x="321779" y="1552359"/>
                </a:cubicBezTo>
                <a:cubicBezTo>
                  <a:pt x="347424" y="1537746"/>
                  <a:pt x="345218" y="1524786"/>
                  <a:pt x="331707" y="1506313"/>
                </a:cubicBezTo>
                <a:cubicBezTo>
                  <a:pt x="322055" y="1493353"/>
                  <a:pt x="310475" y="1481772"/>
                  <a:pt x="315990" y="1453371"/>
                </a:cubicBezTo>
                <a:cubicBezTo>
                  <a:pt x="355971" y="1489769"/>
                  <a:pt x="549259" y="1477912"/>
                  <a:pt x="583450" y="1474052"/>
                </a:cubicBezTo>
                <a:cubicBezTo>
                  <a:pt x="621777" y="1469917"/>
                  <a:pt x="659553" y="1452269"/>
                  <a:pt x="699809" y="1461919"/>
                </a:cubicBezTo>
                <a:cubicBezTo>
                  <a:pt x="732070" y="1469641"/>
                  <a:pt x="881516" y="1544364"/>
                  <a:pt x="902750" y="1458612"/>
                </a:cubicBezTo>
                <a:cubicBezTo>
                  <a:pt x="903853" y="1454475"/>
                  <a:pt x="964237" y="1464127"/>
                  <a:pt x="996774" y="1468814"/>
                </a:cubicBezTo>
                <a:cubicBezTo>
                  <a:pt x="1025451" y="1472674"/>
                  <a:pt x="1057712" y="1489769"/>
                  <a:pt x="1077012" y="1455578"/>
                </a:cubicBezTo>
                <a:cubicBezTo>
                  <a:pt x="1088317" y="1435450"/>
                  <a:pt x="1041719" y="1396571"/>
                  <a:pt x="1000083" y="1393262"/>
                </a:cubicBezTo>
                <a:cubicBezTo>
                  <a:pt x="963961" y="1390229"/>
                  <a:pt x="926186" y="1385817"/>
                  <a:pt x="891720" y="1394089"/>
                </a:cubicBezTo>
                <a:cubicBezTo>
                  <a:pt x="849258" y="1404017"/>
                  <a:pt x="826372" y="1388024"/>
                  <a:pt x="814515" y="1353557"/>
                </a:cubicBezTo>
                <a:cubicBezTo>
                  <a:pt x="801280" y="1315506"/>
                  <a:pt x="775911" y="1297858"/>
                  <a:pt x="740895" y="1280211"/>
                </a:cubicBezTo>
                <a:cubicBezTo>
                  <a:pt x="655967" y="1237474"/>
                  <a:pt x="574352" y="1188118"/>
                  <a:pt x="481154" y="1163301"/>
                </a:cubicBezTo>
                <a:cubicBezTo>
                  <a:pt x="462679" y="1158337"/>
                  <a:pt x="442276" y="1151719"/>
                  <a:pt x="433728" y="1118909"/>
                </a:cubicBezTo>
                <a:cubicBezTo>
                  <a:pt x="686023" y="1167987"/>
                  <a:pt x="915984" y="1295929"/>
                  <a:pt x="1176276" y="1288484"/>
                </a:cubicBezTo>
                <a:cubicBezTo>
                  <a:pt x="1105137" y="1247950"/>
                  <a:pt x="1022694" y="1245745"/>
                  <a:pt x="946867" y="1217344"/>
                </a:cubicBezTo>
                <a:cubicBezTo>
                  <a:pt x="1000635" y="1196113"/>
                  <a:pt x="1051094" y="1218172"/>
                  <a:pt x="1102104" y="1230304"/>
                </a:cubicBezTo>
                <a:cubicBezTo>
                  <a:pt x="1144843" y="1240230"/>
                  <a:pt x="1183446" y="1241885"/>
                  <a:pt x="1188133" y="1182603"/>
                </a:cubicBezTo>
                <a:cubicBezTo>
                  <a:pt x="1186478" y="1178742"/>
                  <a:pt x="1186754" y="1173780"/>
                  <a:pt x="1187030" y="1169092"/>
                </a:cubicBezTo>
                <a:cubicBezTo>
                  <a:pt x="1172690" y="1144552"/>
                  <a:pt x="1150358" y="1131868"/>
                  <a:pt x="1123887" y="1124698"/>
                </a:cubicBezTo>
                <a:cubicBezTo>
                  <a:pt x="1107894" y="1120286"/>
                  <a:pt x="1086663" y="1113668"/>
                  <a:pt x="1086938" y="1096023"/>
                </a:cubicBezTo>
                <a:cubicBezTo>
                  <a:pt x="1087765" y="1030674"/>
                  <a:pt x="1036756" y="1011647"/>
                  <a:pt x="985744" y="992622"/>
                </a:cubicBezTo>
                <a:cubicBezTo>
                  <a:pt x="1014145" y="960086"/>
                  <a:pt x="1036479" y="984074"/>
                  <a:pt x="1057987" y="981594"/>
                </a:cubicBezTo>
                <a:cubicBezTo>
                  <a:pt x="1072049" y="979939"/>
                  <a:pt x="1084733" y="976906"/>
                  <a:pt x="1084733" y="960086"/>
                </a:cubicBezTo>
                <a:cubicBezTo>
                  <a:pt x="1085008" y="946023"/>
                  <a:pt x="1078390" y="930030"/>
                  <a:pt x="1064605" y="929756"/>
                </a:cubicBezTo>
                <a:cubicBezTo>
                  <a:pt x="978300" y="927273"/>
                  <a:pt x="930599" y="836833"/>
                  <a:pt x="840985" y="836558"/>
                </a:cubicBezTo>
                <a:cubicBezTo>
                  <a:pt x="787493" y="836558"/>
                  <a:pt x="868834" y="785547"/>
                  <a:pt x="823615" y="764315"/>
                </a:cubicBezTo>
                <a:cubicBezTo>
                  <a:pt x="813687" y="759628"/>
                  <a:pt x="849533" y="752460"/>
                  <a:pt x="865526" y="753562"/>
                </a:cubicBezTo>
                <a:cubicBezTo>
                  <a:pt x="881242" y="754665"/>
                  <a:pt x="895304" y="768175"/>
                  <a:pt x="914331" y="758525"/>
                </a:cubicBezTo>
                <a:cubicBezTo>
                  <a:pt x="924808" y="724059"/>
                  <a:pt x="897787" y="711375"/>
                  <a:pt x="875452" y="701724"/>
                </a:cubicBezTo>
                <a:cubicBezTo>
                  <a:pt x="823889" y="679390"/>
                  <a:pt x="773706" y="652369"/>
                  <a:pt x="717181" y="644371"/>
                </a:cubicBezTo>
                <a:cubicBezTo>
                  <a:pt x="697053" y="641614"/>
                  <a:pt x="746133" y="604666"/>
                  <a:pt x="755783" y="591707"/>
                </a:cubicBezTo>
                <a:cubicBezTo>
                  <a:pt x="528304" y="455496"/>
                  <a:pt x="254778" y="462388"/>
                  <a:pt x="0" y="352370"/>
                </a:cubicBezTo>
                <a:cubicBezTo>
                  <a:pt x="56250" y="330864"/>
                  <a:pt x="97610" y="346580"/>
                  <a:pt x="135937" y="349889"/>
                </a:cubicBezTo>
                <a:cubicBezTo>
                  <a:pt x="231615" y="358160"/>
                  <a:pt x="326193" y="375256"/>
                  <a:pt x="421595" y="385458"/>
                </a:cubicBezTo>
                <a:cubicBezTo>
                  <a:pt x="468469" y="390421"/>
                  <a:pt x="512035" y="409172"/>
                  <a:pt x="564424" y="379393"/>
                </a:cubicBezTo>
                <a:cubicBezTo>
                  <a:pt x="599443" y="359540"/>
                  <a:pt x="655418" y="381046"/>
                  <a:pt x="698432" y="398694"/>
                </a:cubicBezTo>
                <a:cubicBezTo>
                  <a:pt x="734000" y="413307"/>
                  <a:pt x="767916" y="417167"/>
                  <a:pt x="815067" y="398694"/>
                </a:cubicBezTo>
                <a:cubicBezTo>
                  <a:pt x="772328" y="387389"/>
                  <a:pt x="739515" y="377463"/>
                  <a:pt x="705876" y="370568"/>
                </a:cubicBezTo>
                <a:cubicBezTo>
                  <a:pt x="679130" y="365055"/>
                  <a:pt x="742825" y="342719"/>
                  <a:pt x="775360" y="345477"/>
                </a:cubicBezTo>
                <a:cubicBezTo>
                  <a:pt x="820857" y="349337"/>
                  <a:pt x="795214" y="335000"/>
                  <a:pt x="787493" y="315146"/>
                </a:cubicBezTo>
                <a:cubicBezTo>
                  <a:pt x="779221" y="293915"/>
                  <a:pt x="803761" y="287298"/>
                  <a:pt x="819202" y="291709"/>
                </a:cubicBezTo>
                <a:cubicBezTo>
                  <a:pt x="878484" y="309081"/>
                  <a:pt x="937491" y="278474"/>
                  <a:pt x="998705" y="303291"/>
                </a:cubicBezTo>
                <a:cubicBezTo>
                  <a:pt x="983263" y="242077"/>
                  <a:pt x="949899" y="215331"/>
                  <a:pt x="880139" y="206783"/>
                </a:cubicBezTo>
                <a:cubicBezTo>
                  <a:pt x="853944" y="203475"/>
                  <a:pt x="826647" y="208438"/>
                  <a:pt x="804037" y="190790"/>
                </a:cubicBezTo>
                <a:cubicBezTo>
                  <a:pt x="791076" y="180590"/>
                  <a:pt x="776463" y="168457"/>
                  <a:pt x="786666" y="149707"/>
                </a:cubicBezTo>
                <a:cubicBezTo>
                  <a:pt x="793834" y="136471"/>
                  <a:pt x="809276" y="136471"/>
                  <a:pt x="821960" y="140884"/>
                </a:cubicBezTo>
                <a:cubicBezTo>
                  <a:pt x="878761" y="160461"/>
                  <a:pt x="938043" y="167630"/>
                  <a:pt x="997325" y="174800"/>
                </a:cubicBezTo>
                <a:cubicBezTo>
                  <a:pt x="1006426" y="175902"/>
                  <a:pt x="1016626" y="179487"/>
                  <a:pt x="1026829" y="161287"/>
                </a:cubicBezTo>
                <a:cubicBezTo>
                  <a:pt x="915984" y="131783"/>
                  <a:pt x="810655" y="89872"/>
                  <a:pt x="696777" y="73604"/>
                </a:cubicBezTo>
                <a:cubicBezTo>
                  <a:pt x="698432" y="65884"/>
                  <a:pt x="700086" y="58164"/>
                  <a:pt x="701741" y="50444"/>
                </a:cubicBezTo>
                <a:cubicBezTo>
                  <a:pt x="790801" y="61471"/>
                  <a:pt x="879864" y="72501"/>
                  <a:pt x="992362" y="86289"/>
                </a:cubicBezTo>
                <a:cubicBezTo>
                  <a:pt x="923153" y="42446"/>
                  <a:pt x="857805" y="57060"/>
                  <a:pt x="806519" y="18183"/>
                </a:cubicBezTo>
                <a:cubicBezTo>
                  <a:pt x="816170" y="3431"/>
                  <a:pt x="827820" y="-292"/>
                  <a:pt x="839883" y="18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9E0E0688-A3D6-4B64-9B78-B4B879F7A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5179" y="1472030"/>
            <a:ext cx="3978442" cy="16319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dirty="0" err="1"/>
              <a:t>Вывод</a:t>
            </a:r>
            <a:endParaRPr lang="en-US" sz="3600" dirty="0"/>
          </a:p>
        </p:txBody>
      </p:sp>
      <p:pic>
        <p:nvPicPr>
          <p:cNvPr id="8" name="Объект 7" descr="Изображение выглядит как рисунок&#10;&#10;Автоматически созданное описание">
            <a:extLst>
              <a:ext uri="{FF2B5EF4-FFF2-40B4-BE49-F238E27FC236}">
                <a16:creationId xmlns:a16="http://schemas.microsoft.com/office/drawing/2014/main" id="{7A6F1E9F-3049-4828-9FA3-5E274903F5F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338" y="2426334"/>
            <a:ext cx="4015954" cy="2007977"/>
          </a:xfrm>
          <a:prstGeom prst="rect">
            <a:avLst/>
          </a:prstGeom>
        </p:spPr>
      </p:pic>
      <p:sp>
        <p:nvSpPr>
          <p:cNvPr id="5" name="Объект 4">
            <a:extLst>
              <a:ext uri="{FF2B5EF4-FFF2-40B4-BE49-F238E27FC236}">
                <a16:creationId xmlns:a16="http://schemas.microsoft.com/office/drawing/2014/main" id="{B1F41F98-8670-4C24-82A3-5CC55CFA17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545179" y="3243151"/>
            <a:ext cx="3978442" cy="2419711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2000" dirty="0" err="1"/>
              <a:t>Законодательство</a:t>
            </a:r>
            <a:r>
              <a:rPr lang="en-US" sz="2000" dirty="0"/>
              <a:t> </a:t>
            </a:r>
            <a:r>
              <a:rPr lang="en-US" sz="2000" dirty="0" err="1"/>
              <a:t>содержит</a:t>
            </a:r>
            <a:r>
              <a:rPr lang="en-US" sz="2000" dirty="0"/>
              <a:t> </a:t>
            </a:r>
            <a:r>
              <a:rPr lang="en-US" sz="2000" dirty="0" err="1"/>
              <a:t>норму</a:t>
            </a:r>
            <a:r>
              <a:rPr lang="en-US" sz="2000" dirty="0"/>
              <a:t> о </a:t>
            </a:r>
            <a:r>
              <a:rPr lang="en-US" sz="2000" dirty="0" err="1"/>
              <a:t>наличии</a:t>
            </a:r>
            <a:r>
              <a:rPr lang="en-US" sz="2000" dirty="0"/>
              <a:t> у </a:t>
            </a:r>
            <a:r>
              <a:rPr lang="en-US" sz="2000" dirty="0" err="1"/>
              <a:t>членов</a:t>
            </a:r>
            <a:r>
              <a:rPr lang="en-US" sz="2000" dirty="0"/>
              <a:t> </a:t>
            </a:r>
            <a:r>
              <a:rPr lang="en-US" sz="2000" dirty="0" err="1"/>
              <a:t>кооператива</a:t>
            </a:r>
            <a:r>
              <a:rPr lang="en-US" sz="2000" dirty="0"/>
              <a:t> </a:t>
            </a:r>
            <a:r>
              <a:rPr lang="en-US" sz="2000" dirty="0" err="1"/>
              <a:t>субсидиарной</a:t>
            </a:r>
            <a:r>
              <a:rPr lang="en-US" sz="2000" dirty="0"/>
              <a:t> </a:t>
            </a:r>
            <a:r>
              <a:rPr lang="en-US" sz="2000" dirty="0" err="1"/>
              <a:t>ответственности</a:t>
            </a:r>
            <a:r>
              <a:rPr lang="en-US" sz="2000" dirty="0"/>
              <a:t> </a:t>
            </a:r>
            <a:r>
              <a:rPr lang="en-US" sz="2000" dirty="0" err="1"/>
              <a:t>по</a:t>
            </a:r>
            <a:r>
              <a:rPr lang="en-US" sz="2000" dirty="0"/>
              <a:t> </a:t>
            </a:r>
            <a:r>
              <a:rPr lang="en-US" sz="2000" dirty="0" err="1"/>
              <a:t>его</a:t>
            </a:r>
            <a:r>
              <a:rPr lang="en-US" sz="2000" dirty="0"/>
              <a:t> </a:t>
            </a:r>
            <a:r>
              <a:rPr lang="en-US" sz="2000" dirty="0" err="1"/>
              <a:t>обязательствам</a:t>
            </a:r>
            <a:r>
              <a:rPr lang="en-US" sz="2000" dirty="0"/>
              <a:t>, </a:t>
            </a:r>
            <a:r>
              <a:rPr lang="en-US" sz="2000" dirty="0" err="1"/>
              <a:t>но</a:t>
            </a:r>
            <a:r>
              <a:rPr lang="en-US" sz="2000" dirty="0"/>
              <a:t> </a:t>
            </a:r>
            <a:r>
              <a:rPr lang="en-US" sz="2000" dirty="0" err="1"/>
              <a:t>не</a:t>
            </a:r>
            <a:r>
              <a:rPr lang="en-US" sz="2000" dirty="0"/>
              <a:t> </a:t>
            </a:r>
            <a:r>
              <a:rPr lang="en-US" sz="2000" dirty="0" err="1"/>
              <a:t>раскрывает</a:t>
            </a:r>
            <a:r>
              <a:rPr lang="en-US" sz="2000" dirty="0"/>
              <a:t> </a:t>
            </a:r>
            <a:r>
              <a:rPr lang="en-US" sz="2000" dirty="0" err="1"/>
              <a:t>механизма</a:t>
            </a:r>
            <a:r>
              <a:rPr lang="en-US" sz="2000" dirty="0"/>
              <a:t> </a:t>
            </a:r>
            <a:r>
              <a:rPr lang="en-US" sz="2000" dirty="0" err="1"/>
              <a:t>её</a:t>
            </a:r>
            <a:r>
              <a:rPr lang="en-US" sz="2000" dirty="0"/>
              <a:t> </a:t>
            </a:r>
            <a:r>
              <a:rPr lang="en-US" sz="2000" dirty="0" err="1"/>
              <a:t>реализации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508923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3B7BB51-92B8-4089-8DAB-1202A4D1C6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315111"/>
            <a:ext cx="3021543" cy="1435442"/>
          </a:xfrm>
          <a:custGeom>
            <a:avLst/>
            <a:gdLst/>
            <a:ahLst/>
            <a:cxnLst/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F541DB91-0B10-46D9-B34B-7BFF96026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9CF7FE1C-8BC5-4B0C-A2BC-93AB72C90F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rgbClr val="D56A17">
              <a:alpha val="20000"/>
            </a:srgb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10F9DC-3182-4E0A-A61B-50857BE1A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6156" y="365125"/>
            <a:ext cx="5827643" cy="143343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dirty="0" err="1"/>
              <a:t>Следствие</a:t>
            </a:r>
            <a:endParaRPr lang="en-US" dirty="0"/>
          </a:p>
        </p:txBody>
      </p:sp>
      <p:pic>
        <p:nvPicPr>
          <p:cNvPr id="6" name="Объект 5" descr="Изображение выглядит как оружие, ружье&#10;&#10;Автоматически созданное описание">
            <a:extLst>
              <a:ext uri="{FF2B5EF4-FFF2-40B4-BE49-F238E27FC236}">
                <a16:creationId xmlns:a16="http://schemas.microsoft.com/office/drawing/2014/main" id="{0746F0D1-1284-41A2-9ED7-7CF5430A498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466" y="3595599"/>
            <a:ext cx="4309533" cy="1823744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E68FCE75-C2BF-4243-B159-F7B4454197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26156" y="1910670"/>
            <a:ext cx="5827644" cy="412114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При</a:t>
            </a:r>
            <a:r>
              <a:rPr lang="en-US" sz="2400" dirty="0"/>
              <a:t> </a:t>
            </a:r>
            <a:r>
              <a:rPr lang="en-US" sz="2400" dirty="0" err="1"/>
              <a:t>отсутствии</a:t>
            </a:r>
            <a:r>
              <a:rPr lang="en-US" sz="2400" dirty="0"/>
              <a:t> </a:t>
            </a:r>
            <a:r>
              <a:rPr lang="en-US" sz="2400" dirty="0" err="1"/>
              <a:t>регулирования</a:t>
            </a:r>
            <a:r>
              <a:rPr lang="en-US" sz="2400" dirty="0"/>
              <a:t> </a:t>
            </a:r>
            <a:r>
              <a:rPr lang="en-US" sz="2400" dirty="0" err="1"/>
              <a:t>субсидиарной</a:t>
            </a:r>
            <a:r>
              <a:rPr lang="en-US" sz="2400" dirty="0"/>
              <a:t> </a:t>
            </a:r>
            <a:r>
              <a:rPr lang="en-US" sz="2400" dirty="0" err="1"/>
              <a:t>ответственности</a:t>
            </a:r>
            <a:r>
              <a:rPr lang="en-US" sz="2400" dirty="0"/>
              <a:t> в </a:t>
            </a:r>
            <a:r>
              <a:rPr lang="en-US" sz="2400" dirty="0" err="1"/>
              <a:t>Уставе</a:t>
            </a:r>
            <a:r>
              <a:rPr lang="en-US" sz="2400" dirty="0"/>
              <a:t> </a:t>
            </a:r>
            <a:r>
              <a:rPr lang="en-US" sz="2400" dirty="0" err="1"/>
              <a:t>кооператива</a:t>
            </a:r>
            <a:r>
              <a:rPr lang="en-US" sz="2400" dirty="0"/>
              <a:t> (</a:t>
            </a:r>
            <a:r>
              <a:rPr lang="en-US" sz="2400" dirty="0" err="1"/>
              <a:t>или</a:t>
            </a:r>
            <a:r>
              <a:rPr lang="en-US" sz="2400" dirty="0"/>
              <a:t> </a:t>
            </a:r>
            <a:r>
              <a:rPr lang="en-US" sz="2400" dirty="0" err="1"/>
              <a:t>при</a:t>
            </a:r>
            <a:r>
              <a:rPr lang="en-US" sz="2400" dirty="0"/>
              <a:t> </a:t>
            </a:r>
            <a:r>
              <a:rPr lang="en-US" sz="2400" dirty="0" err="1"/>
              <a:t>наличии</a:t>
            </a:r>
            <a:r>
              <a:rPr lang="en-US" sz="2400" dirty="0"/>
              <a:t> в </a:t>
            </a:r>
            <a:r>
              <a:rPr lang="en-US" sz="2400" dirty="0" err="1"/>
              <a:t>Уставе</a:t>
            </a:r>
            <a:r>
              <a:rPr lang="en-US" sz="2400" dirty="0"/>
              <a:t> </a:t>
            </a:r>
            <a:r>
              <a:rPr lang="en-US" sz="2400" dirty="0" err="1"/>
              <a:t>только</a:t>
            </a:r>
            <a:r>
              <a:rPr lang="en-US" sz="2400" dirty="0"/>
              <a:t> </a:t>
            </a:r>
            <a:r>
              <a:rPr lang="en-US" sz="2400" dirty="0" err="1"/>
              <a:t>цитат</a:t>
            </a:r>
            <a:r>
              <a:rPr lang="en-US" sz="2400" dirty="0"/>
              <a:t> </a:t>
            </a:r>
            <a:r>
              <a:rPr lang="en-US" sz="2400" dirty="0" err="1"/>
              <a:t>из</a:t>
            </a:r>
            <a:r>
              <a:rPr lang="en-US" sz="2400" dirty="0"/>
              <a:t> </a:t>
            </a:r>
            <a:r>
              <a:rPr lang="en-US" sz="2400" dirty="0" err="1"/>
              <a:t>Закон</a:t>
            </a:r>
            <a:r>
              <a:rPr lang="ru-RU" sz="2400" dirty="0"/>
              <a:t>а</a:t>
            </a:r>
            <a:r>
              <a:rPr lang="en-US" sz="2400" dirty="0"/>
              <a:t>) </a:t>
            </a:r>
            <a:r>
              <a:rPr lang="en-US" sz="2400" dirty="0" err="1"/>
              <a:t>возникает</a:t>
            </a:r>
            <a:r>
              <a:rPr lang="en-US" sz="2400" dirty="0"/>
              <a:t> </a:t>
            </a:r>
            <a:r>
              <a:rPr lang="en-US" sz="2400" b="1" dirty="0" err="1"/>
              <a:t>противоречивая</a:t>
            </a:r>
            <a:r>
              <a:rPr lang="en-US" sz="2400" b="1" dirty="0"/>
              <a:t> </a:t>
            </a:r>
            <a:r>
              <a:rPr lang="en-US" sz="2400" b="1" dirty="0" err="1"/>
              <a:t>судебная</a:t>
            </a:r>
            <a:r>
              <a:rPr lang="en-US" sz="2400" b="1" dirty="0"/>
              <a:t> </a:t>
            </a:r>
            <a:r>
              <a:rPr lang="en-US" sz="2400" b="1" dirty="0" err="1"/>
              <a:t>практика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8872499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3B7BB51-92B8-4089-8DAB-1202A4D1C6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315111"/>
            <a:ext cx="3021543" cy="1435442"/>
          </a:xfrm>
          <a:custGeom>
            <a:avLst/>
            <a:gdLst/>
            <a:ahLst/>
            <a:cxnLst/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79BB35BC-D5C2-4C8B-A22A-A71E6191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5FF807-AFF7-4D62-B1A3-B19E87CBB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3788" y="365125"/>
            <a:ext cx="4840010" cy="180730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удовлетворения</a:t>
            </a:r>
            <a:r>
              <a:rPr lang="en-US" dirty="0"/>
              <a:t> </a:t>
            </a:r>
            <a:r>
              <a:rPr lang="en-US" dirty="0" err="1"/>
              <a:t>всех</a:t>
            </a:r>
            <a:r>
              <a:rPr lang="en-US" dirty="0"/>
              <a:t> </a:t>
            </a:r>
            <a:r>
              <a:rPr lang="en-US" dirty="0" err="1"/>
              <a:t>требований</a:t>
            </a:r>
            <a:r>
              <a:rPr lang="en-US" dirty="0"/>
              <a:t> </a:t>
            </a:r>
            <a:r>
              <a:rPr lang="en-US" dirty="0" err="1"/>
              <a:t>кредитор</a:t>
            </a:r>
            <a:r>
              <a:rPr lang="ru-RU" dirty="0"/>
              <a:t>а…</a:t>
            </a:r>
            <a:endParaRPr lang="en-US" dirty="0"/>
          </a:p>
        </p:txBody>
      </p:sp>
      <p:pic>
        <p:nvPicPr>
          <p:cNvPr id="6" name="Объект 5" descr="Изображение выглядит как снег&#10;&#10;Автоматически созданное описание">
            <a:extLst>
              <a:ext uri="{FF2B5EF4-FFF2-40B4-BE49-F238E27FC236}">
                <a16:creationId xmlns:a16="http://schemas.microsoft.com/office/drawing/2014/main" id="{232601CC-370A-446B-928E-739A8BC02D1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16" r="26735" b="-1"/>
          <a:stretch/>
        </p:blipFill>
        <p:spPr>
          <a:xfrm>
            <a:off x="2" y="10"/>
            <a:ext cx="6116569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0041C626-4235-4DF1-9512-973B8194EA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513788" y="2333297"/>
            <a:ext cx="4840010" cy="3843666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dirty="0"/>
              <a:t>«…</a:t>
            </a:r>
            <a:r>
              <a:rPr lang="en-US" sz="2000" dirty="0" err="1"/>
              <a:t>отсутствие</a:t>
            </a:r>
            <a:r>
              <a:rPr lang="en-US" sz="2000" dirty="0"/>
              <a:t> </a:t>
            </a:r>
            <a:r>
              <a:rPr lang="en-US" sz="2000" dirty="0" err="1"/>
              <a:t>решения</a:t>
            </a:r>
            <a:r>
              <a:rPr lang="en-US" sz="2000" dirty="0"/>
              <a:t> </a:t>
            </a:r>
            <a:r>
              <a:rPr lang="en-US" sz="2000" dirty="0" err="1"/>
              <a:t>общего</a:t>
            </a:r>
            <a:r>
              <a:rPr lang="en-US" sz="2000" dirty="0"/>
              <a:t> </a:t>
            </a:r>
            <a:r>
              <a:rPr lang="en-US" sz="2000" dirty="0" err="1"/>
              <a:t>собрания</a:t>
            </a:r>
            <a:r>
              <a:rPr lang="en-US" sz="2000" dirty="0"/>
              <a:t> </a:t>
            </a:r>
            <a:r>
              <a:rPr lang="en-US" sz="2000" dirty="0" err="1"/>
              <a:t>членов</a:t>
            </a:r>
            <a:r>
              <a:rPr lang="en-US" sz="2000" dirty="0"/>
              <a:t> </a:t>
            </a:r>
            <a:r>
              <a:rPr lang="en-US" sz="2000" dirty="0" err="1"/>
              <a:t>кооператива</a:t>
            </a:r>
            <a:r>
              <a:rPr lang="en-US" sz="2000" dirty="0"/>
              <a:t> о </a:t>
            </a:r>
            <a:r>
              <a:rPr lang="en-US" sz="2000" dirty="0" err="1"/>
              <a:t>внесении</a:t>
            </a:r>
            <a:r>
              <a:rPr lang="en-US" sz="2000" dirty="0"/>
              <a:t> </a:t>
            </a:r>
            <a:r>
              <a:rPr lang="en-US" sz="2000" dirty="0" err="1"/>
              <a:t>дополнительных</a:t>
            </a:r>
            <a:r>
              <a:rPr lang="en-US" sz="2000" dirty="0"/>
              <a:t> </a:t>
            </a:r>
            <a:r>
              <a:rPr lang="en-US" sz="2000" dirty="0" err="1"/>
              <a:t>взносов</a:t>
            </a:r>
            <a:r>
              <a:rPr lang="en-US" sz="2000" dirty="0"/>
              <a:t>, </a:t>
            </a:r>
            <a:r>
              <a:rPr lang="en-US" sz="2000" dirty="0" err="1"/>
              <a:t>не</a:t>
            </a:r>
            <a:r>
              <a:rPr lang="en-US" sz="2000" dirty="0"/>
              <a:t> </a:t>
            </a:r>
            <a:r>
              <a:rPr lang="en-US" sz="2000" dirty="0" err="1"/>
              <a:t>исключает</a:t>
            </a:r>
            <a:r>
              <a:rPr lang="en-US" sz="2000" dirty="0"/>
              <a:t> </a:t>
            </a:r>
            <a:r>
              <a:rPr lang="en-US" sz="2000" dirty="0" err="1"/>
              <a:t>возникновения</a:t>
            </a:r>
            <a:r>
              <a:rPr lang="en-US" sz="2000" dirty="0"/>
              <a:t> </a:t>
            </a:r>
            <a:r>
              <a:rPr lang="en-US" sz="2000" dirty="0" err="1"/>
              <a:t>субсидиарной</a:t>
            </a:r>
            <a:r>
              <a:rPr lang="en-US" sz="2000" dirty="0"/>
              <a:t> </a:t>
            </a:r>
            <a:r>
              <a:rPr lang="en-US" sz="2000" dirty="0" err="1"/>
              <a:t>ответственности</a:t>
            </a:r>
            <a:r>
              <a:rPr lang="en-US" sz="2000" dirty="0"/>
              <a:t> </a:t>
            </a:r>
            <a:r>
              <a:rPr lang="en-US" sz="2000" dirty="0" err="1"/>
              <a:t>членов</a:t>
            </a:r>
            <a:r>
              <a:rPr lang="en-US" sz="2000" dirty="0"/>
              <a:t> </a:t>
            </a:r>
            <a:r>
              <a:rPr lang="en-US" sz="2000" dirty="0" err="1"/>
              <a:t>кооператива</a:t>
            </a:r>
            <a:r>
              <a:rPr lang="en-US" sz="2000" dirty="0"/>
              <a:t> </a:t>
            </a:r>
            <a:r>
              <a:rPr lang="en-US" sz="2000" dirty="0" err="1"/>
              <a:t>по</a:t>
            </a:r>
            <a:r>
              <a:rPr lang="en-US" sz="2000" dirty="0"/>
              <a:t> </a:t>
            </a:r>
            <a:r>
              <a:rPr lang="en-US" sz="2000" dirty="0" err="1"/>
              <a:t>его</a:t>
            </a:r>
            <a:r>
              <a:rPr lang="en-US" sz="2000" dirty="0"/>
              <a:t> </a:t>
            </a:r>
            <a:r>
              <a:rPr lang="en-US" sz="2000" dirty="0" err="1"/>
              <a:t>обязательствам</a:t>
            </a:r>
            <a:r>
              <a:rPr lang="en-US" sz="2000" dirty="0"/>
              <a:t>»</a:t>
            </a:r>
          </a:p>
          <a:p>
            <a:pPr marL="0" indent="0">
              <a:buNone/>
            </a:pPr>
            <a:r>
              <a:rPr lang="en-US" sz="2000" dirty="0"/>
              <a:t>(</a:t>
            </a:r>
            <a:r>
              <a:rPr lang="en-US" sz="2000" dirty="0" err="1"/>
              <a:t>Определение</a:t>
            </a:r>
            <a:r>
              <a:rPr lang="en-US" sz="2000" dirty="0"/>
              <a:t> № ВАС-16506/11 </a:t>
            </a:r>
            <a:r>
              <a:rPr lang="en-US" sz="2000" dirty="0" err="1"/>
              <a:t>от</a:t>
            </a:r>
            <a:r>
              <a:rPr lang="en-US" sz="2000" dirty="0"/>
              <a:t> 15.11.2013 г.)</a:t>
            </a:r>
          </a:p>
        </p:txBody>
      </p:sp>
    </p:spTree>
    <p:extLst>
      <p:ext uri="{BB962C8B-B14F-4D97-AF65-F5344CB8AC3E}">
        <p14:creationId xmlns:p14="http://schemas.microsoft.com/office/powerpoint/2010/main" val="5156939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3B7BB51-92B8-4089-8DAB-1202A4D1C6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315111"/>
            <a:ext cx="3021543" cy="1435442"/>
          </a:xfrm>
          <a:custGeom>
            <a:avLst/>
            <a:gdLst/>
            <a:ahLst/>
            <a:cxnLst/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1CDD8E39-EA14-4679-9655-1BFF5A7B63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Объект 5" descr="Изображение выглядит как трава, мужчина, стоит&#10;&#10;Автоматически созданное описание">
            <a:extLst>
              <a:ext uri="{FF2B5EF4-FFF2-40B4-BE49-F238E27FC236}">
                <a16:creationId xmlns:a16="http://schemas.microsoft.com/office/drawing/2014/main" id="{A569C31C-37C4-456A-AAE4-3F2493A320C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88" b="-1"/>
          <a:stretch/>
        </p:blipFill>
        <p:spPr>
          <a:xfrm>
            <a:off x="20" y="10"/>
            <a:ext cx="12191980" cy="685799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11560655" y="6858000"/>
                </a:lnTo>
                <a:lnTo>
                  <a:pt x="11572884" y="6759738"/>
                </a:lnTo>
                <a:cubicBezTo>
                  <a:pt x="11663744" y="6693104"/>
                  <a:pt x="11749315" y="6619456"/>
                  <a:pt x="11812292" y="6532282"/>
                </a:cubicBezTo>
                <a:cubicBezTo>
                  <a:pt x="11851232" y="6478675"/>
                  <a:pt x="11886807" y="6425068"/>
                  <a:pt x="11956995" y="6386992"/>
                </a:cubicBezTo>
                <a:cubicBezTo>
                  <a:pt x="11918054" y="6334888"/>
                  <a:pt x="11851232" y="6322863"/>
                  <a:pt x="11801234" y="6284788"/>
                </a:cubicBezTo>
                <a:cubicBezTo>
                  <a:pt x="11797390" y="6253224"/>
                  <a:pt x="11876711" y="6262743"/>
                  <a:pt x="11856520" y="6193604"/>
                </a:cubicBezTo>
                <a:cubicBezTo>
                  <a:pt x="11829119" y="6101419"/>
                  <a:pt x="11858923" y="5996209"/>
                  <a:pt x="11722875" y="5956630"/>
                </a:cubicBezTo>
                <a:cubicBezTo>
                  <a:pt x="11686819" y="5866950"/>
                  <a:pt x="11676724" y="5723664"/>
                  <a:pt x="11763258" y="5635988"/>
                </a:cubicBezTo>
                <a:cubicBezTo>
                  <a:pt x="11892094" y="5505226"/>
                  <a:pt x="11871424" y="5422059"/>
                  <a:pt x="11706050" y="5351418"/>
                </a:cubicBezTo>
                <a:cubicBezTo>
                  <a:pt x="11684896" y="5342400"/>
                  <a:pt x="11707491" y="4786287"/>
                  <a:pt x="11697876" y="4763241"/>
                </a:cubicBezTo>
                <a:cubicBezTo>
                  <a:pt x="11713260" y="4731677"/>
                  <a:pt x="11749315" y="4739192"/>
                  <a:pt x="11776236" y="4730675"/>
                </a:cubicBezTo>
                <a:cubicBezTo>
                  <a:pt x="11894018" y="4694603"/>
                  <a:pt x="11897864" y="4694603"/>
                  <a:pt x="11868540" y="4584884"/>
                </a:cubicBezTo>
                <a:cubicBezTo>
                  <a:pt x="11859884" y="4551817"/>
                  <a:pt x="11880076" y="4538289"/>
                  <a:pt x="11898825" y="4517749"/>
                </a:cubicBezTo>
                <a:cubicBezTo>
                  <a:pt x="11969013" y="4441095"/>
                  <a:pt x="11969494" y="4440094"/>
                  <a:pt x="11897864" y="4375464"/>
                </a:cubicBezTo>
                <a:cubicBezTo>
                  <a:pt x="11877192" y="4356928"/>
                  <a:pt x="11863252" y="4336887"/>
                  <a:pt x="11854116" y="4311838"/>
                </a:cubicBezTo>
                <a:cubicBezTo>
                  <a:pt x="11837290" y="4266245"/>
                  <a:pt x="11837771" y="4228169"/>
                  <a:pt x="11901709" y="4203620"/>
                </a:cubicBezTo>
                <a:cubicBezTo>
                  <a:pt x="11946418" y="4186086"/>
                  <a:pt x="11971897" y="4166044"/>
                  <a:pt x="11974782" y="4114442"/>
                </a:cubicBezTo>
                <a:cubicBezTo>
                  <a:pt x="11976706" y="4071355"/>
                  <a:pt x="11981993" y="4043299"/>
                  <a:pt x="11932476" y="4024762"/>
                </a:cubicBezTo>
                <a:cubicBezTo>
                  <a:pt x="11892576" y="4009732"/>
                  <a:pt x="11881038" y="3977668"/>
                  <a:pt x="11885365" y="3939592"/>
                </a:cubicBezTo>
                <a:cubicBezTo>
                  <a:pt x="11895460" y="3846405"/>
                  <a:pt x="11841137" y="3791796"/>
                  <a:pt x="11751719" y="3749211"/>
                </a:cubicBezTo>
                <a:cubicBezTo>
                  <a:pt x="11666628" y="3708629"/>
                  <a:pt x="11592115" y="3654019"/>
                  <a:pt x="11513754" y="3604420"/>
                </a:cubicBezTo>
                <a:cubicBezTo>
                  <a:pt x="11426740" y="3549310"/>
                  <a:pt x="11325786" y="3516243"/>
                  <a:pt x="11220504" y="3488188"/>
                </a:cubicBezTo>
                <a:cubicBezTo>
                  <a:pt x="11239734" y="3448108"/>
                  <a:pt x="11306076" y="3470653"/>
                  <a:pt x="11312805" y="3414541"/>
                </a:cubicBezTo>
                <a:cubicBezTo>
                  <a:pt x="11148394" y="3366945"/>
                  <a:pt x="10991193" y="3295301"/>
                  <a:pt x="10805146" y="3277767"/>
                </a:cubicBezTo>
                <a:cubicBezTo>
                  <a:pt x="10955618" y="3286784"/>
                  <a:pt x="11092147" y="3222154"/>
                  <a:pt x="11234926" y="3203117"/>
                </a:cubicBezTo>
                <a:cubicBezTo>
                  <a:pt x="11248386" y="3171554"/>
                  <a:pt x="11217140" y="3179569"/>
                  <a:pt x="11204640" y="3174060"/>
                </a:cubicBezTo>
                <a:cubicBezTo>
                  <a:pt x="11192140" y="3168047"/>
                  <a:pt x="11176757" y="3166042"/>
                  <a:pt x="11174834" y="3143498"/>
                </a:cubicBezTo>
                <a:cubicBezTo>
                  <a:pt x="11243580" y="3110932"/>
                  <a:pt x="11329632" y="3132475"/>
                  <a:pt x="11400780" y="3099410"/>
                </a:cubicBezTo>
                <a:cubicBezTo>
                  <a:pt x="11384916" y="3051314"/>
                  <a:pt x="11323382" y="3080371"/>
                  <a:pt x="11297902" y="3041793"/>
                </a:cubicBezTo>
                <a:cubicBezTo>
                  <a:pt x="11364246" y="3034780"/>
                  <a:pt x="11425779" y="3031774"/>
                  <a:pt x="11485870" y="3021253"/>
                </a:cubicBezTo>
                <a:cubicBezTo>
                  <a:pt x="11532984" y="3013236"/>
                  <a:pt x="11545964" y="2972154"/>
                  <a:pt x="11513754" y="2944098"/>
                </a:cubicBezTo>
                <a:cubicBezTo>
                  <a:pt x="11484909" y="2919049"/>
                  <a:pt x="11442604" y="2917044"/>
                  <a:pt x="11405107" y="2906523"/>
                </a:cubicBezTo>
                <a:cubicBezTo>
                  <a:pt x="11137817" y="2833377"/>
                  <a:pt x="10857066" y="2809829"/>
                  <a:pt x="10572950" y="2803317"/>
                </a:cubicBezTo>
                <a:cubicBezTo>
                  <a:pt x="10117210" y="2792795"/>
                  <a:pt x="9660028" y="2793297"/>
                  <a:pt x="9205250" y="2778767"/>
                </a:cubicBezTo>
                <a:cubicBezTo>
                  <a:pt x="8996489" y="2772379"/>
                  <a:pt x="8788540" y="2761765"/>
                  <a:pt x="8579578" y="2759181"/>
                </a:cubicBezTo>
                <a:cubicBezTo>
                  <a:pt x="8509922" y="2758320"/>
                  <a:pt x="8440155" y="2758352"/>
                  <a:pt x="8370208" y="2759730"/>
                </a:cubicBezTo>
                <a:cubicBezTo>
                  <a:pt x="8070708" y="2765742"/>
                  <a:pt x="7771690" y="2764238"/>
                  <a:pt x="7470748" y="2819849"/>
                </a:cubicBezTo>
                <a:cubicBezTo>
                  <a:pt x="7316911" y="2848407"/>
                  <a:pt x="7156825" y="2838887"/>
                  <a:pt x="7001547" y="2861432"/>
                </a:cubicBezTo>
                <a:cubicBezTo>
                  <a:pt x="6765024" y="2896002"/>
                  <a:pt x="6528501" y="2936583"/>
                  <a:pt x="6295343" y="2988688"/>
                </a:cubicBezTo>
                <a:cubicBezTo>
                  <a:pt x="6222271" y="3005220"/>
                  <a:pt x="6131892" y="3015241"/>
                  <a:pt x="6075166" y="3078367"/>
                </a:cubicBezTo>
                <a:cubicBezTo>
                  <a:pt x="5985266" y="3038288"/>
                  <a:pt x="5929502" y="3113938"/>
                  <a:pt x="5859314" y="3139490"/>
                </a:cubicBezTo>
                <a:cubicBezTo>
                  <a:pt x="5831912" y="3149510"/>
                  <a:pt x="5795857" y="3163538"/>
                  <a:pt x="5800183" y="3195101"/>
                </a:cubicBezTo>
                <a:cubicBezTo>
                  <a:pt x="5804030" y="3234680"/>
                  <a:pt x="5844410" y="3260231"/>
                  <a:pt x="5882870" y="3252215"/>
                </a:cubicBezTo>
                <a:cubicBezTo>
                  <a:pt x="6002574" y="3227164"/>
                  <a:pt x="6109777" y="3283277"/>
                  <a:pt x="6232848" y="3274760"/>
                </a:cubicBezTo>
                <a:cubicBezTo>
                  <a:pt x="6125643" y="3298808"/>
                  <a:pt x="6018918" y="3323358"/>
                  <a:pt x="5911715" y="3347407"/>
                </a:cubicBezTo>
                <a:cubicBezTo>
                  <a:pt x="6070839" y="3366444"/>
                  <a:pt x="6227559" y="3332376"/>
                  <a:pt x="6384279" y="3312836"/>
                </a:cubicBezTo>
                <a:cubicBezTo>
                  <a:pt x="6434757" y="3306824"/>
                  <a:pt x="6513117" y="3260732"/>
                  <a:pt x="6526097" y="3325362"/>
                </a:cubicBezTo>
                <a:cubicBezTo>
                  <a:pt x="6534750" y="3368448"/>
                  <a:pt x="6450622" y="3371454"/>
                  <a:pt x="6403028" y="3383478"/>
                </a:cubicBezTo>
                <a:cubicBezTo>
                  <a:pt x="6192945" y="3435081"/>
                  <a:pt x="5979497" y="3465141"/>
                  <a:pt x="5767013" y="3500713"/>
                </a:cubicBezTo>
                <a:cubicBezTo>
                  <a:pt x="5746822" y="3504220"/>
                  <a:pt x="5720381" y="3501214"/>
                  <a:pt x="5706920" y="3511233"/>
                </a:cubicBezTo>
                <a:cubicBezTo>
                  <a:pt x="5598272" y="3591895"/>
                  <a:pt x="5460782" y="3618449"/>
                  <a:pt x="5310793" y="3677066"/>
                </a:cubicBezTo>
                <a:cubicBezTo>
                  <a:pt x="5405498" y="3704622"/>
                  <a:pt x="5469435" y="3648007"/>
                  <a:pt x="5548276" y="3660533"/>
                </a:cubicBezTo>
                <a:cubicBezTo>
                  <a:pt x="5467993" y="3721154"/>
                  <a:pt x="5374730" y="3732677"/>
                  <a:pt x="5293005" y="3765743"/>
                </a:cubicBezTo>
                <a:cubicBezTo>
                  <a:pt x="5234355" y="3789291"/>
                  <a:pt x="5016580" y="3862938"/>
                  <a:pt x="4983410" y="3883981"/>
                </a:cubicBezTo>
                <a:cubicBezTo>
                  <a:pt x="4883416" y="3949110"/>
                  <a:pt x="4756501" y="3979672"/>
                  <a:pt x="4674775" y="4068850"/>
                </a:cubicBezTo>
                <a:cubicBezTo>
                  <a:pt x="4617087" y="4131477"/>
                  <a:pt x="4520939" y="4119952"/>
                  <a:pt x="4453155" y="4163539"/>
                </a:cubicBezTo>
                <a:cubicBezTo>
                  <a:pt x="4429119" y="4204622"/>
                  <a:pt x="4475751" y="4215143"/>
                  <a:pt x="4492095" y="4237188"/>
                </a:cubicBezTo>
                <a:cubicBezTo>
                  <a:pt x="4513728" y="4266746"/>
                  <a:pt x="4475269" y="4283280"/>
                  <a:pt x="4464213" y="4318851"/>
                </a:cubicBezTo>
                <a:cubicBezTo>
                  <a:pt x="4591608" y="4278771"/>
                  <a:pt x="4713234" y="4255223"/>
                  <a:pt x="4857456" y="4241696"/>
                </a:cubicBezTo>
                <a:cubicBezTo>
                  <a:pt x="4809862" y="4299311"/>
                  <a:pt x="4752174" y="4274261"/>
                  <a:pt x="4713234" y="4295303"/>
                </a:cubicBezTo>
                <a:cubicBezTo>
                  <a:pt x="4687756" y="4308830"/>
                  <a:pt x="4648816" y="4314843"/>
                  <a:pt x="4656026" y="4348410"/>
                </a:cubicBezTo>
                <a:cubicBezTo>
                  <a:pt x="4661795" y="4374963"/>
                  <a:pt x="4694486" y="4371456"/>
                  <a:pt x="4718523" y="4368951"/>
                </a:cubicBezTo>
                <a:cubicBezTo>
                  <a:pt x="4810825" y="4359433"/>
                  <a:pt x="4900722" y="4356425"/>
                  <a:pt x="4989178" y="4420054"/>
                </a:cubicBezTo>
                <a:cubicBezTo>
                  <a:pt x="4764193" y="4512739"/>
                  <a:pt x="4505557" y="4473661"/>
                  <a:pt x="4304127" y="4609933"/>
                </a:cubicBezTo>
                <a:cubicBezTo>
                  <a:pt x="4332491" y="4652018"/>
                  <a:pt x="4372871" y="4629473"/>
                  <a:pt x="4402677" y="4624463"/>
                </a:cubicBezTo>
                <a:cubicBezTo>
                  <a:pt x="4598338" y="4590394"/>
                  <a:pt x="5297331" y="4651016"/>
                  <a:pt x="5398287" y="4608430"/>
                </a:cubicBezTo>
                <a:cubicBezTo>
                  <a:pt x="5460301" y="4582379"/>
                  <a:pt x="5525682" y="4569853"/>
                  <a:pt x="5592504" y="4585886"/>
                </a:cubicBezTo>
                <a:cubicBezTo>
                  <a:pt x="5656923" y="4601416"/>
                  <a:pt x="5640578" y="4819353"/>
                  <a:pt x="5411266" y="4964142"/>
                </a:cubicBezTo>
                <a:cubicBezTo>
                  <a:pt x="5378575" y="4984684"/>
                  <a:pt x="5524721" y="5014244"/>
                  <a:pt x="5480493" y="5031277"/>
                </a:cubicBezTo>
                <a:cubicBezTo>
                  <a:pt x="5445880" y="5044804"/>
                  <a:pt x="5276179" y="5037289"/>
                  <a:pt x="5233393" y="5047810"/>
                </a:cubicBezTo>
                <a:cubicBezTo>
                  <a:pt x="5216567" y="5052318"/>
                  <a:pt x="4701216" y="5221157"/>
                  <a:pt x="4750251" y="5256728"/>
                </a:cubicBezTo>
                <a:cubicBezTo>
                  <a:pt x="4896877" y="5363441"/>
                  <a:pt x="5388190" y="5558833"/>
                  <a:pt x="4508440" y="5624965"/>
                </a:cubicBezTo>
                <a:cubicBezTo>
                  <a:pt x="4536323" y="5663542"/>
                  <a:pt x="4613241" y="5638994"/>
                  <a:pt x="4602665" y="5706629"/>
                </a:cubicBezTo>
                <a:cubicBezTo>
                  <a:pt x="4485845" y="5743202"/>
                  <a:pt x="4350758" y="5741198"/>
                  <a:pt x="4215189" y="5797811"/>
                </a:cubicBezTo>
                <a:cubicBezTo>
                  <a:pt x="4276245" y="5838893"/>
                  <a:pt x="4346432" y="5813844"/>
                  <a:pt x="4407966" y="5826870"/>
                </a:cubicBezTo>
                <a:cubicBezTo>
                  <a:pt x="4373353" y="5878473"/>
                  <a:pt x="4313741" y="5870457"/>
                  <a:pt x="4265186" y="5881478"/>
                </a:cubicBezTo>
                <a:cubicBezTo>
                  <a:pt x="4220479" y="5892001"/>
                  <a:pt x="4125774" y="5981680"/>
                  <a:pt x="4145964" y="5977170"/>
                </a:cubicBezTo>
                <a:cubicBezTo>
                  <a:pt x="4332971" y="5937091"/>
                  <a:pt x="4522862" y="5948113"/>
                  <a:pt x="4710350" y="5909035"/>
                </a:cubicBezTo>
                <a:cubicBezTo>
                  <a:pt x="4772366" y="5896009"/>
                  <a:pt x="4842554" y="5870958"/>
                  <a:pt x="4870916" y="5949616"/>
                </a:cubicBezTo>
                <a:cubicBezTo>
                  <a:pt x="4879571" y="5972663"/>
                  <a:pt x="4873320" y="5980177"/>
                  <a:pt x="4960333" y="5949115"/>
                </a:cubicBezTo>
                <a:cubicBezTo>
                  <a:pt x="4994466" y="5937091"/>
                  <a:pt x="5039656" y="5924065"/>
                  <a:pt x="5073788" y="5953623"/>
                </a:cubicBezTo>
                <a:cubicBezTo>
                  <a:pt x="5052154" y="5990698"/>
                  <a:pt x="5010331" y="5979675"/>
                  <a:pt x="4979084" y="5990197"/>
                </a:cubicBezTo>
                <a:cubicBezTo>
                  <a:pt x="4896397" y="6017250"/>
                  <a:pt x="5180513" y="6120457"/>
                  <a:pt x="5100228" y="6151519"/>
                </a:cubicBezTo>
                <a:cubicBezTo>
                  <a:pt x="4935817" y="6215148"/>
                  <a:pt x="4832938" y="6196611"/>
                  <a:pt x="4666602" y="6266250"/>
                </a:cubicBezTo>
                <a:cubicBezTo>
                  <a:pt x="4723331" y="6264746"/>
                  <a:pt x="4706024" y="6288795"/>
                  <a:pt x="4762750" y="6288795"/>
                </a:cubicBezTo>
                <a:cubicBezTo>
                  <a:pt x="4788229" y="6288795"/>
                  <a:pt x="4815151" y="6294807"/>
                  <a:pt x="4815151" y="6322363"/>
                </a:cubicBezTo>
                <a:cubicBezTo>
                  <a:pt x="4815151" y="6348414"/>
                  <a:pt x="4516613" y="6491199"/>
                  <a:pt x="4558918" y="6504727"/>
                </a:cubicBezTo>
                <a:cubicBezTo>
                  <a:pt x="4674295" y="6541299"/>
                  <a:pt x="4970431" y="6429075"/>
                  <a:pt x="4899280" y="6480679"/>
                </a:cubicBezTo>
                <a:cubicBezTo>
                  <a:pt x="4791114" y="6559337"/>
                  <a:pt x="4774769" y="6574868"/>
                  <a:pt x="4692563" y="6586391"/>
                </a:cubicBezTo>
                <a:cubicBezTo>
                  <a:pt x="4621894" y="6596411"/>
                  <a:pt x="4373353" y="6816352"/>
                  <a:pt x="4303645" y="6834888"/>
                </a:cubicBezTo>
                <a:cubicBezTo>
                  <a:pt x="4288262" y="6838896"/>
                  <a:pt x="4291687" y="6845065"/>
                  <a:pt x="4307829" y="6852361"/>
                </a:cubicBezTo>
                <a:lnTo>
                  <a:pt x="4323786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031328-2CD7-44F5-8752-A3ABC8C72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4361" y="2889336"/>
            <a:ext cx="5552090" cy="108301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100" dirty="0"/>
              <a:t>…</a:t>
            </a:r>
            <a:r>
              <a:rPr lang="en-US" sz="3100" dirty="0" err="1"/>
              <a:t>до</a:t>
            </a:r>
            <a:r>
              <a:rPr lang="en-US" sz="3100" dirty="0"/>
              <a:t> </a:t>
            </a:r>
            <a:r>
              <a:rPr lang="en-US" sz="3100" dirty="0" err="1"/>
              <a:t>полного</a:t>
            </a:r>
            <a:r>
              <a:rPr lang="en-US" sz="3100" dirty="0"/>
              <a:t> </a:t>
            </a:r>
            <a:r>
              <a:rPr lang="en-US" sz="3100" dirty="0" err="1"/>
              <a:t>отказа</a:t>
            </a:r>
            <a:r>
              <a:rPr lang="en-US" sz="3100" dirty="0"/>
              <a:t> </a:t>
            </a:r>
            <a:r>
              <a:rPr lang="en-US" sz="3100" dirty="0" err="1"/>
              <a:t>кредитору</a:t>
            </a:r>
            <a:r>
              <a:rPr lang="en-US" sz="3100" dirty="0"/>
              <a:t> в </a:t>
            </a:r>
            <a:r>
              <a:rPr lang="en-US" sz="3100" dirty="0" err="1"/>
              <a:t>его</a:t>
            </a:r>
            <a:r>
              <a:rPr lang="en-US" sz="3100" dirty="0"/>
              <a:t> </a:t>
            </a:r>
            <a:r>
              <a:rPr lang="en-US" sz="3100" dirty="0" err="1"/>
              <a:t>требованиях</a:t>
            </a:r>
            <a:endParaRPr lang="en-US" sz="31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DC101B3-944D-41B8-8720-56EE2FB655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36457" y="3757651"/>
            <a:ext cx="6767285" cy="2724198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«…</a:t>
            </a:r>
            <a:r>
              <a:rPr lang="en-US" sz="1800" dirty="0" err="1"/>
              <a:t>суд</a:t>
            </a:r>
            <a:r>
              <a:rPr lang="en-US" sz="1800" dirty="0"/>
              <a:t> </a:t>
            </a:r>
            <a:r>
              <a:rPr lang="en-US" sz="1800" dirty="0" err="1"/>
              <a:t>установил</a:t>
            </a:r>
            <a:r>
              <a:rPr lang="en-US" sz="1800" dirty="0"/>
              <a:t>, </a:t>
            </a:r>
            <a:r>
              <a:rPr lang="en-US" sz="1800" dirty="0" err="1"/>
              <a:t>что</a:t>
            </a:r>
            <a:r>
              <a:rPr lang="en-US" sz="1800" dirty="0"/>
              <a:t> </a:t>
            </a:r>
            <a:r>
              <a:rPr lang="en-US" sz="1800" dirty="0" err="1"/>
              <a:t>истцом</a:t>
            </a:r>
            <a:r>
              <a:rPr lang="en-US" sz="1800" dirty="0"/>
              <a:t> </a:t>
            </a:r>
            <a:r>
              <a:rPr lang="en-US" sz="1800" dirty="0" err="1"/>
              <a:t>не</a:t>
            </a:r>
            <a:r>
              <a:rPr lang="en-US" sz="1800" dirty="0"/>
              <a:t> </a:t>
            </a:r>
            <a:r>
              <a:rPr lang="en-US" sz="1800" dirty="0" err="1"/>
              <a:t>представлено</a:t>
            </a:r>
            <a:r>
              <a:rPr lang="en-US" sz="1800" dirty="0"/>
              <a:t> </a:t>
            </a:r>
            <a:r>
              <a:rPr lang="en-US" sz="1800" dirty="0" err="1"/>
              <a:t>достоверных</a:t>
            </a:r>
            <a:r>
              <a:rPr lang="en-US" sz="1800" dirty="0"/>
              <a:t> </a:t>
            </a:r>
            <a:r>
              <a:rPr lang="en-US" sz="1800" dirty="0" err="1"/>
              <a:t>доказательств</a:t>
            </a:r>
            <a:r>
              <a:rPr lang="en-US" sz="1800" dirty="0"/>
              <a:t> </a:t>
            </a:r>
            <a:r>
              <a:rPr lang="en-US" sz="1800" dirty="0" err="1"/>
              <a:t>наличия</a:t>
            </a:r>
            <a:r>
              <a:rPr lang="en-US" sz="1800" dirty="0"/>
              <a:t> у </a:t>
            </a:r>
            <a:r>
              <a:rPr lang="en-US" sz="1800" dirty="0" err="1"/>
              <a:t>кооператива</a:t>
            </a:r>
            <a:r>
              <a:rPr lang="en-US" sz="1800" dirty="0"/>
              <a:t> № 2 </a:t>
            </a:r>
            <a:r>
              <a:rPr lang="en-US" sz="1800" dirty="0" err="1"/>
              <a:t>убытков</a:t>
            </a:r>
            <a:r>
              <a:rPr lang="en-US" sz="1800" dirty="0"/>
              <a:t> … </a:t>
            </a:r>
            <a:r>
              <a:rPr lang="en-US" sz="1800" dirty="0" err="1"/>
              <a:t>для</a:t>
            </a:r>
            <a:r>
              <a:rPr lang="en-US" sz="1800" dirty="0"/>
              <a:t> </a:t>
            </a:r>
            <a:r>
              <a:rPr lang="en-US" sz="1800" dirty="0" err="1"/>
              <a:t>начисления</a:t>
            </a:r>
            <a:r>
              <a:rPr lang="en-US" sz="1800" dirty="0"/>
              <a:t> </a:t>
            </a:r>
            <a:r>
              <a:rPr lang="en-US" sz="1800" dirty="0" err="1"/>
              <a:t>дополнительных</a:t>
            </a:r>
            <a:r>
              <a:rPr lang="en-US" sz="1800" dirty="0"/>
              <a:t> </a:t>
            </a:r>
            <a:r>
              <a:rPr lang="en-US" sz="1800" dirty="0" err="1"/>
              <a:t>взносов</a:t>
            </a:r>
            <a:r>
              <a:rPr lang="en-US" sz="1800" dirty="0"/>
              <a:t> </a:t>
            </a:r>
            <a:r>
              <a:rPr lang="en-US" sz="1800" dirty="0" err="1"/>
              <a:t>на</a:t>
            </a:r>
            <a:r>
              <a:rPr lang="en-US" sz="1800" dirty="0"/>
              <a:t> </a:t>
            </a:r>
            <a:r>
              <a:rPr lang="en-US" sz="1800" dirty="0" err="1"/>
              <a:t>каждого</a:t>
            </a:r>
            <a:r>
              <a:rPr lang="en-US" sz="1800" dirty="0"/>
              <a:t> </a:t>
            </a:r>
            <a:r>
              <a:rPr lang="en-US" sz="1800" dirty="0" err="1"/>
              <a:t>члена</a:t>
            </a:r>
            <a:r>
              <a:rPr lang="en-US" sz="1800" dirty="0"/>
              <a:t> СПКК «</a:t>
            </a:r>
            <a:r>
              <a:rPr lang="en-US" sz="1800" dirty="0" err="1"/>
              <a:t>Взаимопомощь</a:t>
            </a:r>
            <a:r>
              <a:rPr lang="en-US" sz="1800" dirty="0"/>
              <a:t>», </a:t>
            </a:r>
            <a:r>
              <a:rPr lang="en-US" sz="1800" dirty="0" err="1"/>
              <a:t>при</a:t>
            </a:r>
            <a:r>
              <a:rPr lang="en-US" sz="1800" dirty="0"/>
              <a:t> </a:t>
            </a:r>
            <a:r>
              <a:rPr lang="en-US" sz="1800" dirty="0" err="1"/>
              <a:t>этом</a:t>
            </a:r>
            <a:r>
              <a:rPr lang="en-US" sz="1800" dirty="0"/>
              <a:t> </a:t>
            </a:r>
            <a:r>
              <a:rPr lang="en-US" sz="1800" dirty="0" err="1"/>
              <a:t>принял</a:t>
            </a:r>
            <a:r>
              <a:rPr lang="en-US" sz="1800" dirty="0"/>
              <a:t> </a:t>
            </a:r>
            <a:r>
              <a:rPr lang="en-US" sz="1800" dirty="0" err="1"/>
              <a:t>во</a:t>
            </a:r>
            <a:r>
              <a:rPr lang="en-US" sz="1800" dirty="0"/>
              <a:t> </a:t>
            </a:r>
            <a:r>
              <a:rPr lang="en-US" sz="1800" dirty="0" err="1"/>
              <a:t>внимание</a:t>
            </a:r>
            <a:r>
              <a:rPr lang="en-US" sz="1800" dirty="0"/>
              <a:t>, </a:t>
            </a:r>
            <a:r>
              <a:rPr lang="en-US" sz="1800" dirty="0" err="1"/>
              <a:t>что</a:t>
            </a:r>
            <a:r>
              <a:rPr lang="en-US" sz="1800" dirty="0"/>
              <a:t> </a:t>
            </a:r>
            <a:r>
              <a:rPr lang="en-US" sz="1800" dirty="0" err="1"/>
              <a:t>общим</a:t>
            </a:r>
            <a:r>
              <a:rPr lang="en-US" sz="1800" dirty="0"/>
              <a:t> </a:t>
            </a:r>
            <a:r>
              <a:rPr lang="en-US" sz="1800" dirty="0" err="1"/>
              <a:t>собранием</a:t>
            </a:r>
            <a:r>
              <a:rPr lang="en-US" sz="1800" dirty="0"/>
              <a:t> </a:t>
            </a:r>
            <a:r>
              <a:rPr lang="en-US" sz="1800" dirty="0" err="1"/>
              <a:t>членов</a:t>
            </a:r>
            <a:r>
              <a:rPr lang="en-US" sz="1800" dirty="0"/>
              <a:t> </a:t>
            </a:r>
            <a:r>
              <a:rPr lang="en-US" sz="1800" dirty="0" err="1"/>
              <a:t>кооператива</a:t>
            </a:r>
            <a:r>
              <a:rPr lang="en-US" sz="1800" dirty="0"/>
              <a:t> 2 </a:t>
            </a:r>
            <a:r>
              <a:rPr lang="en-US" sz="1800" dirty="0" err="1"/>
              <a:t>решения</a:t>
            </a:r>
            <a:r>
              <a:rPr lang="en-US" sz="1800" dirty="0"/>
              <a:t> о </a:t>
            </a:r>
            <a:r>
              <a:rPr lang="en-US" sz="1800" dirty="0" err="1"/>
              <a:t>внесении</a:t>
            </a:r>
            <a:r>
              <a:rPr lang="en-US" sz="1800" dirty="0"/>
              <a:t> </a:t>
            </a:r>
            <a:r>
              <a:rPr lang="en-US" sz="1800" dirty="0" err="1"/>
              <a:t>взносов</a:t>
            </a:r>
            <a:r>
              <a:rPr lang="en-US" sz="1800" dirty="0"/>
              <a:t> </a:t>
            </a:r>
            <a:r>
              <a:rPr lang="en-US" sz="1800" dirty="0" err="1"/>
              <a:t>не</a:t>
            </a:r>
            <a:r>
              <a:rPr lang="en-US" sz="1800" dirty="0"/>
              <a:t> </a:t>
            </a:r>
            <a:r>
              <a:rPr lang="en-US" sz="1800" dirty="0" err="1"/>
              <a:t>принималось</a:t>
            </a:r>
            <a:r>
              <a:rPr lang="en-US" sz="1800" dirty="0"/>
              <a:t>, </a:t>
            </a:r>
            <a:r>
              <a:rPr lang="en-US" sz="1800" dirty="0" err="1"/>
              <a:t>размер</a:t>
            </a:r>
            <a:r>
              <a:rPr lang="en-US" sz="1800" dirty="0"/>
              <a:t> и </a:t>
            </a:r>
            <a:r>
              <a:rPr lang="en-US" sz="1800" dirty="0" err="1"/>
              <a:t>порядок</a:t>
            </a:r>
            <a:r>
              <a:rPr lang="en-US" sz="1800" dirty="0"/>
              <a:t> </a:t>
            </a:r>
            <a:r>
              <a:rPr lang="en-US" sz="1800" dirty="0" err="1"/>
              <a:t>распределения</a:t>
            </a:r>
            <a:r>
              <a:rPr lang="en-US" sz="1800" dirty="0"/>
              <a:t> </a:t>
            </a:r>
            <a:r>
              <a:rPr lang="en-US" sz="1800" dirty="0" err="1"/>
              <a:t>обязанностей</a:t>
            </a:r>
            <a:r>
              <a:rPr lang="en-US" sz="1800" dirty="0"/>
              <a:t> </a:t>
            </a:r>
            <a:r>
              <a:rPr lang="en-US" sz="1800" dirty="0" err="1"/>
              <a:t>по</a:t>
            </a:r>
            <a:r>
              <a:rPr lang="en-US" sz="1800" dirty="0"/>
              <a:t> </a:t>
            </a:r>
            <a:r>
              <a:rPr lang="en-US" sz="1800" dirty="0" err="1"/>
              <a:t>их</a:t>
            </a:r>
            <a:r>
              <a:rPr lang="en-US" sz="1800" dirty="0"/>
              <a:t> </a:t>
            </a:r>
            <a:r>
              <a:rPr lang="en-US" sz="1800" dirty="0" err="1"/>
              <a:t>внесению</a:t>
            </a:r>
            <a:r>
              <a:rPr lang="en-US" sz="1800" dirty="0"/>
              <a:t> </a:t>
            </a:r>
            <a:r>
              <a:rPr lang="en-US" sz="1800" dirty="0" err="1"/>
              <a:t>Уставом</a:t>
            </a:r>
            <a:r>
              <a:rPr lang="en-US" sz="1800" dirty="0"/>
              <a:t> </a:t>
            </a:r>
            <a:r>
              <a:rPr lang="en-US" sz="1800" dirty="0" err="1"/>
              <a:t>не</a:t>
            </a:r>
            <a:r>
              <a:rPr lang="en-US" sz="1800" dirty="0"/>
              <a:t> </a:t>
            </a:r>
            <a:r>
              <a:rPr lang="en-US" sz="1800" dirty="0" err="1"/>
              <a:t>регламентирован</a:t>
            </a:r>
            <a:r>
              <a:rPr lang="en-US" sz="1800" dirty="0"/>
              <a:t>, и </a:t>
            </a:r>
            <a:r>
              <a:rPr lang="en-US" sz="1800" dirty="0" err="1"/>
              <a:t>правомерно</a:t>
            </a:r>
            <a:r>
              <a:rPr lang="en-US" sz="1800" dirty="0"/>
              <a:t> </a:t>
            </a:r>
            <a:r>
              <a:rPr lang="en-US" sz="1800" dirty="0" err="1"/>
              <a:t>пришел</a:t>
            </a:r>
            <a:r>
              <a:rPr lang="en-US" sz="1800" dirty="0"/>
              <a:t> к </a:t>
            </a:r>
            <a:r>
              <a:rPr lang="en-US" sz="1800" dirty="0" err="1"/>
              <a:t>выводу</a:t>
            </a:r>
            <a:r>
              <a:rPr lang="en-US" sz="1800" dirty="0"/>
              <a:t> </a:t>
            </a:r>
            <a:r>
              <a:rPr lang="en-US" sz="1800" dirty="0" err="1"/>
              <a:t>об</a:t>
            </a:r>
            <a:r>
              <a:rPr lang="en-US" sz="1800" dirty="0"/>
              <a:t> </a:t>
            </a:r>
            <a:r>
              <a:rPr lang="en-US" sz="1800" dirty="0" err="1"/>
              <a:t>отказе</a:t>
            </a:r>
            <a:r>
              <a:rPr lang="en-US" sz="1800" dirty="0"/>
              <a:t> в </a:t>
            </a:r>
            <a:r>
              <a:rPr lang="en-US" sz="1800" dirty="0" err="1"/>
              <a:t>иске</a:t>
            </a:r>
            <a:r>
              <a:rPr lang="en-US" sz="1800" dirty="0"/>
              <a:t>»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 err="1"/>
              <a:t>Апелляционное</a:t>
            </a:r>
            <a:r>
              <a:rPr lang="en-US" sz="1800" dirty="0"/>
              <a:t> </a:t>
            </a:r>
            <a:r>
              <a:rPr lang="en-US" sz="1800" dirty="0" err="1"/>
              <a:t>определение</a:t>
            </a:r>
            <a:r>
              <a:rPr lang="en-US" sz="1800" dirty="0"/>
              <a:t> </a:t>
            </a:r>
            <a:r>
              <a:rPr lang="en-US" sz="1800" dirty="0" err="1"/>
              <a:t>Вологодского</a:t>
            </a:r>
            <a:r>
              <a:rPr lang="en-US" sz="1800" dirty="0"/>
              <a:t> </a:t>
            </a:r>
            <a:r>
              <a:rPr lang="en-US" sz="1800" dirty="0" err="1"/>
              <a:t>областного</a:t>
            </a:r>
            <a:r>
              <a:rPr lang="en-US" sz="1800" dirty="0"/>
              <a:t> </a:t>
            </a:r>
            <a:r>
              <a:rPr lang="en-US" sz="1800" dirty="0" err="1"/>
              <a:t>суда</a:t>
            </a:r>
            <a:r>
              <a:rPr lang="en-US" sz="1800" dirty="0"/>
              <a:t> </a:t>
            </a:r>
            <a:r>
              <a:rPr lang="en-US" sz="1800" dirty="0" err="1"/>
              <a:t>от</a:t>
            </a:r>
            <a:r>
              <a:rPr lang="en-US" sz="1800" dirty="0"/>
              <a:t> 16 </a:t>
            </a:r>
            <a:r>
              <a:rPr lang="en-US" sz="1800" dirty="0" err="1"/>
              <a:t>февраля</a:t>
            </a:r>
            <a:r>
              <a:rPr lang="en-US" sz="1800" dirty="0"/>
              <a:t> 2018 </a:t>
            </a:r>
            <a:r>
              <a:rPr lang="en-US" sz="1800" dirty="0" err="1"/>
              <a:t>года</a:t>
            </a:r>
            <a:r>
              <a:rPr lang="en-US" sz="1800" dirty="0"/>
              <a:t> </a:t>
            </a:r>
            <a:r>
              <a:rPr lang="en-US" sz="1800" dirty="0" err="1"/>
              <a:t>по</a:t>
            </a:r>
            <a:r>
              <a:rPr lang="en-US" sz="1800" dirty="0"/>
              <a:t> </a:t>
            </a:r>
            <a:r>
              <a:rPr lang="en-US" sz="1800" dirty="0" err="1"/>
              <a:t>делу</a:t>
            </a:r>
            <a:r>
              <a:rPr lang="en-US" sz="1800" dirty="0"/>
              <a:t> № 33-845/2018</a:t>
            </a:r>
          </a:p>
        </p:txBody>
      </p:sp>
    </p:spTree>
    <p:extLst>
      <p:ext uri="{BB962C8B-B14F-4D97-AF65-F5344CB8AC3E}">
        <p14:creationId xmlns:p14="http://schemas.microsoft.com/office/powerpoint/2010/main" val="27652662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3B7BB51-92B8-4089-8DAB-1202A4D1C6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315111"/>
            <a:ext cx="3021543" cy="1435442"/>
          </a:xfrm>
          <a:custGeom>
            <a:avLst/>
            <a:gdLst/>
            <a:ahLst/>
            <a:cxnLst/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317B7366-37C8-497F-8B24-C0D854C71A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4DD280-A148-4E5A-8ACC-49E1ADD07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700" dirty="0" err="1"/>
              <a:t>Для</a:t>
            </a:r>
            <a:r>
              <a:rPr lang="en-US" sz="3700" dirty="0"/>
              <a:t> </a:t>
            </a:r>
            <a:r>
              <a:rPr lang="en-US" sz="3700" dirty="0" err="1"/>
              <a:t>исключения</a:t>
            </a:r>
            <a:r>
              <a:rPr lang="en-US" sz="3700" dirty="0"/>
              <a:t> </a:t>
            </a:r>
            <a:r>
              <a:rPr lang="en-US" sz="3700" dirty="0" err="1"/>
              <a:t>фактора</a:t>
            </a:r>
            <a:r>
              <a:rPr lang="en-US" sz="3700" dirty="0"/>
              <a:t> </a:t>
            </a:r>
            <a:r>
              <a:rPr lang="en-US" sz="3700" dirty="0" err="1"/>
              <a:t>случайности</a:t>
            </a:r>
            <a:r>
              <a:rPr lang="en-US" sz="3700" dirty="0"/>
              <a:t> </a:t>
            </a:r>
            <a:r>
              <a:rPr lang="en-US" sz="3700" dirty="0" err="1"/>
              <a:t>документы</a:t>
            </a:r>
            <a:r>
              <a:rPr lang="en-US" sz="3700" dirty="0"/>
              <a:t> </a:t>
            </a:r>
            <a:r>
              <a:rPr lang="en-US" sz="3700" dirty="0" err="1"/>
              <a:t>кооператива</a:t>
            </a:r>
            <a:r>
              <a:rPr lang="en-US" sz="3700" dirty="0"/>
              <a:t> </a:t>
            </a:r>
            <a:r>
              <a:rPr lang="en-US" sz="3700" dirty="0" err="1"/>
              <a:t>должны</a:t>
            </a:r>
            <a:r>
              <a:rPr lang="en-US" sz="3700" dirty="0"/>
              <a:t> </a:t>
            </a:r>
            <a:r>
              <a:rPr lang="en-US" sz="3700" dirty="0" err="1"/>
              <a:t>содержать</a:t>
            </a:r>
            <a:endParaRPr lang="en-US" sz="3700" dirty="0"/>
          </a:p>
        </p:txBody>
      </p:sp>
      <p:pic>
        <p:nvPicPr>
          <p:cNvPr id="6" name="Объект 5" descr="Изображение выглядит как мужчина, сидит, держит, женщина&#10;&#10;Автоматически созданное описание">
            <a:extLst>
              <a:ext uri="{FF2B5EF4-FFF2-40B4-BE49-F238E27FC236}">
                <a16:creationId xmlns:a16="http://schemas.microsoft.com/office/drawing/2014/main" id="{7E758ABF-1D76-4987-AADD-65BC3F7F7A8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69" r="6718" b="-3"/>
          <a:stretch/>
        </p:blipFill>
        <p:spPr>
          <a:xfrm>
            <a:off x="1129323" y="2013626"/>
            <a:ext cx="4488714" cy="3576825"/>
          </a:xfrm>
          <a:custGeom>
            <a:avLst/>
            <a:gdLst/>
            <a:ahLst/>
            <a:cxnLst/>
            <a:rect l="l" t="t" r="r" b="b"/>
            <a:pathLst>
              <a:path w="4488714" h="3576825">
                <a:moveTo>
                  <a:pt x="713492" y="15"/>
                </a:moveTo>
                <a:cubicBezTo>
                  <a:pt x="723739" y="278"/>
                  <a:pt x="734339" y="3967"/>
                  <a:pt x="743942" y="5139"/>
                </a:cubicBezTo>
                <a:cubicBezTo>
                  <a:pt x="955929" y="31374"/>
                  <a:pt x="1167914" y="59717"/>
                  <a:pt x="1380134" y="84780"/>
                </a:cubicBezTo>
                <a:cubicBezTo>
                  <a:pt x="1578535" y="108204"/>
                  <a:pt x="1778340" y="113591"/>
                  <a:pt x="1977677" y="125771"/>
                </a:cubicBezTo>
                <a:cubicBezTo>
                  <a:pt x="2218942" y="140529"/>
                  <a:pt x="2459740" y="161377"/>
                  <a:pt x="2699600" y="194169"/>
                </a:cubicBezTo>
                <a:cubicBezTo>
                  <a:pt x="2866144" y="217126"/>
                  <a:pt x="3034328" y="233053"/>
                  <a:pt x="3203214" y="214783"/>
                </a:cubicBezTo>
                <a:cubicBezTo>
                  <a:pt x="3211646" y="213845"/>
                  <a:pt x="3221250" y="210801"/>
                  <a:pt x="3228277" y="213845"/>
                </a:cubicBezTo>
                <a:cubicBezTo>
                  <a:pt x="3310262" y="248045"/>
                  <a:pt x="3399740" y="223449"/>
                  <a:pt x="3484768" y="244999"/>
                </a:cubicBezTo>
                <a:cubicBezTo>
                  <a:pt x="3462984" y="328154"/>
                  <a:pt x="3369523" y="321361"/>
                  <a:pt x="3316820" y="378984"/>
                </a:cubicBezTo>
                <a:cubicBezTo>
                  <a:pt x="3402785" y="401939"/>
                  <a:pt x="3480084" y="425129"/>
                  <a:pt x="3558554" y="442462"/>
                </a:cubicBezTo>
                <a:cubicBezTo>
                  <a:pt x="3641709" y="460733"/>
                  <a:pt x="3712214" y="510158"/>
                  <a:pt x="3793494" y="532176"/>
                </a:cubicBezTo>
                <a:cubicBezTo>
                  <a:pt x="3810829" y="536861"/>
                  <a:pt x="3831676" y="553257"/>
                  <a:pt x="3837766" y="569186"/>
                </a:cubicBezTo>
                <a:cubicBezTo>
                  <a:pt x="3857442" y="620719"/>
                  <a:pt x="4250260" y="765244"/>
                  <a:pt x="4203881" y="811154"/>
                </a:cubicBezTo>
                <a:cubicBezTo>
                  <a:pt x="4184673" y="830128"/>
                  <a:pt x="4159844" y="843714"/>
                  <a:pt x="4133843" y="862453"/>
                </a:cubicBezTo>
                <a:cubicBezTo>
                  <a:pt x="4172962" y="897823"/>
                  <a:pt x="4216998" y="913283"/>
                  <a:pt x="4263846" y="923823"/>
                </a:cubicBezTo>
                <a:cubicBezTo>
                  <a:pt x="4277901" y="927103"/>
                  <a:pt x="4291721" y="933661"/>
                  <a:pt x="4293126" y="949590"/>
                </a:cubicBezTo>
                <a:cubicBezTo>
                  <a:pt x="4294531" y="966220"/>
                  <a:pt x="4280242" y="972778"/>
                  <a:pt x="4268297" y="980509"/>
                </a:cubicBezTo>
                <a:cubicBezTo>
                  <a:pt x="4251666" y="991283"/>
                  <a:pt x="4235503" y="1000654"/>
                  <a:pt x="4214422" y="1002059"/>
                </a:cubicBezTo>
                <a:cubicBezTo>
                  <a:pt x="4179754" y="1004167"/>
                  <a:pt x="4163124" y="1034149"/>
                  <a:pt x="4142980" y="1056636"/>
                </a:cubicBezTo>
                <a:cubicBezTo>
                  <a:pt x="4131736" y="1069286"/>
                  <a:pt x="4126114" y="1094817"/>
                  <a:pt x="4145790" y="1099268"/>
                </a:cubicBezTo>
                <a:cubicBezTo>
                  <a:pt x="4193106" y="1110043"/>
                  <a:pt x="4189358" y="1141197"/>
                  <a:pt x="4188188" y="1176567"/>
                </a:cubicBezTo>
                <a:cubicBezTo>
                  <a:pt x="4186548" y="1220370"/>
                  <a:pt x="4158673" y="1240514"/>
                  <a:pt x="4124474" y="1257380"/>
                </a:cubicBezTo>
                <a:cubicBezTo>
                  <a:pt x="4112762" y="1263235"/>
                  <a:pt x="4096132" y="1263000"/>
                  <a:pt x="4091680" y="1281271"/>
                </a:cubicBezTo>
                <a:cubicBezTo>
                  <a:pt x="4110888" y="1298606"/>
                  <a:pt x="4134312" y="1284551"/>
                  <a:pt x="4154926" y="1289469"/>
                </a:cubicBezTo>
                <a:cubicBezTo>
                  <a:pt x="4172025" y="1293452"/>
                  <a:pt x="4200368" y="1291344"/>
                  <a:pt x="4176944" y="1323200"/>
                </a:cubicBezTo>
                <a:cubicBezTo>
                  <a:pt x="4170150" y="1332335"/>
                  <a:pt x="4178114" y="1339363"/>
                  <a:pt x="4186782" y="1340066"/>
                </a:cubicBezTo>
                <a:cubicBezTo>
                  <a:pt x="4256117" y="1347327"/>
                  <a:pt x="4224260" y="1411743"/>
                  <a:pt x="4246513" y="1445708"/>
                </a:cubicBezTo>
                <a:cubicBezTo>
                  <a:pt x="4252602" y="1455076"/>
                  <a:pt x="4246044" y="1471239"/>
                  <a:pt x="4236440" y="1475221"/>
                </a:cubicBezTo>
                <a:cubicBezTo>
                  <a:pt x="4175069" y="1501456"/>
                  <a:pt x="4166637" y="1563998"/>
                  <a:pt x="4136888" y="1617873"/>
                </a:cubicBezTo>
                <a:cubicBezTo>
                  <a:pt x="4169214" y="1639188"/>
                  <a:pt x="4207863" y="1643873"/>
                  <a:pt x="4242764" y="1657693"/>
                </a:cubicBezTo>
                <a:cubicBezTo>
                  <a:pt x="4279072" y="1672216"/>
                  <a:pt x="4279072" y="1682991"/>
                  <a:pt x="4249089" y="1725153"/>
                </a:cubicBezTo>
                <a:cubicBezTo>
                  <a:pt x="4327090" y="1734290"/>
                  <a:pt x="4327090" y="1734290"/>
                  <a:pt x="4302964" y="1800579"/>
                </a:cubicBezTo>
                <a:cubicBezTo>
                  <a:pt x="4368318" y="1806669"/>
                  <a:pt x="4411417" y="1838057"/>
                  <a:pt x="4421488" y="1906689"/>
                </a:cubicBezTo>
                <a:cubicBezTo>
                  <a:pt x="4426408" y="1939951"/>
                  <a:pt x="4455922" y="1955644"/>
                  <a:pt x="4488714" y="1977897"/>
                </a:cubicBezTo>
                <a:cubicBezTo>
                  <a:pt x="4447958" y="1999448"/>
                  <a:pt x="4420318" y="2044421"/>
                  <a:pt x="4372767" y="1996870"/>
                </a:cubicBezTo>
                <a:cubicBezTo>
                  <a:pt x="4355434" y="1979537"/>
                  <a:pt x="4357072" y="2001555"/>
                  <a:pt x="4354731" y="2007880"/>
                </a:cubicBezTo>
                <a:cubicBezTo>
                  <a:pt x="4349110" y="2023339"/>
                  <a:pt x="4360820" y="2033646"/>
                  <a:pt x="4368551" y="2045357"/>
                </a:cubicBezTo>
                <a:cubicBezTo>
                  <a:pt x="4376046" y="2057070"/>
                  <a:pt x="4384948" y="2069484"/>
                  <a:pt x="4387056" y="2082603"/>
                </a:cubicBezTo>
                <a:cubicBezTo>
                  <a:pt x="4388460" y="2091738"/>
                  <a:pt x="4381668" y="2105088"/>
                  <a:pt x="4374173" y="2111882"/>
                </a:cubicBezTo>
                <a:cubicBezTo>
                  <a:pt x="4334820" y="2147720"/>
                  <a:pt x="4358244" y="2228299"/>
                  <a:pt x="4283756" y="2238606"/>
                </a:cubicBezTo>
                <a:cubicBezTo>
                  <a:pt x="4250260" y="2243289"/>
                  <a:pt x="4234098" y="2272804"/>
                  <a:pt x="4209503" y="2288966"/>
                </a:cubicBezTo>
                <a:cubicBezTo>
                  <a:pt x="4124006" y="2345418"/>
                  <a:pt x="4066851" y="2418032"/>
                  <a:pt x="4040383" y="2517817"/>
                </a:cubicBezTo>
                <a:cubicBezTo>
                  <a:pt x="4033122" y="2545457"/>
                  <a:pt x="4005246" y="2567711"/>
                  <a:pt x="3987210" y="2592071"/>
                </a:cubicBezTo>
                <a:cubicBezTo>
                  <a:pt x="3995878" y="2609873"/>
                  <a:pt x="4043193" y="2571458"/>
                  <a:pt x="4026563" y="2618305"/>
                </a:cubicBezTo>
                <a:cubicBezTo>
                  <a:pt x="4013914" y="2653442"/>
                  <a:pt x="3981588" y="2675226"/>
                  <a:pt x="3951137" y="2696074"/>
                </a:cubicBezTo>
                <a:cubicBezTo>
                  <a:pt x="3916470" y="2719731"/>
                  <a:pt x="3878055" y="2738704"/>
                  <a:pt x="3862360" y="2782506"/>
                </a:cubicBezTo>
                <a:cubicBezTo>
                  <a:pt x="3859081" y="2791877"/>
                  <a:pt x="3848540" y="2801714"/>
                  <a:pt x="3839172" y="2805463"/>
                </a:cubicBezTo>
                <a:cubicBezTo>
                  <a:pt x="3350549" y="3576343"/>
                  <a:pt x="2147734" y="3581495"/>
                  <a:pt x="2009066" y="3576107"/>
                </a:cubicBezTo>
                <a:cubicBezTo>
                  <a:pt x="1841116" y="3569315"/>
                  <a:pt x="1682302" y="3521764"/>
                  <a:pt x="1526534" y="3462502"/>
                </a:cubicBezTo>
                <a:cubicBezTo>
                  <a:pt x="1460712" y="3437439"/>
                  <a:pt x="1399577" y="3401835"/>
                  <a:pt x="1335628" y="3374195"/>
                </a:cubicBezTo>
                <a:cubicBezTo>
                  <a:pt x="1247321" y="3336013"/>
                  <a:pt x="1179158" y="3263165"/>
                  <a:pt x="1091084" y="3232479"/>
                </a:cubicBezTo>
                <a:cubicBezTo>
                  <a:pt x="1000434" y="3200857"/>
                  <a:pt x="922901" y="3143000"/>
                  <a:pt x="829673" y="3118405"/>
                </a:cubicBezTo>
                <a:cubicBezTo>
                  <a:pt x="780484" y="3105288"/>
                  <a:pt x="732933" y="3081631"/>
                  <a:pt x="740662" y="3013935"/>
                </a:cubicBezTo>
                <a:cubicBezTo>
                  <a:pt x="742771" y="2994727"/>
                  <a:pt x="729888" y="2979034"/>
                  <a:pt x="709509" y="2984656"/>
                </a:cubicBezTo>
                <a:cubicBezTo>
                  <a:pt x="670626" y="2995196"/>
                  <a:pt x="653058" y="2967321"/>
                  <a:pt x="631507" y="2946474"/>
                </a:cubicBezTo>
                <a:cubicBezTo>
                  <a:pt x="593093" y="2909465"/>
                  <a:pt x="556552" y="2870113"/>
                  <a:pt x="495415" y="2864022"/>
                </a:cubicBezTo>
                <a:cubicBezTo>
                  <a:pt x="507126" y="2834976"/>
                  <a:pt x="527037" y="2839193"/>
                  <a:pt x="545308" y="2845283"/>
                </a:cubicBezTo>
                <a:cubicBezTo>
                  <a:pt x="593327" y="2861212"/>
                  <a:pt x="640877" y="2879248"/>
                  <a:pt x="688896" y="2895176"/>
                </a:cubicBezTo>
                <a:cubicBezTo>
                  <a:pt x="720284" y="2905483"/>
                  <a:pt x="751438" y="2920006"/>
                  <a:pt x="793367" y="2908527"/>
                </a:cubicBezTo>
                <a:cubicBezTo>
                  <a:pt x="757294" y="2849968"/>
                  <a:pt x="695923" y="2839427"/>
                  <a:pt x="646265" y="2821391"/>
                </a:cubicBezTo>
                <a:cubicBezTo>
                  <a:pt x="584192" y="2798670"/>
                  <a:pt x="547651" y="2755803"/>
                  <a:pt x="503847" y="2708019"/>
                </a:cubicBezTo>
                <a:cubicBezTo>
                  <a:pt x="549524" y="2696541"/>
                  <a:pt x="577867" y="2731678"/>
                  <a:pt x="613705" y="2729803"/>
                </a:cubicBezTo>
                <a:cubicBezTo>
                  <a:pt x="615580" y="2723714"/>
                  <a:pt x="618859" y="2714813"/>
                  <a:pt x="618390" y="2714577"/>
                </a:cubicBezTo>
                <a:cubicBezTo>
                  <a:pt x="559831" y="2688343"/>
                  <a:pt x="532425" y="2639153"/>
                  <a:pt x="523289" y="2579656"/>
                </a:cubicBezTo>
                <a:cubicBezTo>
                  <a:pt x="518605" y="2548972"/>
                  <a:pt x="497289" y="2539368"/>
                  <a:pt x="476207" y="2525313"/>
                </a:cubicBezTo>
                <a:cubicBezTo>
                  <a:pt x="402656" y="2475421"/>
                  <a:pt x="324889" y="2430213"/>
                  <a:pt x="264455" y="2361581"/>
                </a:cubicBezTo>
                <a:cubicBezTo>
                  <a:pt x="334259" y="2370716"/>
                  <a:pt x="390242" y="2415455"/>
                  <a:pt x="465433" y="2434663"/>
                </a:cubicBezTo>
                <a:cubicBezTo>
                  <a:pt x="405702" y="2359238"/>
                  <a:pt x="328402" y="2321058"/>
                  <a:pt x="257897" y="2275380"/>
                </a:cubicBezTo>
                <a:cubicBezTo>
                  <a:pt x="225806" y="2254533"/>
                  <a:pt x="196059" y="2227830"/>
                  <a:pt x="157174" y="2216586"/>
                </a:cubicBezTo>
                <a:cubicBezTo>
                  <a:pt x="143354" y="2212604"/>
                  <a:pt x="120633" y="2204172"/>
                  <a:pt x="131643" y="2181919"/>
                </a:cubicBezTo>
                <a:cubicBezTo>
                  <a:pt x="141011" y="2163415"/>
                  <a:pt x="159516" y="2169035"/>
                  <a:pt x="176382" y="2174423"/>
                </a:cubicBezTo>
                <a:cubicBezTo>
                  <a:pt x="216905" y="2187776"/>
                  <a:pt x="258834" y="2188009"/>
                  <a:pt x="313646" y="2187776"/>
                </a:cubicBezTo>
                <a:cubicBezTo>
                  <a:pt x="267735" y="2126639"/>
                  <a:pt x="183643" y="2144910"/>
                  <a:pt x="144292" y="2080728"/>
                </a:cubicBezTo>
                <a:cubicBezTo>
                  <a:pt x="193481" y="2069484"/>
                  <a:pt x="231428" y="2092674"/>
                  <a:pt x="271249" y="2097124"/>
                </a:cubicBezTo>
                <a:cubicBezTo>
                  <a:pt x="307321" y="2101106"/>
                  <a:pt x="316222" y="2090332"/>
                  <a:pt x="307790" y="2054961"/>
                </a:cubicBezTo>
                <a:cubicBezTo>
                  <a:pt x="294673" y="1999915"/>
                  <a:pt x="314349" y="1971806"/>
                  <a:pt x="366818" y="1986798"/>
                </a:cubicBezTo>
                <a:cubicBezTo>
                  <a:pt x="415539" y="2000852"/>
                  <a:pt x="420692" y="1980240"/>
                  <a:pt x="407575" y="1948852"/>
                </a:cubicBezTo>
                <a:cubicBezTo>
                  <a:pt x="388836" y="1903176"/>
                  <a:pt x="410151" y="1867805"/>
                  <a:pt x="424674" y="1829390"/>
                </a:cubicBezTo>
                <a:cubicBezTo>
                  <a:pt x="446928" y="1770831"/>
                  <a:pt x="437558" y="1742253"/>
                  <a:pt x="389539" y="1698685"/>
                </a:cubicBezTo>
                <a:cubicBezTo>
                  <a:pt x="362602" y="1674323"/>
                  <a:pt x="333557" y="1653711"/>
                  <a:pt x="294438" y="1632630"/>
                </a:cubicBezTo>
                <a:cubicBezTo>
                  <a:pt x="384620" y="1621152"/>
                  <a:pt x="289988" y="1582503"/>
                  <a:pt x="321844" y="1558376"/>
                </a:cubicBezTo>
                <a:cubicBezTo>
                  <a:pt x="385557" y="1548538"/>
                  <a:pt x="437558" y="1625368"/>
                  <a:pt x="524227" y="1603350"/>
                </a:cubicBezTo>
                <a:cubicBezTo>
                  <a:pt x="417179" y="1536825"/>
                  <a:pt x="298889" y="1515041"/>
                  <a:pt x="221356" y="1426500"/>
                </a:cubicBezTo>
                <a:cubicBezTo>
                  <a:pt x="239158" y="1406355"/>
                  <a:pt x="256960" y="1425094"/>
                  <a:pt x="272186" y="1417599"/>
                </a:cubicBezTo>
                <a:cubicBezTo>
                  <a:pt x="271717" y="1412914"/>
                  <a:pt x="272889" y="1405886"/>
                  <a:pt x="270077" y="1403779"/>
                </a:cubicBezTo>
                <a:cubicBezTo>
                  <a:pt x="212221" y="1355525"/>
                  <a:pt x="211283" y="1354355"/>
                  <a:pt x="273356" y="1318749"/>
                </a:cubicBezTo>
                <a:cubicBezTo>
                  <a:pt x="295141" y="1306335"/>
                  <a:pt x="293267" y="1295325"/>
                  <a:pt x="281790" y="1279632"/>
                </a:cubicBezTo>
                <a:cubicBezTo>
                  <a:pt x="273590" y="1268622"/>
                  <a:pt x="263753" y="1258784"/>
                  <a:pt x="268438" y="1234657"/>
                </a:cubicBezTo>
                <a:cubicBezTo>
                  <a:pt x="302402" y="1265578"/>
                  <a:pt x="466603" y="1255505"/>
                  <a:pt x="495649" y="1252226"/>
                </a:cubicBezTo>
                <a:cubicBezTo>
                  <a:pt x="528208" y="1248713"/>
                  <a:pt x="560299" y="1233721"/>
                  <a:pt x="594497" y="1241919"/>
                </a:cubicBezTo>
                <a:cubicBezTo>
                  <a:pt x="621903" y="1248479"/>
                  <a:pt x="748860" y="1311957"/>
                  <a:pt x="766898" y="1239109"/>
                </a:cubicBezTo>
                <a:cubicBezTo>
                  <a:pt x="767835" y="1235595"/>
                  <a:pt x="819132" y="1243794"/>
                  <a:pt x="846773" y="1247776"/>
                </a:cubicBezTo>
                <a:cubicBezTo>
                  <a:pt x="871134" y="1251055"/>
                  <a:pt x="898540" y="1265578"/>
                  <a:pt x="914936" y="1236532"/>
                </a:cubicBezTo>
                <a:cubicBezTo>
                  <a:pt x="924540" y="1219433"/>
                  <a:pt x="884954" y="1186405"/>
                  <a:pt x="849584" y="1183594"/>
                </a:cubicBezTo>
                <a:cubicBezTo>
                  <a:pt x="818898" y="1181017"/>
                  <a:pt x="786807" y="1177269"/>
                  <a:pt x="757528" y="1184296"/>
                </a:cubicBezTo>
                <a:cubicBezTo>
                  <a:pt x="721456" y="1192730"/>
                  <a:pt x="702014" y="1179144"/>
                  <a:pt x="691941" y="1149864"/>
                </a:cubicBezTo>
                <a:cubicBezTo>
                  <a:pt x="680698" y="1117539"/>
                  <a:pt x="659147" y="1102547"/>
                  <a:pt x="629400" y="1087555"/>
                </a:cubicBezTo>
                <a:cubicBezTo>
                  <a:pt x="557253" y="1051250"/>
                  <a:pt x="487920" y="1009321"/>
                  <a:pt x="408747" y="988239"/>
                </a:cubicBezTo>
                <a:cubicBezTo>
                  <a:pt x="393052" y="984022"/>
                  <a:pt x="375719" y="978400"/>
                  <a:pt x="368458" y="950527"/>
                </a:cubicBezTo>
                <a:cubicBezTo>
                  <a:pt x="582786" y="992220"/>
                  <a:pt x="778141" y="1100908"/>
                  <a:pt x="999262" y="1094583"/>
                </a:cubicBezTo>
                <a:cubicBezTo>
                  <a:pt x="938829" y="1060149"/>
                  <a:pt x="868792" y="1058276"/>
                  <a:pt x="804376" y="1034149"/>
                </a:cubicBezTo>
                <a:cubicBezTo>
                  <a:pt x="850053" y="1016113"/>
                  <a:pt x="892918" y="1034852"/>
                  <a:pt x="936252" y="1045159"/>
                </a:cubicBezTo>
                <a:cubicBezTo>
                  <a:pt x="972559" y="1053591"/>
                  <a:pt x="1005353" y="1054997"/>
                  <a:pt x="1009335" y="1004636"/>
                </a:cubicBezTo>
                <a:cubicBezTo>
                  <a:pt x="1007929" y="1001356"/>
                  <a:pt x="1008163" y="997141"/>
                  <a:pt x="1008398" y="993158"/>
                </a:cubicBezTo>
                <a:cubicBezTo>
                  <a:pt x="996216" y="972311"/>
                  <a:pt x="977244" y="961536"/>
                  <a:pt x="954757" y="955445"/>
                </a:cubicBezTo>
                <a:cubicBezTo>
                  <a:pt x="941171" y="951697"/>
                  <a:pt x="923135" y="946075"/>
                  <a:pt x="923368" y="931085"/>
                </a:cubicBezTo>
                <a:cubicBezTo>
                  <a:pt x="924071" y="875570"/>
                  <a:pt x="880738" y="859407"/>
                  <a:pt x="837403" y="843245"/>
                </a:cubicBezTo>
                <a:cubicBezTo>
                  <a:pt x="861530" y="815605"/>
                  <a:pt x="880503" y="835983"/>
                  <a:pt x="898774" y="833876"/>
                </a:cubicBezTo>
                <a:cubicBezTo>
                  <a:pt x="910720" y="832470"/>
                  <a:pt x="921495" y="829894"/>
                  <a:pt x="921495" y="815605"/>
                </a:cubicBezTo>
                <a:cubicBezTo>
                  <a:pt x="921729" y="803658"/>
                  <a:pt x="916107" y="790072"/>
                  <a:pt x="904396" y="789839"/>
                </a:cubicBezTo>
                <a:cubicBezTo>
                  <a:pt x="831079" y="787730"/>
                  <a:pt x="790556" y="710900"/>
                  <a:pt x="714428" y="710666"/>
                </a:cubicBezTo>
                <a:cubicBezTo>
                  <a:pt x="668986" y="710666"/>
                  <a:pt x="738086" y="667332"/>
                  <a:pt x="699672" y="649295"/>
                </a:cubicBezTo>
                <a:cubicBezTo>
                  <a:pt x="691238" y="645313"/>
                  <a:pt x="721690" y="639224"/>
                  <a:pt x="735276" y="640160"/>
                </a:cubicBezTo>
                <a:cubicBezTo>
                  <a:pt x="748627" y="641097"/>
                  <a:pt x="760573" y="652574"/>
                  <a:pt x="776736" y="644376"/>
                </a:cubicBezTo>
                <a:cubicBezTo>
                  <a:pt x="785637" y="615097"/>
                  <a:pt x="762682" y="604322"/>
                  <a:pt x="743708" y="596123"/>
                </a:cubicBezTo>
                <a:cubicBezTo>
                  <a:pt x="699905" y="577150"/>
                  <a:pt x="657274" y="554195"/>
                  <a:pt x="609255" y="547401"/>
                </a:cubicBezTo>
                <a:cubicBezTo>
                  <a:pt x="592156" y="545059"/>
                  <a:pt x="633850" y="513671"/>
                  <a:pt x="642048" y="502662"/>
                </a:cubicBezTo>
                <a:cubicBezTo>
                  <a:pt x="448801" y="386949"/>
                  <a:pt x="216437" y="392804"/>
                  <a:pt x="0" y="299342"/>
                </a:cubicBezTo>
                <a:cubicBezTo>
                  <a:pt x="47785" y="281073"/>
                  <a:pt x="82921" y="294424"/>
                  <a:pt x="115480" y="297235"/>
                </a:cubicBezTo>
                <a:cubicBezTo>
                  <a:pt x="196760" y="304261"/>
                  <a:pt x="277105" y="318784"/>
                  <a:pt x="358151" y="327451"/>
                </a:cubicBezTo>
                <a:cubicBezTo>
                  <a:pt x="397971" y="331667"/>
                  <a:pt x="434981" y="347596"/>
                  <a:pt x="479486" y="322299"/>
                </a:cubicBezTo>
                <a:cubicBezTo>
                  <a:pt x="509235" y="305433"/>
                  <a:pt x="556786" y="323703"/>
                  <a:pt x="593327" y="338695"/>
                </a:cubicBezTo>
                <a:cubicBezTo>
                  <a:pt x="623543" y="351109"/>
                  <a:pt x="652355" y="354388"/>
                  <a:pt x="692410" y="338695"/>
                </a:cubicBezTo>
                <a:cubicBezTo>
                  <a:pt x="656103" y="329091"/>
                  <a:pt x="628228" y="320659"/>
                  <a:pt x="599651" y="314802"/>
                </a:cubicBezTo>
                <a:cubicBezTo>
                  <a:pt x="576930" y="310118"/>
                  <a:pt x="631040" y="291144"/>
                  <a:pt x="658679" y="293487"/>
                </a:cubicBezTo>
                <a:cubicBezTo>
                  <a:pt x="697329" y="296766"/>
                  <a:pt x="675545" y="284586"/>
                  <a:pt x="668986" y="267720"/>
                </a:cubicBezTo>
                <a:cubicBezTo>
                  <a:pt x="661959" y="249684"/>
                  <a:pt x="682806" y="244063"/>
                  <a:pt x="695923" y="247810"/>
                </a:cubicBezTo>
                <a:cubicBezTo>
                  <a:pt x="746284" y="262568"/>
                  <a:pt x="796411" y="236567"/>
                  <a:pt x="848413" y="257649"/>
                </a:cubicBezTo>
                <a:cubicBezTo>
                  <a:pt x="835295" y="205647"/>
                  <a:pt x="806952" y="182926"/>
                  <a:pt x="747690" y="175664"/>
                </a:cubicBezTo>
                <a:cubicBezTo>
                  <a:pt x="725437" y="172854"/>
                  <a:pt x="702248" y="177070"/>
                  <a:pt x="683040" y="162078"/>
                </a:cubicBezTo>
                <a:cubicBezTo>
                  <a:pt x="672030" y="153413"/>
                  <a:pt x="659616" y="143106"/>
                  <a:pt x="668283" y="127177"/>
                </a:cubicBezTo>
                <a:cubicBezTo>
                  <a:pt x="674373" y="115933"/>
                  <a:pt x="687491" y="115933"/>
                  <a:pt x="698266" y="119682"/>
                </a:cubicBezTo>
                <a:cubicBezTo>
                  <a:pt x="746519" y="136313"/>
                  <a:pt x="796880" y="142403"/>
                  <a:pt x="847241" y="148494"/>
                </a:cubicBezTo>
                <a:cubicBezTo>
                  <a:pt x="854972" y="149430"/>
                  <a:pt x="863637" y="152476"/>
                  <a:pt x="872305" y="137015"/>
                </a:cubicBezTo>
                <a:cubicBezTo>
                  <a:pt x="778141" y="111951"/>
                  <a:pt x="688662" y="76347"/>
                  <a:pt x="591921" y="62527"/>
                </a:cubicBezTo>
                <a:cubicBezTo>
                  <a:pt x="593327" y="55969"/>
                  <a:pt x="594732" y="49410"/>
                  <a:pt x="596138" y="42852"/>
                </a:cubicBezTo>
                <a:cubicBezTo>
                  <a:pt x="671796" y="52220"/>
                  <a:pt x="747456" y="61590"/>
                  <a:pt x="843025" y="73303"/>
                </a:cubicBezTo>
                <a:cubicBezTo>
                  <a:pt x="784231" y="36058"/>
                  <a:pt x="728717" y="48473"/>
                  <a:pt x="685149" y="15446"/>
                </a:cubicBezTo>
                <a:cubicBezTo>
                  <a:pt x="693347" y="2914"/>
                  <a:pt x="703244" y="-249"/>
                  <a:pt x="713492" y="15"/>
                </a:cubicBezTo>
                <a:close/>
              </a:path>
            </a:pathLst>
          </a:cu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7EBBED29-CB28-4129-B498-0DD6A09355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19528" y="2013625"/>
            <a:ext cx="5234271" cy="416333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/>
              <a:t>Регулирование</a:t>
            </a:r>
            <a:r>
              <a:rPr lang="en-US" dirty="0"/>
              <a:t> </a:t>
            </a:r>
            <a:r>
              <a:rPr lang="en-US" dirty="0" err="1"/>
              <a:t>внесения</a:t>
            </a:r>
            <a:r>
              <a:rPr lang="en-US" dirty="0"/>
              <a:t> </a:t>
            </a:r>
            <a:r>
              <a:rPr lang="en-US" dirty="0" err="1"/>
              <a:t>взносов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покрытие</a:t>
            </a:r>
            <a:r>
              <a:rPr lang="en-US" dirty="0"/>
              <a:t> </a:t>
            </a:r>
            <a:r>
              <a:rPr lang="en-US" dirty="0" err="1"/>
              <a:t>убытка</a:t>
            </a:r>
            <a:r>
              <a:rPr lang="en-US" dirty="0"/>
              <a:t>,</a:t>
            </a:r>
          </a:p>
          <a:p>
            <a:r>
              <a:rPr lang="en-US" dirty="0" err="1"/>
              <a:t>Регулирование</a:t>
            </a:r>
            <a:r>
              <a:rPr lang="en-US" dirty="0"/>
              <a:t> </a:t>
            </a:r>
            <a:r>
              <a:rPr lang="en-US" dirty="0" err="1"/>
              <a:t>внесения</a:t>
            </a:r>
            <a:r>
              <a:rPr lang="en-US" dirty="0"/>
              <a:t> </a:t>
            </a:r>
            <a:r>
              <a:rPr lang="en-US" dirty="0" err="1"/>
              <a:t>взносов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погашение</a:t>
            </a:r>
            <a:r>
              <a:rPr lang="en-US" dirty="0"/>
              <a:t> </a:t>
            </a:r>
            <a:r>
              <a:rPr lang="en-US" dirty="0" err="1"/>
              <a:t>задолженности</a:t>
            </a:r>
            <a:r>
              <a:rPr lang="en-US" dirty="0"/>
              <a:t> </a:t>
            </a:r>
            <a:r>
              <a:rPr lang="en-US" dirty="0" err="1"/>
              <a:t>перед</a:t>
            </a:r>
            <a:r>
              <a:rPr lang="en-US" dirty="0"/>
              <a:t> </a:t>
            </a:r>
            <a:r>
              <a:rPr lang="en-US" dirty="0" err="1"/>
              <a:t>внешними</a:t>
            </a:r>
            <a:r>
              <a:rPr lang="en-US" dirty="0"/>
              <a:t> </a:t>
            </a:r>
            <a:r>
              <a:rPr lang="en-US" dirty="0" err="1"/>
              <a:t>кредиторами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7587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2EEE8F-CA08-46C7-90DB-AB711D703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Регулирование внесения взносов на покрытие убытка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664BB28-D0FD-4BD7-9EC1-5FFC239DA6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anchor="ctr">
            <a:normAutofit fontScale="92500"/>
          </a:bodyPr>
          <a:lstStyle/>
          <a:p>
            <a:pPr algn="ctr"/>
            <a:r>
              <a:rPr lang="ru-RU" dirty="0"/>
              <a:t>Урегулировано законом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F6672B3-5A0E-428C-BF79-A59679BEEAC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/>
              <a:t>«Убытки кооператива, определенные по данным бухгалтерской (финансовой) отчетности, распределяются между членами потребительского кооператива в соответствии с долей их участия в хозяйственной деятельности потребительского кооператива».</a:t>
            </a:r>
          </a:p>
          <a:p>
            <a:pPr marL="0" indent="0" algn="r">
              <a:buNone/>
            </a:pPr>
            <a:r>
              <a:rPr lang="ru-RU" dirty="0"/>
              <a:t>ФЗ «О сельскохозяйственной кооперации», ст. 36, ч. 5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55AF005-FB3B-44A6-B072-3011AF9D49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 anchor="ctr">
            <a:normAutofit fontScale="92500"/>
          </a:bodyPr>
          <a:lstStyle/>
          <a:p>
            <a:pPr algn="ctr"/>
            <a:r>
              <a:rPr lang="ru-RU" dirty="0"/>
              <a:t>Регулируется внутренними документами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A725AF3-B0DB-487D-BAFF-2583891C850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/>
              <a:t>Критерий определения объёма хозяйственного участия (сумма сделок, натуральный объём услуг и т.д.),</a:t>
            </a:r>
          </a:p>
          <a:p>
            <a:r>
              <a:rPr lang="ru-RU" dirty="0"/>
              <a:t>Срок, за который оценивается хозяйственное участие,</a:t>
            </a:r>
          </a:p>
          <a:p>
            <a:r>
              <a:rPr lang="ru-RU" dirty="0"/>
              <a:t>Доступный для всех членов источник информации о хозяйственном участии в деятельности кооператива (сайт, ежеквартальный отчёт правления, акты наблюдательного совета и т.д.)</a:t>
            </a:r>
          </a:p>
        </p:txBody>
      </p:sp>
    </p:spTree>
    <p:extLst>
      <p:ext uri="{BB962C8B-B14F-4D97-AF65-F5344CB8AC3E}">
        <p14:creationId xmlns:p14="http://schemas.microsoft.com/office/powerpoint/2010/main" val="35445887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08EB1DE7-6001-4F64-A5B5-A9E6A01CF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/>
              <a:t>Регулирование Уставом внесения </a:t>
            </a:r>
            <a:r>
              <a:rPr lang="ru-RU" dirty="0"/>
              <a:t>взносов на погашение задолженности перед кредиторами</a:t>
            </a:r>
          </a:p>
        </p:txBody>
      </p:sp>
      <p:graphicFrame>
        <p:nvGraphicFramePr>
          <p:cNvPr id="11" name="Объект 10">
            <a:extLst>
              <a:ext uri="{FF2B5EF4-FFF2-40B4-BE49-F238E27FC236}">
                <a16:creationId xmlns:a16="http://schemas.microsoft.com/office/drawing/2014/main" id="{F7C07350-87F3-4C02-8283-1A5D75DB2C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5691638"/>
              </p:ext>
            </p:extLst>
          </p:nvPr>
        </p:nvGraphicFramePr>
        <p:xfrm>
          <a:off x="838200" y="2011363"/>
          <a:ext cx="10515600" cy="41608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562773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raphic 1">
            <a:extLst>
              <a:ext uri="{FF2B5EF4-FFF2-40B4-BE49-F238E27FC236}">
                <a16:creationId xmlns:a16="http://schemas.microsoft.com/office/drawing/2014/main" id="{0D57E7FA-E8FC-45AC-868F-CDC814493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2599854" y="527562"/>
            <a:ext cx="6992292" cy="5102484"/>
          </a:xfrm>
          <a:custGeom>
            <a:avLst/>
            <a:gdLst/>
            <a:ahLst/>
            <a:cxnLst/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CE1AED4-C7FF-4468-BF54-4470A0A3E2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Объект 4" descr="Изображение выглядит как рисунок&#10;&#10;Автоматически созданное описание">
            <a:extLst>
              <a:ext uri="{FF2B5EF4-FFF2-40B4-BE49-F238E27FC236}">
                <a16:creationId xmlns:a16="http://schemas.microsoft.com/office/drawing/2014/main" id="{FCC9CB19-C268-4F8C-AF86-9DC34AC916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"/>
          <a:stretch/>
        </p:blipFill>
        <p:spPr>
          <a:xfrm>
            <a:off x="20" y="10"/>
            <a:ext cx="12188932" cy="685799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BDE94FAB-AA60-43B4-A2C3-3A940B9A95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" y="4530071"/>
            <a:ext cx="12191999" cy="2327926"/>
          </a:xfrm>
          <a:prstGeom prst="rect">
            <a:avLst/>
          </a:prstGeom>
          <a:gradFill flip="none" rotWithShape="1">
            <a:gsLst>
              <a:gs pos="44000">
                <a:schemeClr val="tx1">
                  <a:alpha val="40000"/>
                </a:schemeClr>
              </a:gs>
              <a:gs pos="100000">
                <a:schemeClr val="tx1">
                  <a:alpha val="70000"/>
                </a:schemeClr>
              </a:gs>
              <a:gs pos="0">
                <a:schemeClr val="tx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F63D72-3584-49F6-AD7D-58BB86935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570" y="324406"/>
            <a:ext cx="9144000" cy="115266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400" dirty="0" err="1"/>
              <a:t>Часть</a:t>
            </a:r>
            <a:r>
              <a:rPr lang="en-US" sz="3400" dirty="0"/>
              <a:t> 2. </a:t>
            </a:r>
            <a:r>
              <a:rPr lang="en-US" sz="3400" dirty="0" err="1"/>
              <a:t>Субсидиарная</a:t>
            </a:r>
            <a:r>
              <a:rPr lang="en-US" sz="3400" dirty="0"/>
              <a:t> </a:t>
            </a:r>
            <a:r>
              <a:rPr lang="en-US" sz="3400" dirty="0" err="1"/>
              <a:t>ответственность</a:t>
            </a:r>
            <a:r>
              <a:rPr lang="en-US" sz="3400" dirty="0"/>
              <a:t> </a:t>
            </a:r>
            <a:r>
              <a:rPr lang="en-US" sz="3400" dirty="0" err="1"/>
              <a:t>членов</a:t>
            </a:r>
            <a:r>
              <a:rPr lang="en-US" sz="3400" dirty="0"/>
              <a:t> </a:t>
            </a:r>
            <a:r>
              <a:rPr lang="en-US" sz="3400" dirty="0" err="1"/>
              <a:t>крестьянских</a:t>
            </a:r>
            <a:r>
              <a:rPr lang="en-US" sz="3400" dirty="0"/>
              <a:t> (</a:t>
            </a:r>
            <a:r>
              <a:rPr lang="en-US" sz="3400" dirty="0" err="1"/>
              <a:t>фермерских</a:t>
            </a:r>
            <a:r>
              <a:rPr lang="en-US" sz="3400" dirty="0"/>
              <a:t>) </a:t>
            </a:r>
            <a:r>
              <a:rPr lang="en-US" sz="3400" dirty="0" err="1"/>
              <a:t>хозяйств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30732205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26735C6-56E2-45F1-89D5-8A0717120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КФХ без образования юридического лица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32AC888-0908-4C43-B04F-A8E5332CB5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/>
              <a:t>Ответственность в период членства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7133CC7-69DF-4BAE-B886-033E81EFC5D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ru-RU" sz="2400" dirty="0"/>
              <a:t>Законом не урегулирована;</a:t>
            </a:r>
          </a:p>
          <a:p>
            <a:r>
              <a:rPr lang="ru-RU" sz="2400" dirty="0"/>
              <a:t>Необходимо в Соглашении отразить долю ответственности каждого члена, порядок уведомления со стороны Главы хозяйства и т.д.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9364DE1C-2AA4-4856-BCC1-9BA31FD5A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dirty="0"/>
              <a:t>Ответственность после прекращения членства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17B75ADE-CBE5-4885-A77A-2A609C1C1ED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/>
              <a:t>«Гражданин, вышедший из фермерского хозяйства, в течение двух лет после выхода из него несет субсидиарную ответственность в пределах стоимости своей доли в имуществе фермерского хозяйства по обязательствам, возникшим в результате деятельности фермерского хозяйства до момента выхода его из фермерского хозяйства»</a:t>
            </a:r>
          </a:p>
          <a:p>
            <a:pPr marL="0" indent="0" algn="r">
              <a:buNone/>
            </a:pPr>
            <a:r>
              <a:rPr lang="ru-RU" dirty="0"/>
              <a:t>Федеральный закон «О крестьянском (фермерском) хозяйстве», ст. 9, ч. 3</a:t>
            </a:r>
          </a:p>
        </p:txBody>
      </p:sp>
    </p:spTree>
    <p:extLst>
      <p:ext uri="{BB962C8B-B14F-4D97-AF65-F5344CB8AC3E}">
        <p14:creationId xmlns:p14="http://schemas.microsoft.com/office/powerpoint/2010/main" val="15124596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A8BD63-497A-4688-9D7D-5AAC88AC0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КФХ в статусе юридического лица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1709897-6C71-45FE-9898-6C49D0A8D4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/>
              <a:t>Ответственность в период членства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AD85028-01EF-4E8A-952C-B0B8ACF214D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«Члены крестьянского (фермерского) хозяйства, созданного в качестве юридического лица, несут по обязательствам крестьянского (фермерского) хозяйства субсидиарную ответственность»</a:t>
            </a:r>
          </a:p>
          <a:p>
            <a:pPr marL="0" indent="0" algn="r">
              <a:buNone/>
            </a:pPr>
            <a:r>
              <a:rPr lang="ru-RU" dirty="0"/>
              <a:t>ГК РФ, ст. 86.1, ч. 4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30496DB-297E-44DA-BD96-C6CCF571A6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/>
              <a:t>Ответственность после прекращения членства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92E181B-6CE5-4D52-9436-50E671A5A32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sz="2300" dirty="0"/>
              <a:t>Кодексом не урегулирована;</a:t>
            </a:r>
          </a:p>
          <a:p>
            <a:r>
              <a:rPr lang="ru-RU" sz="2300" dirty="0"/>
              <a:t>В Уставе следует отразить срок несения ответственности после выхода из КФХ, срок возникновения обязательств, по которым вышедший гражданин несёт ответственность</a:t>
            </a:r>
          </a:p>
        </p:txBody>
      </p:sp>
    </p:spTree>
    <p:extLst>
      <p:ext uri="{BB962C8B-B14F-4D97-AF65-F5344CB8AC3E}">
        <p14:creationId xmlns:p14="http://schemas.microsoft.com/office/powerpoint/2010/main" val="3566735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13B7BB51-92B8-4089-8DAB-1202A4D1C6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315111"/>
            <a:ext cx="3021543" cy="1435442"/>
          </a:xfrm>
          <a:custGeom>
            <a:avLst/>
            <a:gdLst/>
            <a:ahLst/>
            <a:cxnLst/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F541DB91-0B10-46D9-B34B-7BFF96026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CF7FE1C-8BC5-4B0C-A2BC-93AB72C90F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rgbClr val="D56A17">
              <a:alpha val="20000"/>
            </a:srgb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BA94B38B-75EC-4E6E-B25E-6F7FA133E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6156" y="365125"/>
            <a:ext cx="5827643" cy="143343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dirty="0" err="1"/>
              <a:t>Гражданский</a:t>
            </a:r>
            <a:r>
              <a:rPr lang="en-US" dirty="0"/>
              <a:t> </a:t>
            </a:r>
            <a:r>
              <a:rPr lang="en-US" dirty="0" err="1"/>
              <a:t>Кодекс</a:t>
            </a:r>
            <a:r>
              <a:rPr lang="en-US" dirty="0"/>
              <a:t> РФ, </a:t>
            </a:r>
            <a:r>
              <a:rPr lang="en-US" dirty="0" err="1"/>
              <a:t>ст</a:t>
            </a:r>
            <a:r>
              <a:rPr lang="en-US" dirty="0"/>
              <a:t>. 399, ч. 1</a:t>
            </a:r>
          </a:p>
        </p:txBody>
      </p:sp>
      <p:pic>
        <p:nvPicPr>
          <p:cNvPr id="8" name="Объект 7" descr="Изображение выглядит как знак, держит, мужчина, молодой&#10;&#10;Автоматически созданное описание">
            <a:extLst>
              <a:ext uri="{FF2B5EF4-FFF2-40B4-BE49-F238E27FC236}">
                <a16:creationId xmlns:a16="http://schemas.microsoft.com/office/drawing/2014/main" id="{3B8EB310-9ED6-416E-8964-7CA2B0CED20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466" y="3069164"/>
            <a:ext cx="4309533" cy="2876613"/>
          </a:xfrm>
          <a:prstGeom prst="rect">
            <a:avLst/>
          </a:prstGeom>
        </p:spPr>
      </p:pic>
      <p:sp>
        <p:nvSpPr>
          <p:cNvPr id="5" name="Объект 4">
            <a:extLst>
              <a:ext uri="{FF2B5EF4-FFF2-40B4-BE49-F238E27FC236}">
                <a16:creationId xmlns:a16="http://schemas.microsoft.com/office/drawing/2014/main" id="{A1D74FE5-01D0-4162-9EE1-971A7668DE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26156" y="2055813"/>
            <a:ext cx="5827644" cy="412114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Если</a:t>
            </a:r>
            <a:r>
              <a:rPr lang="en-US" sz="2400" dirty="0"/>
              <a:t> </a:t>
            </a:r>
            <a:r>
              <a:rPr lang="en-US" sz="2400" dirty="0" err="1"/>
              <a:t>основной</a:t>
            </a:r>
            <a:r>
              <a:rPr lang="en-US" sz="2400" dirty="0"/>
              <a:t> </a:t>
            </a:r>
            <a:r>
              <a:rPr lang="en-US" sz="2400" dirty="0" err="1"/>
              <a:t>должник</a:t>
            </a:r>
            <a:r>
              <a:rPr lang="en-US" sz="2400" dirty="0"/>
              <a:t> </a:t>
            </a:r>
            <a:r>
              <a:rPr lang="en-US" sz="2400" dirty="0" err="1"/>
              <a:t>отказался</a:t>
            </a:r>
            <a:r>
              <a:rPr lang="en-US" sz="2400" dirty="0"/>
              <a:t> </a:t>
            </a:r>
            <a:r>
              <a:rPr lang="en-US" sz="2400" dirty="0" err="1"/>
              <a:t>удовлетворить</a:t>
            </a:r>
            <a:r>
              <a:rPr lang="en-US" sz="2400" dirty="0"/>
              <a:t> </a:t>
            </a:r>
            <a:r>
              <a:rPr lang="en-US" sz="2400" dirty="0" err="1"/>
              <a:t>требование</a:t>
            </a:r>
            <a:r>
              <a:rPr lang="en-US" sz="2400" dirty="0"/>
              <a:t> </a:t>
            </a:r>
            <a:r>
              <a:rPr lang="en-US" sz="2400" dirty="0" err="1"/>
              <a:t>кредитора</a:t>
            </a:r>
            <a:r>
              <a:rPr lang="en-US" sz="2400" dirty="0"/>
              <a:t> </a:t>
            </a:r>
            <a:r>
              <a:rPr lang="en-US" sz="2400" dirty="0" err="1"/>
              <a:t>или</a:t>
            </a:r>
            <a:r>
              <a:rPr lang="en-US" sz="2400" dirty="0"/>
              <a:t> </a:t>
            </a:r>
            <a:r>
              <a:rPr lang="en-US" sz="2400" dirty="0" err="1"/>
              <a:t>кредитор</a:t>
            </a:r>
            <a:r>
              <a:rPr lang="en-US" sz="2400" dirty="0"/>
              <a:t> </a:t>
            </a:r>
            <a:r>
              <a:rPr lang="en-US" sz="2400" dirty="0" err="1"/>
              <a:t>не</a:t>
            </a:r>
            <a:r>
              <a:rPr lang="en-US" sz="2400" dirty="0"/>
              <a:t> </a:t>
            </a:r>
            <a:r>
              <a:rPr lang="en-US" sz="2400" dirty="0" err="1"/>
              <a:t>получил</a:t>
            </a:r>
            <a:r>
              <a:rPr lang="en-US" sz="2400" dirty="0"/>
              <a:t> </a:t>
            </a:r>
            <a:r>
              <a:rPr lang="en-US" sz="2400" dirty="0" err="1"/>
              <a:t>от</a:t>
            </a:r>
            <a:r>
              <a:rPr lang="en-US" sz="2400" dirty="0"/>
              <a:t> </a:t>
            </a:r>
            <a:r>
              <a:rPr lang="en-US" sz="2400" dirty="0" err="1"/>
              <a:t>него</a:t>
            </a:r>
            <a:r>
              <a:rPr lang="en-US" sz="2400" dirty="0"/>
              <a:t> в </a:t>
            </a:r>
            <a:r>
              <a:rPr lang="en-US" sz="2400" dirty="0" err="1"/>
              <a:t>разумный</a:t>
            </a:r>
            <a:r>
              <a:rPr lang="en-US" sz="2400" dirty="0"/>
              <a:t> </a:t>
            </a:r>
            <a:r>
              <a:rPr lang="en-US" sz="2400" dirty="0" err="1"/>
              <a:t>срок</a:t>
            </a:r>
            <a:r>
              <a:rPr lang="en-US" sz="2400" dirty="0"/>
              <a:t> </a:t>
            </a:r>
            <a:r>
              <a:rPr lang="en-US" sz="2400" dirty="0" err="1"/>
              <a:t>ответ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предъявленное</a:t>
            </a:r>
            <a:r>
              <a:rPr lang="en-US" sz="2400" dirty="0"/>
              <a:t> </a:t>
            </a:r>
            <a:r>
              <a:rPr lang="en-US" sz="2400" dirty="0" err="1"/>
              <a:t>требование</a:t>
            </a:r>
            <a:r>
              <a:rPr lang="en-US" sz="2400" dirty="0"/>
              <a:t>, </a:t>
            </a:r>
            <a:r>
              <a:rPr lang="en-US" sz="2400" dirty="0" err="1"/>
              <a:t>это</a:t>
            </a:r>
            <a:r>
              <a:rPr lang="en-US" sz="2400" dirty="0"/>
              <a:t> </a:t>
            </a:r>
            <a:r>
              <a:rPr lang="en-US" sz="2400" dirty="0" err="1"/>
              <a:t>требование</a:t>
            </a:r>
            <a:r>
              <a:rPr lang="en-US" sz="2400" dirty="0"/>
              <a:t> </a:t>
            </a:r>
            <a:r>
              <a:rPr lang="en-US" sz="2400" dirty="0" err="1"/>
              <a:t>может</a:t>
            </a:r>
            <a:r>
              <a:rPr lang="en-US" sz="2400" dirty="0"/>
              <a:t> </a:t>
            </a:r>
            <a:r>
              <a:rPr lang="en-US" sz="2400" dirty="0" err="1"/>
              <a:t>быть</a:t>
            </a:r>
            <a:r>
              <a:rPr lang="en-US" sz="2400" dirty="0"/>
              <a:t> </a:t>
            </a:r>
            <a:r>
              <a:rPr lang="en-US" sz="2400" dirty="0" err="1"/>
              <a:t>предъявлено</a:t>
            </a:r>
            <a:r>
              <a:rPr lang="en-US" sz="2400" dirty="0"/>
              <a:t> </a:t>
            </a:r>
            <a:r>
              <a:rPr lang="en-US" sz="2400" dirty="0" err="1"/>
              <a:t>лицу</a:t>
            </a:r>
            <a:r>
              <a:rPr lang="en-US" sz="2400" dirty="0"/>
              <a:t>, </a:t>
            </a:r>
            <a:r>
              <a:rPr lang="en-US" sz="2400" dirty="0" err="1"/>
              <a:t>несущему</a:t>
            </a:r>
            <a:r>
              <a:rPr lang="en-US" sz="2400" dirty="0"/>
              <a:t> </a:t>
            </a:r>
            <a:r>
              <a:rPr lang="en-US" sz="2400" dirty="0" err="1"/>
              <a:t>субсидиарную</a:t>
            </a:r>
            <a:r>
              <a:rPr lang="en-US" sz="2400" dirty="0"/>
              <a:t> </a:t>
            </a:r>
            <a:r>
              <a:rPr lang="en-US" sz="2400" dirty="0" err="1"/>
              <a:t>ответственность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83720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raphic 1">
            <a:extLst>
              <a:ext uri="{FF2B5EF4-FFF2-40B4-BE49-F238E27FC236}">
                <a16:creationId xmlns:a16="http://schemas.microsoft.com/office/drawing/2014/main" id="{0D57E7FA-E8FC-45AC-868F-CDC814493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2599854" y="527562"/>
            <a:ext cx="6992292" cy="5102484"/>
          </a:xfrm>
          <a:custGeom>
            <a:avLst/>
            <a:gdLst/>
            <a:ahLst/>
            <a:cxnLst/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CE1AED4-C7FF-4468-BF54-4470A0A3E2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Объект 4" descr="Изображение выглядит как человек, фотография, женщина, группа&#10;&#10;Автоматически созданное описание">
            <a:extLst>
              <a:ext uri="{FF2B5EF4-FFF2-40B4-BE49-F238E27FC236}">
                <a16:creationId xmlns:a16="http://schemas.microsoft.com/office/drawing/2014/main" id="{8120D352-0146-4D62-8D10-17C720D4EB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79"/>
          <a:stretch/>
        </p:blipFill>
        <p:spPr>
          <a:xfrm>
            <a:off x="20" y="10"/>
            <a:ext cx="12188932" cy="685799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BDE94FAB-AA60-43B4-A2C3-3A940B9A95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" y="4530071"/>
            <a:ext cx="12191999" cy="2327926"/>
          </a:xfrm>
          <a:prstGeom prst="rect">
            <a:avLst/>
          </a:prstGeom>
          <a:gradFill flip="none" rotWithShape="1">
            <a:gsLst>
              <a:gs pos="44000">
                <a:schemeClr val="tx1">
                  <a:alpha val="40000"/>
                </a:schemeClr>
              </a:gs>
              <a:gs pos="100000">
                <a:schemeClr val="tx1">
                  <a:alpha val="70000"/>
                </a:schemeClr>
              </a:gs>
              <a:gs pos="0">
                <a:schemeClr val="tx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8165E7-260E-410B-8F9D-D0477C595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86743" y="0"/>
            <a:ext cx="9144000" cy="115266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2600" dirty="0" err="1">
                <a:solidFill>
                  <a:schemeClr val="bg1"/>
                </a:solidFill>
              </a:rPr>
              <a:t>Часть</a:t>
            </a:r>
            <a:r>
              <a:rPr lang="en-US" sz="2600" dirty="0">
                <a:solidFill>
                  <a:schemeClr val="bg1"/>
                </a:solidFill>
              </a:rPr>
              <a:t> 1. </a:t>
            </a:r>
            <a:r>
              <a:rPr lang="en-US" sz="2600" dirty="0" err="1">
                <a:solidFill>
                  <a:schemeClr val="bg1"/>
                </a:solidFill>
              </a:rPr>
              <a:t>Субсидиарная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ответственность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членов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сельскохозяйственных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потребительских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кооперативов</a:t>
            </a:r>
            <a:endParaRPr lang="en-US" sz="2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037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: Shape 10">
            <a:extLst>
              <a:ext uri="{FF2B5EF4-FFF2-40B4-BE49-F238E27FC236}">
                <a16:creationId xmlns:a16="http://schemas.microsoft.com/office/drawing/2014/main" id="{13B7BB51-92B8-4089-8DAB-1202A4D1C6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315111"/>
            <a:ext cx="3021543" cy="1435442"/>
          </a:xfrm>
          <a:custGeom>
            <a:avLst/>
            <a:gdLst/>
            <a:ahLst/>
            <a:cxnLst/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 useBgFill="1">
        <p:nvSpPr>
          <p:cNvPr id="16" name="Rectangle 12">
            <a:extLst>
              <a:ext uri="{FF2B5EF4-FFF2-40B4-BE49-F238E27FC236}">
                <a16:creationId xmlns:a16="http://schemas.microsoft.com/office/drawing/2014/main" id="{79BB35BC-D5C2-4C8B-A22A-A71E6191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2DAF06-432B-4B12-AE6B-DCD789FBE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3788" y="365125"/>
            <a:ext cx="4840010" cy="180730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100"/>
              <a:t>Миф о субсидиарной ответственности как препятствии для развития кооперации</a:t>
            </a:r>
          </a:p>
        </p:txBody>
      </p:sp>
      <p:pic>
        <p:nvPicPr>
          <p:cNvPr id="6" name="Объект 5" descr="Изображение выглядит как держит, собака&#10;&#10;Автоматически созданное описание">
            <a:extLst>
              <a:ext uri="{FF2B5EF4-FFF2-40B4-BE49-F238E27FC236}">
                <a16:creationId xmlns:a16="http://schemas.microsoft.com/office/drawing/2014/main" id="{3D97AF49-6683-4174-8B1A-83420D37BE9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89" r="9919"/>
          <a:stretch/>
        </p:blipFill>
        <p:spPr>
          <a:xfrm>
            <a:off x="2" y="10"/>
            <a:ext cx="6116569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EE587843-35BA-4738-AD52-46D92C96AA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513788" y="2333297"/>
            <a:ext cx="4840010" cy="3843666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700" dirty="0" err="1"/>
              <a:t>Если</a:t>
            </a:r>
            <a:r>
              <a:rPr lang="en-US" sz="1700" dirty="0"/>
              <a:t> </a:t>
            </a:r>
            <a:r>
              <a:rPr lang="en-US" sz="1700" dirty="0" err="1"/>
              <a:t>бы</a:t>
            </a:r>
            <a:r>
              <a:rPr lang="en-US" sz="1700" dirty="0"/>
              <a:t> </a:t>
            </a:r>
            <a:r>
              <a:rPr lang="en-US" sz="1700" dirty="0" err="1"/>
              <a:t>развитию</a:t>
            </a:r>
            <a:r>
              <a:rPr lang="en-US" sz="1700" dirty="0"/>
              <a:t> </a:t>
            </a:r>
            <a:r>
              <a:rPr lang="en-US" sz="1700" dirty="0" err="1"/>
              <a:t>кооперативов</a:t>
            </a:r>
            <a:r>
              <a:rPr lang="en-US" sz="1700" dirty="0"/>
              <a:t> </a:t>
            </a:r>
            <a:r>
              <a:rPr lang="en-US" sz="1700" dirty="0" err="1"/>
              <a:t>препятствовала</a:t>
            </a:r>
            <a:r>
              <a:rPr lang="en-US" sz="1700" dirty="0"/>
              <a:t> </a:t>
            </a:r>
            <a:r>
              <a:rPr lang="ru-RU" sz="1700" dirty="0"/>
              <a:t>именно </a:t>
            </a:r>
            <a:r>
              <a:rPr lang="en-US" sz="1700" dirty="0" err="1"/>
              <a:t>субсидиарная</a:t>
            </a:r>
            <a:r>
              <a:rPr lang="en-US" sz="1700" dirty="0"/>
              <a:t> </a:t>
            </a:r>
            <a:r>
              <a:rPr lang="en-US" sz="1700" dirty="0" err="1"/>
              <a:t>ответственность</a:t>
            </a:r>
            <a:r>
              <a:rPr lang="en-US" sz="1700" dirty="0"/>
              <a:t>…</a:t>
            </a:r>
          </a:p>
          <a:p>
            <a:pPr>
              <a:lnSpc>
                <a:spcPct val="90000"/>
              </a:lnSpc>
            </a:pPr>
            <a:r>
              <a:rPr lang="en-US" sz="1700" dirty="0"/>
              <a:t>…</a:t>
            </a:r>
            <a:r>
              <a:rPr lang="en-US" sz="1700" dirty="0" err="1"/>
              <a:t>развивались</a:t>
            </a:r>
            <a:r>
              <a:rPr lang="en-US" sz="1700" dirty="0"/>
              <a:t> </a:t>
            </a:r>
            <a:r>
              <a:rPr lang="en-US" sz="1700" dirty="0" err="1"/>
              <a:t>бы</a:t>
            </a:r>
            <a:r>
              <a:rPr lang="en-US" sz="1700" dirty="0"/>
              <a:t> </a:t>
            </a:r>
            <a:r>
              <a:rPr lang="en-US" sz="1700" dirty="0" err="1"/>
              <a:t>кооперативы</a:t>
            </a:r>
            <a:r>
              <a:rPr lang="en-US" sz="1700" dirty="0"/>
              <a:t>, </a:t>
            </a:r>
            <a:r>
              <a:rPr lang="en-US" sz="1700" dirty="0" err="1"/>
              <a:t>где</a:t>
            </a:r>
            <a:r>
              <a:rPr lang="en-US" sz="1700" dirty="0"/>
              <a:t> </a:t>
            </a:r>
            <a:r>
              <a:rPr lang="en-US" sz="1700" dirty="0" err="1"/>
              <a:t>наступление</a:t>
            </a:r>
            <a:r>
              <a:rPr lang="en-US" sz="1700" dirty="0"/>
              <a:t> </a:t>
            </a:r>
            <a:r>
              <a:rPr lang="en-US" sz="1700" dirty="0" err="1"/>
              <a:t>ответственности</a:t>
            </a:r>
            <a:r>
              <a:rPr lang="en-US" sz="1700" dirty="0"/>
              <a:t> </a:t>
            </a:r>
            <a:r>
              <a:rPr lang="en-US" sz="1700" dirty="0" err="1"/>
              <a:t>маловероятно</a:t>
            </a:r>
            <a:r>
              <a:rPr lang="en-US" sz="1700" dirty="0"/>
              <a:t> (</a:t>
            </a:r>
            <a:r>
              <a:rPr lang="en-US" sz="1700" dirty="0" err="1"/>
              <a:t>снабженческие</a:t>
            </a:r>
            <a:r>
              <a:rPr lang="en-US" sz="1700" dirty="0"/>
              <a:t>, </a:t>
            </a:r>
            <a:r>
              <a:rPr lang="en-US" sz="1700" dirty="0" err="1"/>
              <a:t>по</a:t>
            </a:r>
            <a:r>
              <a:rPr lang="en-US" sz="1700" dirty="0"/>
              <a:t> </a:t>
            </a:r>
            <a:r>
              <a:rPr lang="en-US" sz="1700" dirty="0" err="1"/>
              <a:t>механизированному</a:t>
            </a:r>
            <a:r>
              <a:rPr lang="en-US" sz="1700" dirty="0"/>
              <a:t> </a:t>
            </a:r>
            <a:r>
              <a:rPr lang="en-US" sz="1700" dirty="0" err="1"/>
              <a:t>обслуживанию</a:t>
            </a:r>
            <a:r>
              <a:rPr lang="en-US" sz="1700" dirty="0"/>
              <a:t>, </a:t>
            </a:r>
            <a:r>
              <a:rPr lang="en-US" sz="1700" dirty="0" err="1"/>
              <a:t>по</a:t>
            </a:r>
            <a:r>
              <a:rPr lang="en-US" sz="1700" dirty="0"/>
              <a:t> </a:t>
            </a:r>
            <a:r>
              <a:rPr lang="en-US" sz="1700" dirty="0" err="1"/>
              <a:t>ведению</a:t>
            </a:r>
            <a:r>
              <a:rPr lang="en-US" sz="1700" dirty="0"/>
              <a:t> </a:t>
            </a:r>
            <a:r>
              <a:rPr lang="en-US" sz="1700" dirty="0" err="1"/>
              <a:t>учёта</a:t>
            </a:r>
            <a:r>
              <a:rPr lang="en-US" sz="1700" dirty="0"/>
              <a:t> и </a:t>
            </a:r>
            <a:r>
              <a:rPr lang="en-US" sz="1700" dirty="0" err="1"/>
              <a:t>т.д</a:t>
            </a:r>
            <a:r>
              <a:rPr lang="en-US" sz="1700" dirty="0"/>
              <a:t>.);</a:t>
            </a:r>
          </a:p>
          <a:p>
            <a:pPr>
              <a:lnSpc>
                <a:spcPct val="90000"/>
              </a:lnSpc>
            </a:pPr>
            <a:r>
              <a:rPr lang="en-US" sz="1700" dirty="0"/>
              <a:t>…</a:t>
            </a:r>
            <a:r>
              <a:rPr lang="en-US" sz="1700" dirty="0" err="1"/>
              <a:t>сельскохозяйственные</a:t>
            </a:r>
            <a:r>
              <a:rPr lang="en-US" sz="1700" dirty="0"/>
              <a:t> </a:t>
            </a:r>
            <a:r>
              <a:rPr lang="en-US" sz="1700" dirty="0" err="1"/>
              <a:t>товаропроизводители</a:t>
            </a:r>
            <a:r>
              <a:rPr lang="en-US" sz="1700" dirty="0"/>
              <a:t> </a:t>
            </a:r>
            <a:r>
              <a:rPr lang="en-US" sz="1700" dirty="0" err="1"/>
              <a:t>массово</a:t>
            </a:r>
            <a:r>
              <a:rPr lang="en-US" sz="1700" dirty="0"/>
              <a:t> </a:t>
            </a:r>
            <a:r>
              <a:rPr lang="en-US" sz="1700" dirty="0" err="1"/>
              <a:t>объединялись</a:t>
            </a:r>
            <a:r>
              <a:rPr lang="en-US" sz="1700" dirty="0"/>
              <a:t> в ООО, АО и </a:t>
            </a:r>
            <a:r>
              <a:rPr lang="en-US" sz="1700" dirty="0" err="1"/>
              <a:t>другие</a:t>
            </a:r>
            <a:r>
              <a:rPr lang="en-US" sz="1700" dirty="0"/>
              <a:t> </a:t>
            </a:r>
            <a:r>
              <a:rPr lang="en-US" sz="1700" dirty="0" err="1"/>
              <a:t>корпоративные</a:t>
            </a:r>
            <a:r>
              <a:rPr lang="en-US" sz="1700" dirty="0"/>
              <a:t> </a:t>
            </a:r>
            <a:r>
              <a:rPr lang="en-US" sz="1700" dirty="0" err="1"/>
              <a:t>организации</a:t>
            </a:r>
            <a:r>
              <a:rPr lang="en-US" sz="1700" dirty="0"/>
              <a:t>, </a:t>
            </a:r>
            <a:r>
              <a:rPr lang="en-US" sz="1700" dirty="0" err="1"/>
              <a:t>где</a:t>
            </a:r>
            <a:r>
              <a:rPr lang="en-US" sz="1700" dirty="0"/>
              <a:t> </a:t>
            </a:r>
            <a:r>
              <a:rPr lang="en-US" sz="1700" dirty="0" err="1"/>
              <a:t>субсидиарной</a:t>
            </a:r>
            <a:r>
              <a:rPr lang="en-US" sz="1700" dirty="0"/>
              <a:t> </a:t>
            </a:r>
            <a:r>
              <a:rPr lang="en-US" sz="1700" dirty="0" err="1"/>
              <a:t>ответственности</a:t>
            </a:r>
            <a:r>
              <a:rPr lang="en-US" sz="1700" dirty="0"/>
              <a:t> </a:t>
            </a:r>
            <a:r>
              <a:rPr lang="en-US" sz="1700" dirty="0" err="1"/>
              <a:t>нет</a:t>
            </a: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2156199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3B7BB51-92B8-4089-8DAB-1202A4D1C6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315111"/>
            <a:ext cx="3021543" cy="1435442"/>
          </a:xfrm>
          <a:custGeom>
            <a:avLst/>
            <a:gdLst/>
            <a:ahLst/>
            <a:cxnLst/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697CA188-69D2-4F10-B136-082F87FD0C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A5EA83-EC25-4108-8226-4320407D5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Нормативная база субсидиарной ответственности членов СПоК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AE8D039-EB50-4B73-BF92-BE5B0CE4FC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2013625"/>
            <a:ext cx="4614759" cy="416333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/>
              <a:t>Гражданский</a:t>
            </a:r>
            <a:r>
              <a:rPr lang="en-US" dirty="0"/>
              <a:t> </a:t>
            </a:r>
            <a:r>
              <a:rPr lang="en-US" dirty="0" err="1"/>
              <a:t>Кодекс</a:t>
            </a:r>
            <a:r>
              <a:rPr lang="en-US" dirty="0"/>
              <a:t> РФ, </a:t>
            </a:r>
            <a:r>
              <a:rPr lang="en-US" dirty="0" err="1"/>
              <a:t>ст</a:t>
            </a:r>
            <a:r>
              <a:rPr lang="en-US" dirty="0"/>
              <a:t>. 123.3;</a:t>
            </a:r>
          </a:p>
          <a:p>
            <a:r>
              <a:rPr lang="en-US" dirty="0" err="1"/>
              <a:t>Федеральный</a:t>
            </a:r>
            <a:r>
              <a:rPr lang="en-US" dirty="0"/>
              <a:t> </a:t>
            </a:r>
            <a:r>
              <a:rPr lang="en-US" dirty="0" err="1"/>
              <a:t>закон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08.12.1995 г. № 193-ФЗ, </a:t>
            </a:r>
            <a:r>
              <a:rPr lang="en-US" dirty="0" err="1"/>
              <a:t>ст</a:t>
            </a:r>
            <a:r>
              <a:rPr lang="en-US" dirty="0"/>
              <a:t>. 1, </a:t>
            </a:r>
            <a:r>
              <a:rPr lang="en-US" dirty="0" err="1"/>
              <a:t>ст</a:t>
            </a:r>
            <a:r>
              <a:rPr lang="en-US" dirty="0"/>
              <a:t>. 37 ч. 3;</a:t>
            </a:r>
          </a:p>
          <a:p>
            <a:r>
              <a:rPr lang="en-US" dirty="0" err="1"/>
              <a:t>Уставы</a:t>
            </a:r>
            <a:r>
              <a:rPr lang="en-US" dirty="0"/>
              <a:t> </a:t>
            </a:r>
            <a:r>
              <a:rPr lang="en-US" dirty="0" err="1"/>
              <a:t>кооперативов</a:t>
            </a:r>
            <a:endParaRPr lang="en-US" dirty="0"/>
          </a:p>
        </p:txBody>
      </p:sp>
      <p:pic>
        <p:nvPicPr>
          <p:cNvPr id="6" name="Объект 5" descr="Изображение выглядит как диван, стоит, мужчина, комната&#10;&#10;Автоматически созданное описание">
            <a:extLst>
              <a:ext uri="{FF2B5EF4-FFF2-40B4-BE49-F238E27FC236}">
                <a16:creationId xmlns:a16="http://schemas.microsoft.com/office/drawing/2014/main" id="{EDD23D3D-AC34-4539-A6C3-0DBE91975FD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56" r="7712" b="-1"/>
          <a:stretch/>
        </p:blipFill>
        <p:spPr>
          <a:xfrm>
            <a:off x="6045247" y="1844619"/>
            <a:ext cx="5004044" cy="4257439"/>
          </a:xfrm>
          <a:custGeom>
            <a:avLst/>
            <a:gdLst/>
            <a:ahLst/>
            <a:cxnLst/>
            <a:rect l="l" t="t" r="r" b="b"/>
            <a:pathLst>
              <a:path w="5004044" h="4257439">
                <a:moveTo>
                  <a:pt x="4996703" y="1884419"/>
                </a:moveTo>
                <a:lnTo>
                  <a:pt x="4999558" y="1895448"/>
                </a:lnTo>
                <a:cubicBezTo>
                  <a:pt x="5005407" y="1925309"/>
                  <a:pt x="5005885" y="1948588"/>
                  <a:pt x="4998919" y="1955002"/>
                </a:cubicBezTo>
                <a:lnTo>
                  <a:pt x="4997257" y="1954563"/>
                </a:lnTo>
                <a:lnTo>
                  <a:pt x="4997288" y="1935420"/>
                </a:lnTo>
                <a:cubicBezTo>
                  <a:pt x="4997241" y="1921584"/>
                  <a:pt x="4997129" y="1908567"/>
                  <a:pt x="4996971" y="1897199"/>
                </a:cubicBezTo>
                <a:close/>
                <a:moveTo>
                  <a:pt x="4995619" y="1855413"/>
                </a:moveTo>
                <a:cubicBezTo>
                  <a:pt x="4995887" y="1856868"/>
                  <a:pt x="4996145" y="1861630"/>
                  <a:pt x="4996377" y="1868871"/>
                </a:cubicBezTo>
                <a:lnTo>
                  <a:pt x="4996703" y="1884419"/>
                </a:lnTo>
                <a:lnTo>
                  <a:pt x="4993479" y="1871969"/>
                </a:lnTo>
                <a:lnTo>
                  <a:pt x="4994448" y="1857988"/>
                </a:lnTo>
                <a:cubicBezTo>
                  <a:pt x="4994836" y="1854434"/>
                  <a:pt x="4995221" y="1853309"/>
                  <a:pt x="4995619" y="1855413"/>
                </a:cubicBezTo>
                <a:close/>
                <a:moveTo>
                  <a:pt x="561880" y="1402651"/>
                </a:moveTo>
                <a:cubicBezTo>
                  <a:pt x="561124" y="1404050"/>
                  <a:pt x="560098" y="1405494"/>
                  <a:pt x="559343" y="1406893"/>
                </a:cubicBezTo>
                <a:cubicBezTo>
                  <a:pt x="564992" y="1411590"/>
                  <a:pt x="570885" y="1415610"/>
                  <a:pt x="576521" y="1419992"/>
                </a:cubicBezTo>
                <a:cubicBezTo>
                  <a:pt x="583100" y="1421044"/>
                  <a:pt x="589950" y="1422050"/>
                  <a:pt x="596259" y="1423150"/>
                </a:cubicBezTo>
                <a:cubicBezTo>
                  <a:pt x="584800" y="1416317"/>
                  <a:pt x="573340" y="1409483"/>
                  <a:pt x="561880" y="1402651"/>
                </a:cubicBezTo>
                <a:close/>
                <a:moveTo>
                  <a:pt x="741490" y="927208"/>
                </a:moveTo>
                <a:cubicBezTo>
                  <a:pt x="799034" y="985684"/>
                  <a:pt x="870087" y="1023113"/>
                  <a:pt x="944973" y="1054807"/>
                </a:cubicBezTo>
                <a:cubicBezTo>
                  <a:pt x="945998" y="1053361"/>
                  <a:pt x="946754" y="1051963"/>
                  <a:pt x="947781" y="1050516"/>
                </a:cubicBezTo>
                <a:cubicBezTo>
                  <a:pt x="879021" y="1009518"/>
                  <a:pt x="810249" y="968207"/>
                  <a:pt x="741490" y="927208"/>
                </a:cubicBezTo>
                <a:close/>
                <a:moveTo>
                  <a:pt x="4437179" y="969"/>
                </a:moveTo>
                <a:cubicBezTo>
                  <a:pt x="4443841" y="3904"/>
                  <a:pt x="4445992" y="9534"/>
                  <a:pt x="4444201" y="18389"/>
                </a:cubicBezTo>
                <a:cubicBezTo>
                  <a:pt x="4441695" y="29585"/>
                  <a:pt x="4436433" y="40002"/>
                  <a:pt x="4430319" y="49621"/>
                </a:cubicBezTo>
                <a:cubicBezTo>
                  <a:pt x="4401802" y="94822"/>
                  <a:pt x="4415372" y="106342"/>
                  <a:pt x="4455614" y="105249"/>
                </a:cubicBezTo>
                <a:cubicBezTo>
                  <a:pt x="4491507" y="104290"/>
                  <a:pt x="4527369" y="96378"/>
                  <a:pt x="4563529" y="89046"/>
                </a:cubicBezTo>
                <a:cubicBezTo>
                  <a:pt x="4581331" y="85271"/>
                  <a:pt x="4582237" y="87326"/>
                  <a:pt x="4575967" y="105828"/>
                </a:cubicBezTo>
                <a:cubicBezTo>
                  <a:pt x="4565867" y="136392"/>
                  <a:pt x="4565181" y="164346"/>
                  <a:pt x="4581177" y="187773"/>
                </a:cubicBezTo>
                <a:cubicBezTo>
                  <a:pt x="4584949" y="193117"/>
                  <a:pt x="4587668" y="199279"/>
                  <a:pt x="4586660" y="207364"/>
                </a:cubicBezTo>
                <a:cubicBezTo>
                  <a:pt x="4582114" y="240426"/>
                  <a:pt x="4591735" y="267509"/>
                  <a:pt x="4601641" y="294858"/>
                </a:cubicBezTo>
                <a:cubicBezTo>
                  <a:pt x="4618339" y="340618"/>
                  <a:pt x="4639505" y="382741"/>
                  <a:pt x="4662523" y="423590"/>
                </a:cubicBezTo>
                <a:cubicBezTo>
                  <a:pt x="4678751" y="452354"/>
                  <a:pt x="4689013" y="487863"/>
                  <a:pt x="4724560" y="497719"/>
                </a:cubicBezTo>
                <a:cubicBezTo>
                  <a:pt x="4733099" y="500006"/>
                  <a:pt x="4735915" y="508366"/>
                  <a:pt x="4732841" y="519029"/>
                </a:cubicBezTo>
                <a:cubicBezTo>
                  <a:pt x="4722677" y="554348"/>
                  <a:pt x="4730947" y="581670"/>
                  <a:pt x="4749643" y="604622"/>
                </a:cubicBezTo>
                <a:cubicBezTo>
                  <a:pt x="4756255" y="612626"/>
                  <a:pt x="4753773" y="618125"/>
                  <a:pt x="4744753" y="623512"/>
                </a:cubicBezTo>
                <a:cubicBezTo>
                  <a:pt x="4734394" y="629453"/>
                  <a:pt x="4726335" y="638149"/>
                  <a:pt x="4720006" y="649070"/>
                </a:cubicBezTo>
                <a:cubicBezTo>
                  <a:pt x="4709614" y="666719"/>
                  <a:pt x="4704721" y="685611"/>
                  <a:pt x="4700653" y="704672"/>
                </a:cubicBezTo>
                <a:cubicBezTo>
                  <a:pt x="4694336" y="734569"/>
                  <a:pt x="4686883" y="763401"/>
                  <a:pt x="4662297" y="786401"/>
                </a:cubicBezTo>
                <a:cubicBezTo>
                  <a:pt x="4654979" y="793386"/>
                  <a:pt x="4649109" y="802330"/>
                  <a:pt x="4642954" y="811006"/>
                </a:cubicBezTo>
                <a:cubicBezTo>
                  <a:pt x="4644917" y="818566"/>
                  <a:pt x="4649771" y="823719"/>
                  <a:pt x="4658781" y="824342"/>
                </a:cubicBezTo>
                <a:cubicBezTo>
                  <a:pt x="4716129" y="828453"/>
                  <a:pt x="4713587" y="870017"/>
                  <a:pt x="4713981" y="916441"/>
                </a:cubicBezTo>
                <a:cubicBezTo>
                  <a:pt x="4714583" y="973897"/>
                  <a:pt x="4682235" y="1006173"/>
                  <a:pt x="4642145" y="1035706"/>
                </a:cubicBezTo>
                <a:cubicBezTo>
                  <a:pt x="4628425" y="1045718"/>
                  <a:pt x="4608421" y="1048933"/>
                  <a:pt x="4604059" y="1073741"/>
                </a:cubicBezTo>
                <a:cubicBezTo>
                  <a:pt x="4628007" y="1092285"/>
                  <a:pt x="4655309" y="1069123"/>
                  <a:pt x="4680437" y="1071013"/>
                </a:cubicBezTo>
                <a:cubicBezTo>
                  <a:pt x="4701201" y="1072723"/>
                  <a:pt x="4734847" y="1063938"/>
                  <a:pt x="4708843" y="1110593"/>
                </a:cubicBezTo>
                <a:cubicBezTo>
                  <a:pt x="4701273" y="1124265"/>
                  <a:pt x="4711111" y="1131384"/>
                  <a:pt x="4721433" y="1130828"/>
                </a:cubicBezTo>
                <a:cubicBezTo>
                  <a:pt x="4805036" y="1125241"/>
                  <a:pt x="4770374" y="1216755"/>
                  <a:pt x="4799050" y="1256288"/>
                </a:cubicBezTo>
                <a:cubicBezTo>
                  <a:pt x="4807135" y="1266880"/>
                  <a:pt x="4800233" y="1289605"/>
                  <a:pt x="4788849" y="1296992"/>
                </a:cubicBezTo>
                <a:cubicBezTo>
                  <a:pt x="4716605" y="1344534"/>
                  <a:pt x="4710171" y="1427902"/>
                  <a:pt x="4677593" y="1504814"/>
                </a:cubicBezTo>
                <a:cubicBezTo>
                  <a:pt x="4717444" y="1525929"/>
                  <a:pt x="4764171" y="1523690"/>
                  <a:pt x="4806838" y="1534504"/>
                </a:cubicBezTo>
                <a:cubicBezTo>
                  <a:pt x="4851155" y="1545658"/>
                  <a:pt x="4851771" y="1559782"/>
                  <a:pt x="4818253" y="1621364"/>
                </a:cubicBezTo>
                <a:cubicBezTo>
                  <a:pt x="4912245" y="1616790"/>
                  <a:pt x="4912245" y="1616790"/>
                  <a:pt x="4887405" y="1708784"/>
                </a:cubicBezTo>
                <a:cubicBezTo>
                  <a:pt x="4926883" y="1705769"/>
                  <a:pt x="4965617" y="1779266"/>
                  <a:pt x="4987017" y="1847008"/>
                </a:cubicBezTo>
                <a:lnTo>
                  <a:pt x="4993479" y="1871969"/>
                </a:lnTo>
                <a:lnTo>
                  <a:pt x="4993260" y="1875137"/>
                </a:lnTo>
                <a:cubicBezTo>
                  <a:pt x="4992440" y="1890359"/>
                  <a:pt x="4991543" y="1912093"/>
                  <a:pt x="4990437" y="1933934"/>
                </a:cubicBezTo>
                <a:lnTo>
                  <a:pt x="4989378" y="1952477"/>
                </a:lnTo>
                <a:lnTo>
                  <a:pt x="4982628" y="1950690"/>
                </a:lnTo>
                <a:cubicBezTo>
                  <a:pt x="4977177" y="1945881"/>
                  <a:pt x="4973287" y="1944057"/>
                  <a:pt x="4970479" y="1944168"/>
                </a:cubicBezTo>
                <a:cubicBezTo>
                  <a:pt x="4962059" y="1944498"/>
                  <a:pt x="4963394" y="1962230"/>
                  <a:pt x="4961645" y="1968944"/>
                </a:cubicBezTo>
                <a:cubicBezTo>
                  <a:pt x="4955769" y="1990222"/>
                  <a:pt x="4970405" y="2001239"/>
                  <a:pt x="4980262" y="2014997"/>
                </a:cubicBezTo>
                <a:cubicBezTo>
                  <a:pt x="4983953" y="2020039"/>
                  <a:pt x="4986587" y="1996490"/>
                  <a:pt x="4988607" y="1965973"/>
                </a:cubicBezTo>
                <a:lnTo>
                  <a:pt x="4989378" y="1952477"/>
                </a:lnTo>
                <a:lnTo>
                  <a:pt x="4997257" y="1954563"/>
                </a:lnTo>
                <a:lnTo>
                  <a:pt x="4997217" y="1978557"/>
                </a:lnTo>
                <a:cubicBezTo>
                  <a:pt x="4996813" y="2037141"/>
                  <a:pt x="4995076" y="2095563"/>
                  <a:pt x="4990810" y="2100744"/>
                </a:cubicBezTo>
                <a:cubicBezTo>
                  <a:pt x="4945575" y="2155854"/>
                  <a:pt x="4978545" y="2256304"/>
                  <a:pt x="4889713" y="2285583"/>
                </a:cubicBezTo>
                <a:cubicBezTo>
                  <a:pt x="4849735" y="2298967"/>
                  <a:pt x="4831955" y="2340690"/>
                  <a:pt x="4803440" y="2367231"/>
                </a:cubicBezTo>
                <a:cubicBezTo>
                  <a:pt x="4704002" y="2459108"/>
                  <a:pt x="4639535" y="2566320"/>
                  <a:pt x="4613356" y="2702512"/>
                </a:cubicBezTo>
                <a:cubicBezTo>
                  <a:pt x="4606017" y="2740180"/>
                  <a:pt x="4573792" y="2775282"/>
                  <a:pt x="4553563" y="2810797"/>
                </a:cubicBezTo>
                <a:cubicBezTo>
                  <a:pt x="4565127" y="2832476"/>
                  <a:pt x="4619667" y="2772245"/>
                  <a:pt x="4602347" y="2836976"/>
                </a:cubicBezTo>
                <a:cubicBezTo>
                  <a:pt x="4589232" y="2885784"/>
                  <a:pt x="4551577" y="2921212"/>
                  <a:pt x="4516285" y="2954642"/>
                </a:cubicBezTo>
                <a:cubicBezTo>
                  <a:pt x="4475753" y="2992790"/>
                  <a:pt x="4430641" y="3025740"/>
                  <a:pt x="4414507" y="3086467"/>
                </a:cubicBezTo>
                <a:cubicBezTo>
                  <a:pt x="4410989" y="3099423"/>
                  <a:pt x="3564181" y="4149656"/>
                  <a:pt x="2327617" y="4253752"/>
                </a:cubicBezTo>
                <a:cubicBezTo>
                  <a:pt x="2125545" y="4270760"/>
                  <a:pt x="1322624" y="4224619"/>
                  <a:pt x="1214971" y="4203137"/>
                </a:cubicBezTo>
                <a:cubicBezTo>
                  <a:pt x="1104292" y="4180925"/>
                  <a:pt x="1007789" y="4121736"/>
                  <a:pt x="894535" y="4109150"/>
                </a:cubicBezTo>
                <a:cubicBezTo>
                  <a:pt x="834632" y="4102646"/>
                  <a:pt x="776274" y="4081635"/>
                  <a:pt x="781596" y="3991505"/>
                </a:cubicBezTo>
                <a:cubicBezTo>
                  <a:pt x="783201" y="3965920"/>
                  <a:pt x="766642" y="3948284"/>
                  <a:pt x="742373" y="3959843"/>
                </a:cubicBezTo>
                <a:cubicBezTo>
                  <a:pt x="696510" y="3981854"/>
                  <a:pt x="673849" y="3949166"/>
                  <a:pt x="646723" y="3926438"/>
                </a:cubicBezTo>
                <a:cubicBezTo>
                  <a:pt x="598687" y="3886210"/>
                  <a:pt x="552406" y="3842509"/>
                  <a:pt x="478839" y="3847272"/>
                </a:cubicBezTo>
                <a:cubicBezTo>
                  <a:pt x="491215" y="3806501"/>
                  <a:pt x="515519" y="3808222"/>
                  <a:pt x="537744" y="3812205"/>
                </a:cubicBezTo>
                <a:cubicBezTo>
                  <a:pt x="596474" y="3823029"/>
                  <a:pt x="654233" y="3836554"/>
                  <a:pt x="712950" y="3847065"/>
                </a:cubicBezTo>
                <a:cubicBezTo>
                  <a:pt x="751090" y="3853931"/>
                  <a:pt x="789463" y="3866135"/>
                  <a:pt x="839053" y="3842201"/>
                </a:cubicBezTo>
                <a:cubicBezTo>
                  <a:pt x="792472" y="3772935"/>
                  <a:pt x="718132" y="3772458"/>
                  <a:pt x="657388" y="3759142"/>
                </a:cubicBezTo>
                <a:cubicBezTo>
                  <a:pt x="581525" y="3742486"/>
                  <a:pt x="535038" y="3694078"/>
                  <a:pt x="479902" y="3640872"/>
                </a:cubicBezTo>
                <a:cubicBezTo>
                  <a:pt x="534356" y="3616078"/>
                  <a:pt x="570138" y="3656255"/>
                  <a:pt x="612982" y="3646162"/>
                </a:cubicBezTo>
                <a:cubicBezTo>
                  <a:pt x="615057" y="3637572"/>
                  <a:pt x="618333" y="3625291"/>
                  <a:pt x="617779" y="3625073"/>
                </a:cubicBezTo>
                <a:cubicBezTo>
                  <a:pt x="545776" y="3603308"/>
                  <a:pt x="510266" y="3544423"/>
                  <a:pt x="495792" y="3468542"/>
                </a:cubicBezTo>
                <a:cubicBezTo>
                  <a:pt x="488366" y="3429369"/>
                  <a:pt x="462153" y="3421345"/>
                  <a:pt x="436221" y="3407261"/>
                </a:cubicBezTo>
                <a:cubicBezTo>
                  <a:pt x="345019" y="3357258"/>
                  <a:pt x="249255" y="3315018"/>
                  <a:pt x="172652" y="3237768"/>
                </a:cubicBezTo>
                <a:cubicBezTo>
                  <a:pt x="256919" y="3234912"/>
                  <a:pt x="326749" y="3281731"/>
                  <a:pt x="417805" y="3290959"/>
                </a:cubicBezTo>
                <a:cubicBezTo>
                  <a:pt x="341913" y="3205043"/>
                  <a:pt x="246803" y="3171544"/>
                  <a:pt x="159629" y="3126522"/>
                </a:cubicBezTo>
                <a:cubicBezTo>
                  <a:pt x="119806" y="3106035"/>
                  <a:pt x="82625" y="3077492"/>
                  <a:pt x="35515" y="3070942"/>
                </a:cubicBezTo>
                <a:cubicBezTo>
                  <a:pt x="18803" y="3068516"/>
                  <a:pt x="-9231" y="3062395"/>
                  <a:pt x="3001" y="3030820"/>
                </a:cubicBezTo>
                <a:cubicBezTo>
                  <a:pt x="13293" y="3004651"/>
                  <a:pt x="35761" y="3007959"/>
                  <a:pt x="56337" y="3011602"/>
                </a:cubicBezTo>
                <a:cubicBezTo>
                  <a:pt x="105732" y="3020594"/>
                  <a:pt x="155993" y="3012038"/>
                  <a:pt x="221626" y="3000137"/>
                </a:cubicBezTo>
                <a:cubicBezTo>
                  <a:pt x="163022" y="2929831"/>
                  <a:pt x="63027" y="2971519"/>
                  <a:pt x="12079" y="2895750"/>
                </a:cubicBezTo>
                <a:cubicBezTo>
                  <a:pt x="70612" y="2870868"/>
                  <a:pt x="117312" y="2892988"/>
                  <a:pt x="165389" y="2890511"/>
                </a:cubicBezTo>
                <a:cubicBezTo>
                  <a:pt x="208846" y="2888217"/>
                  <a:pt x="219022" y="2871872"/>
                  <a:pt x="206743" y="2827546"/>
                </a:cubicBezTo>
                <a:cubicBezTo>
                  <a:pt x="187666" y="2758486"/>
                  <a:pt x="209823" y="2717255"/>
                  <a:pt x="273631" y="2725917"/>
                </a:cubicBezTo>
                <a:cubicBezTo>
                  <a:pt x="332792" y="2734135"/>
                  <a:pt x="337558" y="2706094"/>
                  <a:pt x="320364" y="2667696"/>
                </a:cubicBezTo>
                <a:cubicBezTo>
                  <a:pt x="295325" y="2611707"/>
                  <a:pt x="318706" y="2561087"/>
                  <a:pt x="334074" y="2507770"/>
                </a:cubicBezTo>
                <a:cubicBezTo>
                  <a:pt x="357219" y="2426828"/>
                  <a:pt x="344229" y="2391168"/>
                  <a:pt x="284207" y="2344516"/>
                </a:cubicBezTo>
                <a:cubicBezTo>
                  <a:pt x="250406" y="2318539"/>
                  <a:pt x="214378" y="2297698"/>
                  <a:pt x="166166" y="2278376"/>
                </a:cubicBezTo>
                <a:cubicBezTo>
                  <a:pt x="273852" y="2244503"/>
                  <a:pt x="158170" y="2213685"/>
                  <a:pt x="194891" y="2175576"/>
                </a:cubicBezTo>
                <a:cubicBezTo>
                  <a:pt x="270782" y="2149213"/>
                  <a:pt x="337571" y="2238633"/>
                  <a:pt x="440332" y="2191712"/>
                </a:cubicBezTo>
                <a:cubicBezTo>
                  <a:pt x="307946" y="2127472"/>
                  <a:pt x="161307" y="2042341"/>
                  <a:pt x="63051" y="1942979"/>
                </a:cubicBezTo>
                <a:cubicBezTo>
                  <a:pt x="83512" y="1912799"/>
                  <a:pt x="105922" y="1933513"/>
                  <a:pt x="123612" y="1920903"/>
                </a:cubicBezTo>
                <a:cubicBezTo>
                  <a:pt x="122527" y="1914768"/>
                  <a:pt x="123751" y="1905381"/>
                  <a:pt x="120386" y="1903128"/>
                </a:cubicBezTo>
                <a:cubicBezTo>
                  <a:pt x="47933" y="1852346"/>
                  <a:pt x="47054" y="1850919"/>
                  <a:pt x="119318" y="1791355"/>
                </a:cubicBezTo>
                <a:cubicBezTo>
                  <a:pt x="144540" y="1770456"/>
                  <a:pt x="141749" y="1756399"/>
                  <a:pt x="127081" y="1738431"/>
                </a:cubicBezTo>
                <a:cubicBezTo>
                  <a:pt x="116725" y="1725710"/>
                  <a:pt x="104020" y="1715301"/>
                  <a:pt x="108310" y="1682600"/>
                </a:cubicBezTo>
                <a:cubicBezTo>
                  <a:pt x="150870" y="1715887"/>
                  <a:pt x="350796" y="1749545"/>
                  <a:pt x="385468" y="1739315"/>
                </a:cubicBezTo>
                <a:cubicBezTo>
                  <a:pt x="424434" y="1727691"/>
                  <a:pt x="558776" y="1718211"/>
                  <a:pt x="599777" y="1722044"/>
                </a:cubicBezTo>
                <a:cubicBezTo>
                  <a:pt x="597521" y="1720227"/>
                  <a:pt x="595263" y="1718413"/>
                  <a:pt x="593006" y="1716597"/>
                </a:cubicBezTo>
                <a:cubicBezTo>
                  <a:pt x="552484" y="1680103"/>
                  <a:pt x="511421" y="1643705"/>
                  <a:pt x="485736" y="1591625"/>
                </a:cubicBezTo>
                <a:cubicBezTo>
                  <a:pt x="484560" y="1589619"/>
                  <a:pt x="483937" y="1587831"/>
                  <a:pt x="481534" y="1588888"/>
                </a:cubicBezTo>
                <a:cubicBezTo>
                  <a:pt x="460479" y="1599246"/>
                  <a:pt x="462468" y="1582449"/>
                  <a:pt x="461623" y="1569314"/>
                </a:cubicBezTo>
                <a:cubicBezTo>
                  <a:pt x="460764" y="1555866"/>
                  <a:pt x="456786" y="1545815"/>
                  <a:pt x="441172" y="1549836"/>
                </a:cubicBezTo>
                <a:cubicBezTo>
                  <a:pt x="440361" y="1549980"/>
                  <a:pt x="439267" y="1549855"/>
                  <a:pt x="438173" y="1549732"/>
                </a:cubicBezTo>
                <a:cubicBezTo>
                  <a:pt x="430782" y="1548823"/>
                  <a:pt x="406258" y="1517097"/>
                  <a:pt x="409482" y="1509886"/>
                </a:cubicBezTo>
                <a:cubicBezTo>
                  <a:pt x="416686" y="1494065"/>
                  <a:pt x="408267" y="1488277"/>
                  <a:pt x="401143" y="1480995"/>
                </a:cubicBezTo>
                <a:cubicBezTo>
                  <a:pt x="391181" y="1471051"/>
                  <a:pt x="381247" y="1461736"/>
                  <a:pt x="370772" y="1452514"/>
                </a:cubicBezTo>
                <a:cubicBezTo>
                  <a:pt x="360580" y="1443560"/>
                  <a:pt x="350146" y="1435280"/>
                  <a:pt x="339699" y="1426688"/>
                </a:cubicBezTo>
                <a:cubicBezTo>
                  <a:pt x="315473" y="1420526"/>
                  <a:pt x="291032" y="1415669"/>
                  <a:pt x="265593" y="1412885"/>
                </a:cubicBezTo>
                <a:cubicBezTo>
                  <a:pt x="246706" y="1410526"/>
                  <a:pt x="225589" y="1406978"/>
                  <a:pt x="215085" y="1372144"/>
                </a:cubicBezTo>
                <a:cubicBezTo>
                  <a:pt x="234985" y="1372744"/>
                  <a:pt x="254925" y="1374284"/>
                  <a:pt x="274865" y="1375825"/>
                </a:cubicBezTo>
                <a:cubicBezTo>
                  <a:pt x="255700" y="1360864"/>
                  <a:pt x="237075" y="1345807"/>
                  <a:pt x="219220" y="1329666"/>
                </a:cubicBezTo>
                <a:cubicBezTo>
                  <a:pt x="204474" y="1316138"/>
                  <a:pt x="192346" y="1300252"/>
                  <a:pt x="187322" y="1278682"/>
                </a:cubicBezTo>
                <a:cubicBezTo>
                  <a:pt x="185994" y="1273224"/>
                  <a:pt x="184924" y="1267404"/>
                  <a:pt x="189878" y="1262417"/>
                </a:cubicBezTo>
                <a:cubicBezTo>
                  <a:pt x="195346" y="1256708"/>
                  <a:pt x="199833" y="1259711"/>
                  <a:pt x="204036" y="1262449"/>
                </a:cubicBezTo>
                <a:cubicBezTo>
                  <a:pt x="221402" y="1273615"/>
                  <a:pt x="239024" y="1284422"/>
                  <a:pt x="256133" y="1295950"/>
                </a:cubicBezTo>
                <a:cubicBezTo>
                  <a:pt x="278851" y="1311233"/>
                  <a:pt x="301313" y="1326878"/>
                  <a:pt x="323760" y="1342208"/>
                </a:cubicBezTo>
                <a:cubicBezTo>
                  <a:pt x="292061" y="1308268"/>
                  <a:pt x="257298" y="1278982"/>
                  <a:pt x="219957" y="1252997"/>
                </a:cubicBezTo>
                <a:cubicBezTo>
                  <a:pt x="192995" y="1234035"/>
                  <a:pt x="166033" y="1215073"/>
                  <a:pt x="145267" y="1188376"/>
                </a:cubicBezTo>
                <a:cubicBezTo>
                  <a:pt x="134614" y="1175075"/>
                  <a:pt x="129282" y="1158938"/>
                  <a:pt x="127649" y="1140248"/>
                </a:cubicBezTo>
                <a:cubicBezTo>
                  <a:pt x="127430" y="1135227"/>
                  <a:pt x="127724" y="1129482"/>
                  <a:pt x="133301" y="1126283"/>
                </a:cubicBezTo>
                <a:cubicBezTo>
                  <a:pt x="138892" y="1123399"/>
                  <a:pt x="142312" y="1126907"/>
                  <a:pt x="144665" y="1130919"/>
                </a:cubicBezTo>
                <a:cubicBezTo>
                  <a:pt x="147316" y="1135513"/>
                  <a:pt x="150466" y="1139068"/>
                  <a:pt x="154924" y="1141443"/>
                </a:cubicBezTo>
                <a:cubicBezTo>
                  <a:pt x="194007" y="1163643"/>
                  <a:pt x="228472" y="1192350"/>
                  <a:pt x="263706" y="1219972"/>
                </a:cubicBezTo>
                <a:cubicBezTo>
                  <a:pt x="314160" y="1259456"/>
                  <a:pt x="363843" y="1300026"/>
                  <a:pt x="423231" y="1325916"/>
                </a:cubicBezTo>
                <a:cubicBezTo>
                  <a:pt x="445702" y="1335549"/>
                  <a:pt x="468901" y="1343155"/>
                  <a:pt x="486543" y="1341940"/>
                </a:cubicBezTo>
                <a:cubicBezTo>
                  <a:pt x="421673" y="1296460"/>
                  <a:pt x="360475" y="1247802"/>
                  <a:pt x="305459" y="1191095"/>
                </a:cubicBezTo>
                <a:cubicBezTo>
                  <a:pt x="249875" y="1133856"/>
                  <a:pt x="201123" y="1070982"/>
                  <a:pt x="165967" y="995271"/>
                </a:cubicBezTo>
                <a:cubicBezTo>
                  <a:pt x="162356" y="987370"/>
                  <a:pt x="160109" y="979543"/>
                  <a:pt x="148803" y="982487"/>
                </a:cubicBezTo>
                <a:cubicBezTo>
                  <a:pt x="143684" y="983707"/>
                  <a:pt x="141844" y="978971"/>
                  <a:pt x="142975" y="973711"/>
                </a:cubicBezTo>
                <a:cubicBezTo>
                  <a:pt x="150059" y="936405"/>
                  <a:pt x="133120" y="916307"/>
                  <a:pt x="107228" y="903165"/>
                </a:cubicBezTo>
                <a:cubicBezTo>
                  <a:pt x="99148" y="898899"/>
                  <a:pt x="98374" y="893659"/>
                  <a:pt x="103961" y="884449"/>
                </a:cubicBezTo>
                <a:cubicBezTo>
                  <a:pt x="111573" y="871720"/>
                  <a:pt x="110228" y="859623"/>
                  <a:pt x="105398" y="848773"/>
                </a:cubicBezTo>
                <a:cubicBezTo>
                  <a:pt x="102652" y="841984"/>
                  <a:pt x="99109" y="835651"/>
                  <a:pt x="96106" y="829222"/>
                </a:cubicBezTo>
                <a:cubicBezTo>
                  <a:pt x="94023" y="825161"/>
                  <a:pt x="90576" y="821026"/>
                  <a:pt x="95233" y="815459"/>
                </a:cubicBezTo>
                <a:cubicBezTo>
                  <a:pt x="99648" y="810569"/>
                  <a:pt x="104350" y="812269"/>
                  <a:pt x="108754" y="813390"/>
                </a:cubicBezTo>
                <a:cubicBezTo>
                  <a:pt x="129926" y="818192"/>
                  <a:pt x="142781" y="832053"/>
                  <a:pt x="149184" y="854012"/>
                </a:cubicBezTo>
                <a:cubicBezTo>
                  <a:pt x="153977" y="870244"/>
                  <a:pt x="158340" y="870424"/>
                  <a:pt x="169922" y="855094"/>
                </a:cubicBezTo>
                <a:cubicBezTo>
                  <a:pt x="178668" y="843430"/>
                  <a:pt x="186813" y="842941"/>
                  <a:pt x="194734" y="849766"/>
                </a:cubicBezTo>
                <a:cubicBezTo>
                  <a:pt x="198964" y="853131"/>
                  <a:pt x="201642" y="858351"/>
                  <a:pt x="204833" y="862849"/>
                </a:cubicBezTo>
                <a:cubicBezTo>
                  <a:pt x="220829" y="886276"/>
                  <a:pt x="237607" y="908933"/>
                  <a:pt x="262674" y="921903"/>
                </a:cubicBezTo>
                <a:cubicBezTo>
                  <a:pt x="273823" y="927843"/>
                  <a:pt x="285713" y="932069"/>
                  <a:pt x="302202" y="923150"/>
                </a:cubicBezTo>
                <a:cubicBezTo>
                  <a:pt x="291351" y="917791"/>
                  <a:pt x="280774" y="918709"/>
                  <a:pt x="270912" y="917286"/>
                </a:cubicBezTo>
                <a:cubicBezTo>
                  <a:pt x="261049" y="915865"/>
                  <a:pt x="255697" y="911748"/>
                  <a:pt x="262498" y="899162"/>
                </a:cubicBezTo>
                <a:cubicBezTo>
                  <a:pt x="266276" y="892170"/>
                  <a:pt x="265774" y="886883"/>
                  <a:pt x="261759" y="882214"/>
                </a:cubicBezTo>
                <a:cubicBezTo>
                  <a:pt x="248848" y="867099"/>
                  <a:pt x="241864" y="844294"/>
                  <a:pt x="216117" y="846941"/>
                </a:cubicBezTo>
                <a:cubicBezTo>
                  <a:pt x="214767" y="847179"/>
                  <a:pt x="213361" y="846162"/>
                  <a:pt x="211969" y="845458"/>
                </a:cubicBezTo>
                <a:cubicBezTo>
                  <a:pt x="206685" y="842913"/>
                  <a:pt x="200848" y="840147"/>
                  <a:pt x="202383" y="831653"/>
                </a:cubicBezTo>
                <a:cubicBezTo>
                  <a:pt x="204188" y="823111"/>
                  <a:pt x="211130" y="819988"/>
                  <a:pt x="217302" y="817950"/>
                </a:cubicBezTo>
                <a:cubicBezTo>
                  <a:pt x="233145" y="812939"/>
                  <a:pt x="245914" y="818592"/>
                  <a:pt x="258185" y="825283"/>
                </a:cubicBezTo>
                <a:cubicBezTo>
                  <a:pt x="288036" y="841837"/>
                  <a:pt x="313015" y="865260"/>
                  <a:pt x="339019" y="887237"/>
                </a:cubicBezTo>
                <a:cubicBezTo>
                  <a:pt x="378027" y="920202"/>
                  <a:pt x="412674" y="959314"/>
                  <a:pt x="455541" y="987171"/>
                </a:cubicBezTo>
                <a:cubicBezTo>
                  <a:pt x="583008" y="1069675"/>
                  <a:pt x="708694" y="1155025"/>
                  <a:pt x="839737" y="1232154"/>
                </a:cubicBezTo>
                <a:cubicBezTo>
                  <a:pt x="888076" y="1260626"/>
                  <a:pt x="937413" y="1287025"/>
                  <a:pt x="987251" y="1312386"/>
                </a:cubicBezTo>
                <a:cubicBezTo>
                  <a:pt x="987438" y="1310454"/>
                  <a:pt x="987654" y="1309151"/>
                  <a:pt x="987828" y="1306906"/>
                </a:cubicBezTo>
                <a:cubicBezTo>
                  <a:pt x="987759" y="1305338"/>
                  <a:pt x="987677" y="1303454"/>
                  <a:pt x="987609" y="1301885"/>
                </a:cubicBezTo>
                <a:cubicBezTo>
                  <a:pt x="952341" y="1285971"/>
                  <a:pt x="917544" y="1268392"/>
                  <a:pt x="883773" y="1249366"/>
                </a:cubicBezTo>
                <a:cubicBezTo>
                  <a:pt x="800867" y="1202326"/>
                  <a:pt x="724387" y="1146562"/>
                  <a:pt x="658689" y="1075926"/>
                </a:cubicBezTo>
                <a:cubicBezTo>
                  <a:pt x="653269" y="1070242"/>
                  <a:pt x="647527" y="1069673"/>
                  <a:pt x="639221" y="1072721"/>
                </a:cubicBezTo>
                <a:cubicBezTo>
                  <a:pt x="612439" y="1082826"/>
                  <a:pt x="603654" y="1074888"/>
                  <a:pt x="607837" y="1046001"/>
                </a:cubicBezTo>
                <a:cubicBezTo>
                  <a:pt x="608886" y="1038856"/>
                  <a:pt x="608910" y="1033160"/>
                  <a:pt x="604057" y="1028006"/>
                </a:cubicBezTo>
                <a:cubicBezTo>
                  <a:pt x="582361" y="1004953"/>
                  <a:pt x="559626" y="983032"/>
                  <a:pt x="535068" y="963012"/>
                </a:cubicBezTo>
                <a:cubicBezTo>
                  <a:pt x="489628" y="926121"/>
                  <a:pt x="441097" y="893257"/>
                  <a:pt x="398492" y="852702"/>
                </a:cubicBezTo>
                <a:cubicBezTo>
                  <a:pt x="385976" y="840363"/>
                  <a:pt x="376348" y="825616"/>
                  <a:pt x="370407" y="808003"/>
                </a:cubicBezTo>
                <a:cubicBezTo>
                  <a:pt x="368512" y="802013"/>
                  <a:pt x="367360" y="794309"/>
                  <a:pt x="373637" y="788457"/>
                </a:cubicBezTo>
                <a:cubicBezTo>
                  <a:pt x="379645" y="782652"/>
                  <a:pt x="384471" y="787178"/>
                  <a:pt x="388957" y="790181"/>
                </a:cubicBezTo>
                <a:cubicBezTo>
                  <a:pt x="407729" y="802365"/>
                  <a:pt x="426784" y="814815"/>
                  <a:pt x="445569" y="827313"/>
                </a:cubicBezTo>
                <a:cubicBezTo>
                  <a:pt x="464624" y="839764"/>
                  <a:pt x="483437" y="852889"/>
                  <a:pt x="503344" y="866138"/>
                </a:cubicBezTo>
                <a:cubicBezTo>
                  <a:pt x="504379" y="858682"/>
                  <a:pt x="500259" y="857827"/>
                  <a:pt x="497988" y="855698"/>
                </a:cubicBezTo>
                <a:cubicBezTo>
                  <a:pt x="465913" y="825620"/>
                  <a:pt x="431003" y="799206"/>
                  <a:pt x="395068" y="774238"/>
                </a:cubicBezTo>
                <a:cubicBezTo>
                  <a:pt x="367267" y="754791"/>
                  <a:pt x="340223" y="733946"/>
                  <a:pt x="321225" y="704090"/>
                </a:cubicBezTo>
                <a:cubicBezTo>
                  <a:pt x="313910" y="692415"/>
                  <a:pt x="309809" y="679538"/>
                  <a:pt x="310772" y="664187"/>
                </a:cubicBezTo>
                <a:cubicBezTo>
                  <a:pt x="311107" y="659384"/>
                  <a:pt x="311442" y="654580"/>
                  <a:pt x="316776" y="652057"/>
                </a:cubicBezTo>
                <a:cubicBezTo>
                  <a:pt x="321044" y="650039"/>
                  <a:pt x="323869" y="652386"/>
                  <a:pt x="326167" y="655144"/>
                </a:cubicBezTo>
                <a:cubicBezTo>
                  <a:pt x="330196" y="660125"/>
                  <a:pt x="334224" y="665107"/>
                  <a:pt x="339819" y="668549"/>
                </a:cubicBezTo>
                <a:cubicBezTo>
                  <a:pt x="373388" y="689190"/>
                  <a:pt x="404905" y="712724"/>
                  <a:pt x="435653" y="737342"/>
                </a:cubicBezTo>
                <a:cubicBezTo>
                  <a:pt x="486133" y="777455"/>
                  <a:pt x="536115" y="818606"/>
                  <a:pt x="594518" y="846882"/>
                </a:cubicBezTo>
                <a:cubicBezTo>
                  <a:pt x="616490" y="857553"/>
                  <a:pt x="639205" y="866511"/>
                  <a:pt x="665142" y="868257"/>
                </a:cubicBezTo>
                <a:cubicBezTo>
                  <a:pt x="664195" y="865262"/>
                  <a:pt x="662491" y="863665"/>
                  <a:pt x="660802" y="862382"/>
                </a:cubicBezTo>
                <a:cubicBezTo>
                  <a:pt x="604283" y="821121"/>
                  <a:pt x="549586" y="777958"/>
                  <a:pt x="499505" y="728286"/>
                </a:cubicBezTo>
                <a:cubicBezTo>
                  <a:pt x="437758" y="667074"/>
                  <a:pt x="384382" y="598058"/>
                  <a:pt x="345927" y="515339"/>
                </a:cubicBezTo>
                <a:cubicBezTo>
                  <a:pt x="344141" y="511860"/>
                  <a:pt x="342910" y="508598"/>
                  <a:pt x="338588" y="509361"/>
                </a:cubicBezTo>
                <a:cubicBezTo>
                  <a:pt x="327525" y="511630"/>
                  <a:pt x="326170" y="505543"/>
                  <a:pt x="327339" y="494900"/>
                </a:cubicBezTo>
                <a:cubicBezTo>
                  <a:pt x="330552" y="468714"/>
                  <a:pt x="322326" y="448660"/>
                  <a:pt x="303055" y="437512"/>
                </a:cubicBezTo>
                <a:cubicBezTo>
                  <a:pt x="289083" y="429226"/>
                  <a:pt x="277325" y="421812"/>
                  <a:pt x="292117" y="398959"/>
                </a:cubicBezTo>
                <a:cubicBezTo>
                  <a:pt x="295694" y="393584"/>
                  <a:pt x="294041" y="386918"/>
                  <a:pt x="292417" y="380879"/>
                </a:cubicBezTo>
                <a:cubicBezTo>
                  <a:pt x="290115" y="371796"/>
                  <a:pt x="285463" y="365027"/>
                  <a:pt x="280259" y="358039"/>
                </a:cubicBezTo>
                <a:cubicBezTo>
                  <a:pt x="277365" y="354122"/>
                  <a:pt x="273863" y="348731"/>
                  <a:pt x="277426" y="343041"/>
                </a:cubicBezTo>
                <a:cubicBezTo>
                  <a:pt x="281488" y="336315"/>
                  <a:pt x="287339" y="339394"/>
                  <a:pt x="292014" y="340466"/>
                </a:cubicBezTo>
                <a:cubicBezTo>
                  <a:pt x="313455" y="345221"/>
                  <a:pt x="326609" y="359662"/>
                  <a:pt x="333039" y="382248"/>
                </a:cubicBezTo>
                <a:cubicBezTo>
                  <a:pt x="337209" y="396693"/>
                  <a:pt x="342383" y="396728"/>
                  <a:pt x="352439" y="383884"/>
                </a:cubicBezTo>
                <a:cubicBezTo>
                  <a:pt x="363791" y="369545"/>
                  <a:pt x="373274" y="368504"/>
                  <a:pt x="381981" y="380883"/>
                </a:cubicBezTo>
                <a:cubicBezTo>
                  <a:pt x="388959" y="391037"/>
                  <a:pt x="394611" y="402058"/>
                  <a:pt x="402615" y="410767"/>
                </a:cubicBezTo>
                <a:cubicBezTo>
                  <a:pt x="424081" y="434810"/>
                  <a:pt x="444293" y="461289"/>
                  <a:pt x="488827" y="452479"/>
                </a:cubicBezTo>
                <a:cubicBezTo>
                  <a:pt x="476447" y="443279"/>
                  <a:pt x="464047" y="446100"/>
                  <a:pt x="453360" y="444507"/>
                </a:cubicBezTo>
                <a:cubicBezTo>
                  <a:pt x="445687" y="443331"/>
                  <a:pt x="437918" y="439958"/>
                  <a:pt x="444814" y="429568"/>
                </a:cubicBezTo>
                <a:cubicBezTo>
                  <a:pt x="452737" y="417733"/>
                  <a:pt x="447628" y="412942"/>
                  <a:pt x="442720" y="406534"/>
                </a:cubicBezTo>
                <a:cubicBezTo>
                  <a:pt x="431444" y="391445"/>
                  <a:pt x="422234" y="373778"/>
                  <a:pt x="399647" y="373970"/>
                </a:cubicBezTo>
                <a:cubicBezTo>
                  <a:pt x="396107" y="373962"/>
                  <a:pt x="393255" y="370986"/>
                  <a:pt x="390458" y="369266"/>
                </a:cubicBezTo>
                <a:cubicBezTo>
                  <a:pt x="386539" y="366795"/>
                  <a:pt x="383146" y="363915"/>
                  <a:pt x="384776" y="357618"/>
                </a:cubicBezTo>
                <a:cubicBezTo>
                  <a:pt x="386436" y="351948"/>
                  <a:pt x="390351" y="348094"/>
                  <a:pt x="395456" y="346561"/>
                </a:cubicBezTo>
                <a:cubicBezTo>
                  <a:pt x="400022" y="345122"/>
                  <a:pt x="404870" y="343950"/>
                  <a:pt x="409490" y="343767"/>
                </a:cubicBezTo>
                <a:cubicBezTo>
                  <a:pt x="430118" y="342340"/>
                  <a:pt x="444782" y="353984"/>
                  <a:pt x="459406" y="364686"/>
                </a:cubicBezTo>
                <a:cubicBezTo>
                  <a:pt x="510573" y="401831"/>
                  <a:pt x="556044" y="445675"/>
                  <a:pt x="603593" y="487253"/>
                </a:cubicBezTo>
                <a:cubicBezTo>
                  <a:pt x="651129" y="528518"/>
                  <a:pt x="706332" y="558308"/>
                  <a:pt x="758457" y="592438"/>
                </a:cubicBezTo>
                <a:cubicBezTo>
                  <a:pt x="878695" y="671475"/>
                  <a:pt x="999459" y="750102"/>
                  <a:pt x="1126835" y="818073"/>
                </a:cubicBezTo>
                <a:cubicBezTo>
                  <a:pt x="1251416" y="884324"/>
                  <a:pt x="1667647" y="915225"/>
                  <a:pt x="1748686" y="913256"/>
                </a:cubicBezTo>
                <a:cubicBezTo>
                  <a:pt x="1852285" y="910467"/>
                  <a:pt x="2096505" y="873683"/>
                  <a:pt x="2345605" y="842682"/>
                </a:cubicBezTo>
                <a:cubicBezTo>
                  <a:pt x="2373756" y="838977"/>
                  <a:pt x="2401379" y="835684"/>
                  <a:pt x="2430665" y="833044"/>
                </a:cubicBezTo>
                <a:cubicBezTo>
                  <a:pt x="3260397" y="757430"/>
                  <a:pt x="3845073" y="368944"/>
                  <a:pt x="3874549" y="345713"/>
                </a:cubicBezTo>
                <a:cubicBezTo>
                  <a:pt x="3921930" y="308568"/>
                  <a:pt x="4079617" y="235190"/>
                  <a:pt x="4079914" y="235770"/>
                </a:cubicBezTo>
                <a:cubicBezTo>
                  <a:pt x="4083430" y="241475"/>
                  <a:pt x="4101322" y="245987"/>
                  <a:pt x="4115814" y="249002"/>
                </a:cubicBezTo>
                <a:lnTo>
                  <a:pt x="4129591" y="251735"/>
                </a:lnTo>
                <a:lnTo>
                  <a:pt x="4131313" y="253264"/>
                </a:lnTo>
                <a:cubicBezTo>
                  <a:pt x="4136355" y="253402"/>
                  <a:pt x="4136103" y="253090"/>
                  <a:pt x="4132779" y="252368"/>
                </a:cubicBezTo>
                <a:lnTo>
                  <a:pt x="4129591" y="251735"/>
                </a:lnTo>
                <a:lnTo>
                  <a:pt x="4126781" y="249241"/>
                </a:lnTo>
                <a:cubicBezTo>
                  <a:pt x="4126067" y="246916"/>
                  <a:pt x="4126005" y="243923"/>
                  <a:pt x="4126159" y="241207"/>
                </a:cubicBezTo>
                <a:cubicBezTo>
                  <a:pt x="4126893" y="226844"/>
                  <a:pt x="4132343" y="214496"/>
                  <a:pt x="4145347" y="206824"/>
                </a:cubicBezTo>
                <a:cubicBezTo>
                  <a:pt x="4157825" y="199562"/>
                  <a:pt x="4170601" y="192878"/>
                  <a:pt x="4183377" y="186195"/>
                </a:cubicBezTo>
                <a:cubicBezTo>
                  <a:pt x="4194019" y="180522"/>
                  <a:pt x="4201312" y="179234"/>
                  <a:pt x="4203065" y="194422"/>
                </a:cubicBezTo>
                <a:cubicBezTo>
                  <a:pt x="4204816" y="209612"/>
                  <a:pt x="4219976" y="213894"/>
                  <a:pt x="4228763" y="203170"/>
                </a:cubicBezTo>
                <a:cubicBezTo>
                  <a:pt x="4263132" y="161048"/>
                  <a:pt x="4304408" y="127512"/>
                  <a:pt x="4343373" y="90903"/>
                </a:cubicBezTo>
                <a:cubicBezTo>
                  <a:pt x="4370579" y="65543"/>
                  <a:pt x="4399217" y="41828"/>
                  <a:pt x="4421541" y="10686"/>
                </a:cubicBezTo>
                <a:cubicBezTo>
                  <a:pt x="4425645" y="4902"/>
                  <a:pt x="4429395" y="-2718"/>
                  <a:pt x="4437179" y="969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26018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8165E7-260E-410B-8F9D-D0477C595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/>
              <a:t>Правовое определение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DD29B0-FFF1-4D53-9315-3D65794927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Субсидиарная ответственность членов кооператива - ответственность членов кооператива, дополнительная к ответственности кооператива по его обязательствам и возникающая в случае невозможности кооператива в установленные сроки удовлетворить предъявленные к нему требования кредиторов. Размеры и условия субсидиарной ответственности членов кооператива определяются настоящим Федеральным законом и уставом кооператива.</a:t>
            </a:r>
          </a:p>
          <a:p>
            <a:pPr marL="0" indent="0" algn="r">
              <a:buNone/>
            </a:pPr>
            <a:r>
              <a:rPr lang="ru-RU" dirty="0"/>
              <a:t>Федеральный закон от 08.12.1995 г. № 193-ФЗ «О сельскохозяйственной кооперации», ст. 1</a:t>
            </a:r>
          </a:p>
        </p:txBody>
      </p:sp>
    </p:spTree>
    <p:extLst>
      <p:ext uri="{BB962C8B-B14F-4D97-AF65-F5344CB8AC3E}">
        <p14:creationId xmlns:p14="http://schemas.microsoft.com/office/powerpoint/2010/main" val="3805952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93500E6-2D1D-45DF-9453-551ABD8A7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Механизм реализации субсидиарной ответственности членов потребительского кооператива в законодательстве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D0B87C4-8F42-4214-A177-45D85BD0B1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anchor="ctr">
            <a:normAutofit fontScale="77500" lnSpcReduction="20000"/>
          </a:bodyPr>
          <a:lstStyle/>
          <a:p>
            <a:pPr algn="ctr"/>
            <a:r>
              <a:rPr lang="ru-RU" dirty="0"/>
              <a:t>Гражданский Кодекс РФ, ст. 123.3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3654D78-24C3-42C2-9F6E-FB211C38F25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1500" dirty="0"/>
              <a:t>1. В течение трех месяцев после утверждения ежегодного баланса члены потребительского кооператива обязаны покрыть образовавшиеся убытки путем внесения дополнительных взносов. В случае невыполнения этой обязанности кооператив может быть ликвидирован в судебном порядке по требованию кредиторов.</a:t>
            </a:r>
          </a:p>
          <a:p>
            <a:pPr marL="0" indent="0">
              <a:buNone/>
            </a:pPr>
            <a:r>
              <a:rPr lang="ru-RU" sz="1500" dirty="0"/>
              <a:t>2. Члены потребительского кооператива солидарно несут субсидиарную ответственность по его обязательствам в пределах невнесенной части дополнительного взноса каждого из членов кооператива.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F9E18829-F428-4E35-9192-C56844FAD1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 anchor="ctr">
            <a:normAutofit fontScale="77500" lnSpcReduction="20000"/>
          </a:bodyPr>
          <a:lstStyle/>
          <a:p>
            <a:pPr algn="ctr"/>
            <a:r>
              <a:rPr lang="ru-RU" dirty="0"/>
              <a:t>Федеральный закон «О сельскохозяйственной кооперации», ст. 37, ч. 3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DC538A0C-A70E-4E8F-BB20-B393F684482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/>
              <a:t>Члены потребительского кооператива обязаны в течение трех месяцев после утверждения годовой бухгалтерской (финансовой) отчетности покрыть образовавшиеся убытки за счет резервного фонда кооператива либо путем внесения дополнительных взносов. В случае невыполнения этой обязанности кооператив может быть ликвидирован в судебном порядке по требованию кредиторов. Члены потребительского кооператива солидарно несут субсидиарную ответственность по его обязательствам в пределах невнесенной части дополнительного взноса каждого из членов кооператива.</a:t>
            </a:r>
          </a:p>
        </p:txBody>
      </p:sp>
    </p:spTree>
    <p:extLst>
      <p:ext uri="{BB962C8B-B14F-4D97-AF65-F5344CB8AC3E}">
        <p14:creationId xmlns:p14="http://schemas.microsoft.com/office/powerpoint/2010/main" val="22281990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raphic 1">
            <a:extLst>
              <a:ext uri="{FF2B5EF4-FFF2-40B4-BE49-F238E27FC236}">
                <a16:creationId xmlns:a16="http://schemas.microsoft.com/office/drawing/2014/main" id="{0D57E7FA-E8FC-45AC-868F-CDC814493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2599854" y="527562"/>
            <a:ext cx="6992292" cy="5102484"/>
          </a:xfrm>
          <a:custGeom>
            <a:avLst/>
            <a:gdLst/>
            <a:ahLst/>
            <a:cxnLst/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62245F03-66D5-45EC-A0B5-90E656B114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E8089528-C976-403B-93F2-97993446E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4063296"/>
            <a:ext cx="9144000" cy="267133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400" dirty="0" err="1"/>
              <a:t>Проблема</a:t>
            </a:r>
            <a:r>
              <a:rPr lang="en-US" sz="4400" dirty="0"/>
              <a:t>, </a:t>
            </a:r>
            <a:r>
              <a:rPr lang="en-US" sz="4400" dirty="0" err="1"/>
              <a:t>заложенная</a:t>
            </a:r>
            <a:r>
              <a:rPr lang="en-US" sz="4400" dirty="0"/>
              <a:t> </a:t>
            </a:r>
            <a:r>
              <a:rPr lang="en-US" sz="4400" dirty="0" err="1"/>
              <a:t>законодателем</a:t>
            </a:r>
            <a:r>
              <a:rPr lang="en-US" sz="4400" dirty="0"/>
              <a:t>: </a:t>
            </a:r>
            <a:r>
              <a:rPr lang="en-US" sz="4400" dirty="0" err="1"/>
              <a:t>отождествление</a:t>
            </a:r>
            <a:r>
              <a:rPr lang="en-US" sz="4400" dirty="0"/>
              <a:t> </a:t>
            </a:r>
            <a:r>
              <a:rPr lang="en-US" sz="4400" b="1" dirty="0" err="1"/>
              <a:t>убытков</a:t>
            </a:r>
            <a:r>
              <a:rPr lang="en-US" sz="4400" dirty="0"/>
              <a:t> и </a:t>
            </a:r>
            <a:r>
              <a:rPr lang="en-US" sz="4400" b="1" dirty="0" err="1"/>
              <a:t>задолженности</a:t>
            </a:r>
            <a:r>
              <a:rPr lang="en-US" sz="4400" b="1" dirty="0"/>
              <a:t> </a:t>
            </a:r>
            <a:r>
              <a:rPr lang="en-US" sz="4400" b="1" dirty="0" err="1"/>
              <a:t>перед</a:t>
            </a:r>
            <a:r>
              <a:rPr lang="en-US" sz="4400" b="1" dirty="0"/>
              <a:t> </a:t>
            </a:r>
            <a:r>
              <a:rPr lang="en-US" sz="4400" b="1" dirty="0" err="1"/>
              <a:t>кредиторами</a:t>
            </a:r>
            <a:endParaRPr lang="en-US" sz="4400" b="1" dirty="0"/>
          </a:p>
        </p:txBody>
      </p:sp>
      <p:pic>
        <p:nvPicPr>
          <p:cNvPr id="12" name="Объект 11" descr="Изображение выглядит как человек, внутренний, мужчина, смотрит&#10;&#10;Автоматически созданное описание">
            <a:extLst>
              <a:ext uri="{FF2B5EF4-FFF2-40B4-BE49-F238E27FC236}">
                <a16:creationId xmlns:a16="http://schemas.microsoft.com/office/drawing/2014/main" id="{90A14E22-E8B3-43DE-823C-BC547ECA19A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17" r="20826"/>
          <a:stretch/>
        </p:blipFill>
        <p:spPr>
          <a:xfrm>
            <a:off x="2345694" y="649707"/>
            <a:ext cx="3428572" cy="3146695"/>
          </a:xfrm>
          <a:prstGeom prst="rect">
            <a:avLst/>
          </a:prstGeom>
        </p:spPr>
      </p:pic>
      <p:pic>
        <p:nvPicPr>
          <p:cNvPr id="14" name="Объект 13" descr="Изображение выглядит как кукла, игрушка, рисунок&#10;&#10;Автоматически созданное описание">
            <a:extLst>
              <a:ext uri="{FF2B5EF4-FFF2-40B4-BE49-F238E27FC236}">
                <a16:creationId xmlns:a16="http://schemas.microsoft.com/office/drawing/2014/main" id="{E7067C19-F5B7-40B8-A798-F5C63CAE3C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7732" y="643467"/>
            <a:ext cx="4732846" cy="315917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2AE384A-AB76-4E38-92BD-BCF237089016}"/>
              </a:ext>
            </a:extLst>
          </p:cNvPr>
          <p:cNvSpPr txBox="1"/>
          <p:nvPr/>
        </p:nvSpPr>
        <p:spPr>
          <a:xfrm>
            <a:off x="5978769" y="1209822"/>
            <a:ext cx="144897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dirty="0"/>
              <a:t>≠</a:t>
            </a:r>
          </a:p>
        </p:txBody>
      </p:sp>
    </p:spTree>
    <p:extLst>
      <p:ext uri="{BB962C8B-B14F-4D97-AF65-F5344CB8AC3E}">
        <p14:creationId xmlns:p14="http://schemas.microsoft.com/office/powerpoint/2010/main" val="2276410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FE55CE-F90D-41A4-99FE-F6BFBC41A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Возможные варианты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5B1630AA-81F5-44BF-AC61-63F7F1AD8B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6941947"/>
              </p:ext>
            </p:extLst>
          </p:nvPr>
        </p:nvGraphicFramePr>
        <p:xfrm>
          <a:off x="838200" y="2011363"/>
          <a:ext cx="10515600" cy="41608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71125537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AnalogousFromRegularSeed_2SEEDS">
      <a:dk1>
        <a:srgbClr val="000000"/>
      </a:dk1>
      <a:lt1>
        <a:srgbClr val="FFFFFF"/>
      </a:lt1>
      <a:dk2>
        <a:srgbClr val="41242B"/>
      </a:dk2>
      <a:lt2>
        <a:srgbClr val="E2E5E8"/>
      </a:lt2>
      <a:accent1>
        <a:srgbClr val="D56A17"/>
      </a:accent1>
      <a:accent2>
        <a:srgbClr val="E72D29"/>
      </a:accent2>
      <a:accent3>
        <a:srgbClr val="B8A221"/>
      </a:accent3>
      <a:accent4>
        <a:srgbClr val="14B4A3"/>
      </a:accent4>
      <a:accent5>
        <a:srgbClr val="29ADE7"/>
      </a:accent5>
      <a:accent6>
        <a:srgbClr val="194DD5"/>
      </a:accent6>
      <a:hlink>
        <a:srgbClr val="3F87BF"/>
      </a:hlink>
      <a:folHlink>
        <a:srgbClr val="7F7F7F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1048</Words>
  <Application>Microsoft Office PowerPoint</Application>
  <PresentationFormat>Широкоэкранный</PresentationFormat>
  <Paragraphs>80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Arial</vt:lpstr>
      <vt:lpstr>Century Gothic</vt:lpstr>
      <vt:lpstr>Elephant</vt:lpstr>
      <vt:lpstr>BrushVTI</vt:lpstr>
      <vt:lpstr>Субсидиарная ответственность членов СПоК и членов КФХ. Правовые нормы по возникновению субсидиарной ответственности, решения судов, рекомендации по составлению документов</vt:lpstr>
      <vt:lpstr>Гражданский Кодекс РФ, ст. 399, ч. 1</vt:lpstr>
      <vt:lpstr>Часть 1. Субсидиарная ответственность членов сельскохозяйственных потребительских кооперативов</vt:lpstr>
      <vt:lpstr>Миф о субсидиарной ответственности как препятствии для развития кооперации</vt:lpstr>
      <vt:lpstr>Нормативная база субсидиарной ответственности членов СПоК</vt:lpstr>
      <vt:lpstr>Правовое определение</vt:lpstr>
      <vt:lpstr>Механизм реализации субсидиарной ответственности членов потребительского кооператива в законодательстве</vt:lpstr>
      <vt:lpstr>Проблема, заложенная законодателем: отождествление убытков и задолженности перед кредиторами</vt:lpstr>
      <vt:lpstr>Возможные варианты</vt:lpstr>
      <vt:lpstr>Вывод</vt:lpstr>
      <vt:lpstr>Следствие</vt:lpstr>
      <vt:lpstr>От удовлетворения всех требований кредитора…</vt:lpstr>
      <vt:lpstr>…до полного отказа кредитору в его требованиях</vt:lpstr>
      <vt:lpstr>Для исключения фактора случайности документы кооператива должны содержать</vt:lpstr>
      <vt:lpstr>Регулирование внесения взносов на покрытие убытка</vt:lpstr>
      <vt:lpstr>Регулирование Уставом внесения взносов на погашение задолженности перед кредиторами</vt:lpstr>
      <vt:lpstr>Часть 2. Субсидиарная ответственность членов крестьянских (фермерских) хозяйств</vt:lpstr>
      <vt:lpstr>КФХ без образования юридического лица</vt:lpstr>
      <vt:lpstr>КФХ в статусе юридического лица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Субсидиарная ответственность членов сельскохозяйственных потребительских кооперативов и членов крестьянских (фермерских) хозяйств</dc:title>
  <dc:creator>euser519</dc:creator>
  <cp:lastModifiedBy>euser519</cp:lastModifiedBy>
  <cp:revision>3</cp:revision>
  <dcterms:created xsi:type="dcterms:W3CDTF">2020-07-18T18:56:28Z</dcterms:created>
  <dcterms:modified xsi:type="dcterms:W3CDTF">2022-03-13T10:54:22Z</dcterms:modified>
</cp:coreProperties>
</file>