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81" r:id="rId9"/>
    <p:sldId id="282" r:id="rId10"/>
    <p:sldId id="284" r:id="rId11"/>
    <p:sldId id="285" r:id="rId12"/>
    <p:sldId id="271" r:id="rId13"/>
    <p:sldId id="286" r:id="rId14"/>
    <p:sldId id="287" r:id="rId15"/>
    <p:sldId id="289" r:id="rId16"/>
    <p:sldId id="291" r:id="rId17"/>
    <p:sldId id="293" r:id="rId18"/>
    <p:sldId id="273" r:id="rId19"/>
    <p:sldId id="272" r:id="rId20"/>
    <p:sldId id="274" r:id="rId21"/>
    <p:sldId id="295" r:id="rId22"/>
    <p:sldId id="264" r:id="rId23"/>
    <p:sldId id="265" r:id="rId24"/>
    <p:sldId id="296" r:id="rId25"/>
    <p:sldId id="298" r:id="rId26"/>
    <p:sldId id="299" r:id="rId27"/>
    <p:sldId id="305" r:id="rId28"/>
    <p:sldId id="306" r:id="rId29"/>
    <p:sldId id="30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D6477-329B-4B2B-853B-49939CD8C6A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33D090-751C-4815-A36E-47795E465AC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/>
            <a:t>Сельскохозяйственные товаропроизводители</a:t>
          </a:r>
        </a:p>
      </dgm:t>
    </dgm:pt>
    <dgm:pt modelId="{93562EC7-9697-4203-8040-9736471E14DA}" type="parTrans" cxnId="{DB5C6B4E-F3FE-425A-8143-B7F23B0192E1}">
      <dgm:prSet/>
      <dgm:spPr/>
      <dgm:t>
        <a:bodyPr/>
        <a:lstStyle/>
        <a:p>
          <a:endParaRPr lang="ru-RU"/>
        </a:p>
      </dgm:t>
    </dgm:pt>
    <dgm:pt modelId="{9F55A298-A3B9-4A59-8408-3997E19BA938}" type="sibTrans" cxnId="{DB5C6B4E-F3FE-425A-8143-B7F23B0192E1}">
      <dgm:prSet/>
      <dgm:spPr/>
      <dgm:t>
        <a:bodyPr/>
        <a:lstStyle/>
        <a:p>
          <a:endParaRPr lang="ru-RU"/>
        </a:p>
      </dgm:t>
    </dgm:pt>
    <dgm:pt modelId="{73332AC1-958F-4253-8DD5-DFD90BABAEC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Хозяйственные общества и товарищества</a:t>
          </a:r>
        </a:p>
      </dgm:t>
    </dgm:pt>
    <dgm:pt modelId="{6800E683-7E5C-40F1-9109-5AE202B042AE}" type="parTrans" cxnId="{FA5493C2-21AB-436B-9EEF-FDDA34C9182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320B018-CB1C-429A-AB5C-764C766E318E}" type="sibTrans" cxnId="{FA5493C2-21AB-436B-9EEF-FDDA34C91822}">
      <dgm:prSet/>
      <dgm:spPr/>
      <dgm:t>
        <a:bodyPr/>
        <a:lstStyle/>
        <a:p>
          <a:endParaRPr lang="ru-RU"/>
        </a:p>
      </dgm:t>
    </dgm:pt>
    <dgm:pt modelId="{6AD00AEB-8F45-4407-8088-BCE353BFDD8A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Унитарные предприятия</a:t>
          </a:r>
        </a:p>
      </dgm:t>
    </dgm:pt>
    <dgm:pt modelId="{D7EE72EE-8509-485C-9038-493F83CC5BDF}" type="parTrans" cxnId="{C8ED8BE7-FD6F-40CE-8B4B-1EB008819E9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6A92ECE-C82B-43A8-AC88-BDED4D9F75DE}" type="sibTrans" cxnId="{C8ED8BE7-FD6F-40CE-8B4B-1EB008819E9C}">
      <dgm:prSet/>
      <dgm:spPr/>
      <dgm:t>
        <a:bodyPr/>
        <a:lstStyle/>
        <a:p>
          <a:endParaRPr lang="ru-RU"/>
        </a:p>
      </dgm:t>
    </dgm:pt>
    <dgm:pt modelId="{F72F1A69-DDEC-408D-9922-BA31B65AE911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Производственные кооперативы</a:t>
          </a:r>
        </a:p>
      </dgm:t>
    </dgm:pt>
    <dgm:pt modelId="{D956D4BD-E3EE-439B-ADEC-A342C3937C64}" type="parTrans" cxnId="{0A58654B-4C26-4C02-AC2B-B339CD62AE79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C443961-AE35-4E7A-9DE4-EB55E086A163}" type="sibTrans" cxnId="{0A58654B-4C26-4C02-AC2B-B339CD62AE79}">
      <dgm:prSet/>
      <dgm:spPr/>
      <dgm:t>
        <a:bodyPr/>
        <a:lstStyle/>
        <a:p>
          <a:endParaRPr lang="ru-RU"/>
        </a:p>
      </dgm:t>
    </dgm:pt>
    <dgm:pt modelId="{DB71301F-2D3F-40A1-95A4-E3AFCD6E5581}">
      <dgm:prSet/>
      <dgm:spPr>
        <a:solidFill>
          <a:srgbClr val="92D050"/>
        </a:solidFill>
      </dgm:spPr>
      <dgm:t>
        <a:bodyPr/>
        <a:lstStyle/>
        <a:p>
          <a:r>
            <a:rPr lang="ru-RU" dirty="0"/>
            <a:t>Крестьянские (фермерские) хозяйства</a:t>
          </a:r>
        </a:p>
      </dgm:t>
    </dgm:pt>
    <dgm:pt modelId="{A853B3D1-13E7-4E9E-A85B-7015F24CEEEE}" type="parTrans" cxnId="{0A637423-B361-4DD4-8390-8C0C6B50DEC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08BF961-16BE-4304-B0C0-EC2E57E51AC3}" type="sibTrans" cxnId="{0A637423-B361-4DD4-8390-8C0C6B50DEC7}">
      <dgm:prSet/>
      <dgm:spPr/>
      <dgm:t>
        <a:bodyPr/>
        <a:lstStyle/>
        <a:p>
          <a:endParaRPr lang="ru-RU"/>
        </a:p>
      </dgm:t>
    </dgm:pt>
    <dgm:pt modelId="{1A5F97B5-12CF-4047-A7B9-C2FAA68C91E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Предприниматели</a:t>
          </a:r>
        </a:p>
      </dgm:t>
    </dgm:pt>
    <dgm:pt modelId="{D02F0D2C-8588-4887-B352-D6ADB751C0CA}" type="parTrans" cxnId="{73DB5E14-7ACE-4435-ACA4-3A71857C0A3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0D842D5-0D6B-4AEC-A9C0-9A13DF8E800B}" type="sibTrans" cxnId="{73DB5E14-7ACE-4435-ACA4-3A71857C0A3F}">
      <dgm:prSet/>
      <dgm:spPr/>
      <dgm:t>
        <a:bodyPr/>
        <a:lstStyle/>
        <a:p>
          <a:endParaRPr lang="ru-RU"/>
        </a:p>
      </dgm:t>
    </dgm:pt>
    <dgm:pt modelId="{E77DA533-FDCC-4696-9D1D-3BE067D6DFA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Граждане, ведущие ЛПХ</a:t>
          </a:r>
        </a:p>
      </dgm:t>
    </dgm:pt>
    <dgm:pt modelId="{67CA562E-7185-4A30-B2EB-C2A914442314}" type="parTrans" cxnId="{6EDA9A02-3A5E-4F6A-BDF3-E1947869790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3E1DDF3-0C32-4AC0-A59D-B7D8DF95CA49}" type="sibTrans" cxnId="{6EDA9A02-3A5E-4F6A-BDF3-E1947869790F}">
      <dgm:prSet/>
      <dgm:spPr/>
      <dgm:t>
        <a:bodyPr/>
        <a:lstStyle/>
        <a:p>
          <a:endParaRPr lang="ru-RU"/>
        </a:p>
      </dgm:t>
    </dgm:pt>
    <dgm:pt modelId="{F99DABD0-FA78-497D-B9A4-419944F19074}" type="pres">
      <dgm:prSet presAssocID="{3FDD6477-329B-4B2B-853B-49939CD8C6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AF793-D246-4327-972E-845998A6C580}" type="pres">
      <dgm:prSet presAssocID="{B633D090-751C-4815-A36E-47795E465ACA}" presName="centerShape" presStyleLbl="node0" presStyleIdx="0" presStyleCnt="1" custScaleX="185911"/>
      <dgm:spPr/>
      <dgm:t>
        <a:bodyPr/>
        <a:lstStyle/>
        <a:p>
          <a:endParaRPr lang="ru-RU"/>
        </a:p>
      </dgm:t>
    </dgm:pt>
    <dgm:pt modelId="{C53D6CA9-4563-4925-9A76-8AAC3F673371}" type="pres">
      <dgm:prSet presAssocID="{6800E683-7E5C-40F1-9109-5AE202B042AE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195E2598-69F3-4334-BEF2-F89C9802FA77}" type="pres">
      <dgm:prSet presAssocID="{73332AC1-958F-4253-8DD5-DFD90BABAEC6}" presName="node" presStyleLbl="node1" presStyleIdx="0" presStyleCnt="6" custScaleX="201593" custRadScaleRad="138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09B4F-2B66-4C21-9FDF-C192C6CB81A5}" type="pres">
      <dgm:prSet presAssocID="{D7EE72EE-8509-485C-9038-493F83CC5BDF}" presName="parTrans" presStyleLbl="bgSibTrans2D1" presStyleIdx="1" presStyleCnt="6" custLinFactNeighborY="15822"/>
      <dgm:spPr/>
      <dgm:t>
        <a:bodyPr/>
        <a:lstStyle/>
        <a:p>
          <a:endParaRPr lang="ru-RU"/>
        </a:p>
      </dgm:t>
    </dgm:pt>
    <dgm:pt modelId="{9230D59E-A3B1-43CA-A247-826BA15B699D}" type="pres">
      <dgm:prSet presAssocID="{6AD00AEB-8F45-4407-8088-BCE353BFDD8A}" presName="node" presStyleLbl="node1" presStyleIdx="1" presStyleCnt="6" custScaleX="201593" custRadScaleRad="111785" custRadScaleInc="-25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DC08-4844-46EA-8BD4-5BB472D49C43}" type="pres">
      <dgm:prSet presAssocID="{D956D4BD-E3EE-439B-ADEC-A342C3937C64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EB701E6B-B71B-4AD5-8589-2782CCF3530C}" type="pres">
      <dgm:prSet presAssocID="{F72F1A69-DDEC-408D-9922-BA31B65AE911}" presName="node" presStyleLbl="node1" presStyleIdx="2" presStyleCnt="6" custScaleX="201593" custRadScaleRad="106639" custRadScaleInc="-29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8FFC-E71E-4492-9B72-2F8CC97B7424}" type="pres">
      <dgm:prSet presAssocID="{A853B3D1-13E7-4E9E-A85B-7015F24CEEEE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F0DAD12D-DCD5-40CB-91FC-175DC0DA559A}" type="pres">
      <dgm:prSet presAssocID="{DB71301F-2D3F-40A1-95A4-E3AFCD6E5581}" presName="node" presStyleLbl="node1" presStyleIdx="3" presStyleCnt="6" custScaleX="201593" custRadScaleRad="106420" custRadScaleInc="2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6F131-D692-408D-8A83-56496286C044}" type="pres">
      <dgm:prSet presAssocID="{D02F0D2C-8588-4887-B352-D6ADB751C0CA}" presName="parTrans" presStyleLbl="bgSibTrans2D1" presStyleIdx="4" presStyleCnt="6" custLinFactNeighborY="18459"/>
      <dgm:spPr/>
      <dgm:t>
        <a:bodyPr/>
        <a:lstStyle/>
        <a:p>
          <a:endParaRPr lang="ru-RU"/>
        </a:p>
      </dgm:t>
    </dgm:pt>
    <dgm:pt modelId="{1320A1EE-5098-4E6C-8C7F-66EB452AB53D}" type="pres">
      <dgm:prSet presAssocID="{1A5F97B5-12CF-4047-A7B9-C2FAA68C91E8}" presName="node" presStyleLbl="node1" presStyleIdx="4" presStyleCnt="6" custScaleX="201593" custRadScaleRad="115773" custRadScaleInc="29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24860-CD8E-481C-A1EB-D9F7C838AE33}" type="pres">
      <dgm:prSet presAssocID="{67CA562E-7185-4A30-B2EB-C2A914442314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BA3CCFBD-0E04-4914-BB5A-019AC823659B}" type="pres">
      <dgm:prSet presAssocID="{E77DA533-FDCC-4696-9D1D-3BE067D6DFA1}" presName="node" presStyleLbl="node1" presStyleIdx="5" presStyleCnt="6" custScaleX="201593" custRadScaleRad="136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F99BD-1A5B-433F-80E5-AE380A7D2A34}" type="presOf" srcId="{F72F1A69-DDEC-408D-9922-BA31B65AE911}" destId="{EB701E6B-B71B-4AD5-8589-2782CCF3530C}" srcOrd="0" destOrd="0" presId="urn:microsoft.com/office/officeart/2005/8/layout/radial4"/>
    <dgm:cxn modelId="{28B3090B-7A67-4DF8-B8CD-4AAB30520B8A}" type="presOf" srcId="{67CA562E-7185-4A30-B2EB-C2A914442314}" destId="{6D524860-CD8E-481C-A1EB-D9F7C838AE33}" srcOrd="0" destOrd="0" presId="urn:microsoft.com/office/officeart/2005/8/layout/radial4"/>
    <dgm:cxn modelId="{73DB5E14-7ACE-4435-ACA4-3A71857C0A3F}" srcId="{B633D090-751C-4815-A36E-47795E465ACA}" destId="{1A5F97B5-12CF-4047-A7B9-C2FAA68C91E8}" srcOrd="4" destOrd="0" parTransId="{D02F0D2C-8588-4887-B352-D6ADB751C0CA}" sibTransId="{80D842D5-0D6B-4AEC-A9C0-9A13DF8E800B}"/>
    <dgm:cxn modelId="{FCAE5044-15DE-4442-AC7E-D65B5DBD5A5C}" type="presOf" srcId="{3FDD6477-329B-4B2B-853B-49939CD8C6A0}" destId="{F99DABD0-FA78-497D-B9A4-419944F19074}" srcOrd="0" destOrd="0" presId="urn:microsoft.com/office/officeart/2005/8/layout/radial4"/>
    <dgm:cxn modelId="{915867A1-3461-4A55-82C1-29742161577F}" type="presOf" srcId="{D02F0D2C-8588-4887-B352-D6ADB751C0CA}" destId="{C496F131-D692-408D-8A83-56496286C044}" srcOrd="0" destOrd="0" presId="urn:microsoft.com/office/officeart/2005/8/layout/radial4"/>
    <dgm:cxn modelId="{B3C94C38-8939-418E-92F9-B83AA0BEE5E0}" type="presOf" srcId="{D7EE72EE-8509-485C-9038-493F83CC5BDF}" destId="{35B09B4F-2B66-4C21-9FDF-C192C6CB81A5}" srcOrd="0" destOrd="0" presId="urn:microsoft.com/office/officeart/2005/8/layout/radial4"/>
    <dgm:cxn modelId="{2118FED3-608D-47AD-83D1-6F8FC510ADF8}" type="presOf" srcId="{E77DA533-FDCC-4696-9D1D-3BE067D6DFA1}" destId="{BA3CCFBD-0E04-4914-BB5A-019AC823659B}" srcOrd="0" destOrd="0" presId="urn:microsoft.com/office/officeart/2005/8/layout/radial4"/>
    <dgm:cxn modelId="{0A58654B-4C26-4C02-AC2B-B339CD62AE79}" srcId="{B633D090-751C-4815-A36E-47795E465ACA}" destId="{F72F1A69-DDEC-408D-9922-BA31B65AE911}" srcOrd="2" destOrd="0" parTransId="{D956D4BD-E3EE-439B-ADEC-A342C3937C64}" sibTransId="{CC443961-AE35-4E7A-9DE4-EB55E086A163}"/>
    <dgm:cxn modelId="{BD08452F-300D-4694-9181-6D35D8922BF5}" type="presOf" srcId="{A853B3D1-13E7-4E9E-A85B-7015F24CEEEE}" destId="{BCC08FFC-E71E-4492-9B72-2F8CC97B7424}" srcOrd="0" destOrd="0" presId="urn:microsoft.com/office/officeart/2005/8/layout/radial4"/>
    <dgm:cxn modelId="{BAD6FACF-73FE-4222-A103-A2883B597AE5}" type="presOf" srcId="{B633D090-751C-4815-A36E-47795E465ACA}" destId="{0DAAF793-D246-4327-972E-845998A6C580}" srcOrd="0" destOrd="0" presId="urn:microsoft.com/office/officeart/2005/8/layout/radial4"/>
    <dgm:cxn modelId="{91B2035B-89E6-4C86-851D-7FA802B0FC9B}" type="presOf" srcId="{6800E683-7E5C-40F1-9109-5AE202B042AE}" destId="{C53D6CA9-4563-4925-9A76-8AAC3F673371}" srcOrd="0" destOrd="0" presId="urn:microsoft.com/office/officeart/2005/8/layout/radial4"/>
    <dgm:cxn modelId="{6894A1F4-94AD-4B03-AAD8-4D93E6169567}" type="presOf" srcId="{DB71301F-2D3F-40A1-95A4-E3AFCD6E5581}" destId="{F0DAD12D-DCD5-40CB-91FC-175DC0DA559A}" srcOrd="0" destOrd="0" presId="urn:microsoft.com/office/officeart/2005/8/layout/radial4"/>
    <dgm:cxn modelId="{4E7727A7-B9D1-480E-BB1C-B8AEAC3F7861}" type="presOf" srcId="{1A5F97B5-12CF-4047-A7B9-C2FAA68C91E8}" destId="{1320A1EE-5098-4E6C-8C7F-66EB452AB53D}" srcOrd="0" destOrd="0" presId="urn:microsoft.com/office/officeart/2005/8/layout/radial4"/>
    <dgm:cxn modelId="{DB5C6B4E-F3FE-425A-8143-B7F23B0192E1}" srcId="{3FDD6477-329B-4B2B-853B-49939CD8C6A0}" destId="{B633D090-751C-4815-A36E-47795E465ACA}" srcOrd="0" destOrd="0" parTransId="{93562EC7-9697-4203-8040-9736471E14DA}" sibTransId="{9F55A298-A3B9-4A59-8408-3997E19BA938}"/>
    <dgm:cxn modelId="{6EDA9A02-3A5E-4F6A-BDF3-E1947869790F}" srcId="{B633D090-751C-4815-A36E-47795E465ACA}" destId="{E77DA533-FDCC-4696-9D1D-3BE067D6DFA1}" srcOrd="5" destOrd="0" parTransId="{67CA562E-7185-4A30-B2EB-C2A914442314}" sibTransId="{83E1DDF3-0C32-4AC0-A59D-B7D8DF95CA49}"/>
    <dgm:cxn modelId="{C8ED8BE7-FD6F-40CE-8B4B-1EB008819E9C}" srcId="{B633D090-751C-4815-A36E-47795E465ACA}" destId="{6AD00AEB-8F45-4407-8088-BCE353BFDD8A}" srcOrd="1" destOrd="0" parTransId="{D7EE72EE-8509-485C-9038-493F83CC5BDF}" sibTransId="{66A92ECE-C82B-43A8-AC88-BDED4D9F75DE}"/>
    <dgm:cxn modelId="{0A637423-B361-4DD4-8390-8C0C6B50DEC7}" srcId="{B633D090-751C-4815-A36E-47795E465ACA}" destId="{DB71301F-2D3F-40A1-95A4-E3AFCD6E5581}" srcOrd="3" destOrd="0" parTransId="{A853B3D1-13E7-4E9E-A85B-7015F24CEEEE}" sibTransId="{608BF961-16BE-4304-B0C0-EC2E57E51AC3}"/>
    <dgm:cxn modelId="{26B2A8E0-BCE3-4947-AC26-2CF70AB29C2B}" type="presOf" srcId="{D956D4BD-E3EE-439B-ADEC-A342C3937C64}" destId="{323EDC08-4844-46EA-8BD4-5BB472D49C43}" srcOrd="0" destOrd="0" presId="urn:microsoft.com/office/officeart/2005/8/layout/radial4"/>
    <dgm:cxn modelId="{8E4DE57A-807B-4240-89B9-30C048C0FF26}" type="presOf" srcId="{6AD00AEB-8F45-4407-8088-BCE353BFDD8A}" destId="{9230D59E-A3B1-43CA-A247-826BA15B699D}" srcOrd="0" destOrd="0" presId="urn:microsoft.com/office/officeart/2005/8/layout/radial4"/>
    <dgm:cxn modelId="{FF0E015B-0BA1-4985-A882-F6A95EF3A5D8}" type="presOf" srcId="{73332AC1-958F-4253-8DD5-DFD90BABAEC6}" destId="{195E2598-69F3-4334-BEF2-F89C9802FA77}" srcOrd="0" destOrd="0" presId="urn:microsoft.com/office/officeart/2005/8/layout/radial4"/>
    <dgm:cxn modelId="{FA5493C2-21AB-436B-9EEF-FDDA34C91822}" srcId="{B633D090-751C-4815-A36E-47795E465ACA}" destId="{73332AC1-958F-4253-8DD5-DFD90BABAEC6}" srcOrd="0" destOrd="0" parTransId="{6800E683-7E5C-40F1-9109-5AE202B042AE}" sibTransId="{2320B018-CB1C-429A-AB5C-764C766E318E}"/>
    <dgm:cxn modelId="{628A0332-621C-4DE6-83BC-6F9B1369DEC5}" type="presParOf" srcId="{F99DABD0-FA78-497D-B9A4-419944F19074}" destId="{0DAAF793-D246-4327-972E-845998A6C580}" srcOrd="0" destOrd="0" presId="urn:microsoft.com/office/officeart/2005/8/layout/radial4"/>
    <dgm:cxn modelId="{C4B7779A-9FF3-4D72-B8DF-FBAA64BAA54A}" type="presParOf" srcId="{F99DABD0-FA78-497D-B9A4-419944F19074}" destId="{C53D6CA9-4563-4925-9A76-8AAC3F673371}" srcOrd="1" destOrd="0" presId="urn:microsoft.com/office/officeart/2005/8/layout/radial4"/>
    <dgm:cxn modelId="{CC6F8644-E7D6-44E8-B755-08540ACC3EDB}" type="presParOf" srcId="{F99DABD0-FA78-497D-B9A4-419944F19074}" destId="{195E2598-69F3-4334-BEF2-F89C9802FA77}" srcOrd="2" destOrd="0" presId="urn:microsoft.com/office/officeart/2005/8/layout/radial4"/>
    <dgm:cxn modelId="{F6AB65E0-2FCA-44FD-826C-F2EC76B61FD8}" type="presParOf" srcId="{F99DABD0-FA78-497D-B9A4-419944F19074}" destId="{35B09B4F-2B66-4C21-9FDF-C192C6CB81A5}" srcOrd="3" destOrd="0" presId="urn:microsoft.com/office/officeart/2005/8/layout/radial4"/>
    <dgm:cxn modelId="{21264242-AB65-4B24-A932-AFCB066BBC1E}" type="presParOf" srcId="{F99DABD0-FA78-497D-B9A4-419944F19074}" destId="{9230D59E-A3B1-43CA-A247-826BA15B699D}" srcOrd="4" destOrd="0" presId="urn:microsoft.com/office/officeart/2005/8/layout/radial4"/>
    <dgm:cxn modelId="{4CE00CB2-3B30-4B17-BC54-C6B134B54175}" type="presParOf" srcId="{F99DABD0-FA78-497D-B9A4-419944F19074}" destId="{323EDC08-4844-46EA-8BD4-5BB472D49C43}" srcOrd="5" destOrd="0" presId="urn:microsoft.com/office/officeart/2005/8/layout/radial4"/>
    <dgm:cxn modelId="{EA8773BD-E759-4AB7-B412-A9ABC9D240D7}" type="presParOf" srcId="{F99DABD0-FA78-497D-B9A4-419944F19074}" destId="{EB701E6B-B71B-4AD5-8589-2782CCF3530C}" srcOrd="6" destOrd="0" presId="urn:microsoft.com/office/officeart/2005/8/layout/radial4"/>
    <dgm:cxn modelId="{5E378239-078B-475A-9DF6-FB47BAC75E22}" type="presParOf" srcId="{F99DABD0-FA78-497D-B9A4-419944F19074}" destId="{BCC08FFC-E71E-4492-9B72-2F8CC97B7424}" srcOrd="7" destOrd="0" presId="urn:microsoft.com/office/officeart/2005/8/layout/radial4"/>
    <dgm:cxn modelId="{2C2005DB-1B3A-4FAD-90E5-31E7ED791D37}" type="presParOf" srcId="{F99DABD0-FA78-497D-B9A4-419944F19074}" destId="{F0DAD12D-DCD5-40CB-91FC-175DC0DA559A}" srcOrd="8" destOrd="0" presId="urn:microsoft.com/office/officeart/2005/8/layout/radial4"/>
    <dgm:cxn modelId="{9DF1F6B0-0FD9-47BC-AB26-71D19500EFD3}" type="presParOf" srcId="{F99DABD0-FA78-497D-B9A4-419944F19074}" destId="{C496F131-D692-408D-8A83-56496286C044}" srcOrd="9" destOrd="0" presId="urn:microsoft.com/office/officeart/2005/8/layout/radial4"/>
    <dgm:cxn modelId="{78DAE478-6C7C-4175-8552-1CF3FE2B4060}" type="presParOf" srcId="{F99DABD0-FA78-497D-B9A4-419944F19074}" destId="{1320A1EE-5098-4E6C-8C7F-66EB452AB53D}" srcOrd="10" destOrd="0" presId="urn:microsoft.com/office/officeart/2005/8/layout/radial4"/>
    <dgm:cxn modelId="{FEECEB5B-BD24-4ACD-8B39-BA908FE14F9B}" type="presParOf" srcId="{F99DABD0-FA78-497D-B9A4-419944F19074}" destId="{6D524860-CD8E-481C-A1EB-D9F7C838AE33}" srcOrd="11" destOrd="0" presId="urn:microsoft.com/office/officeart/2005/8/layout/radial4"/>
    <dgm:cxn modelId="{261DB234-D869-4A97-9FAA-F4EEC4C74DBB}" type="presParOf" srcId="{F99DABD0-FA78-497D-B9A4-419944F19074}" destId="{BA3CCFBD-0E04-4914-BB5A-019AC823659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6607F-5856-4083-B876-A20112008F0C}" type="doc">
      <dgm:prSet loTypeId="urn:microsoft.com/office/officeart/2005/8/layout/arrow6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AFC1A8-D9EA-4D2F-8D8C-8486F4A0997E}">
      <dgm:prSet phldrT="[Текст]"/>
      <dgm:spPr/>
      <dgm:t>
        <a:bodyPr/>
        <a:lstStyle/>
        <a:p>
          <a:r>
            <a:rPr lang="ru-RU" dirty="0"/>
            <a:t>1. Без статуса юрлица</a:t>
          </a:r>
        </a:p>
      </dgm:t>
    </dgm:pt>
    <dgm:pt modelId="{9491A407-0D2A-4E5E-BFCB-AE8DBE8C713B}" type="parTrans" cxnId="{85B2C614-7F0C-4C26-82A3-892DF727D662}">
      <dgm:prSet/>
      <dgm:spPr/>
      <dgm:t>
        <a:bodyPr/>
        <a:lstStyle/>
        <a:p>
          <a:endParaRPr lang="ru-RU"/>
        </a:p>
      </dgm:t>
    </dgm:pt>
    <dgm:pt modelId="{E9729776-0DDD-4F78-8B1E-DA7C1BC51BB7}" type="sibTrans" cxnId="{85B2C614-7F0C-4C26-82A3-892DF727D662}">
      <dgm:prSet/>
      <dgm:spPr/>
      <dgm:t>
        <a:bodyPr/>
        <a:lstStyle/>
        <a:p>
          <a:endParaRPr lang="ru-RU"/>
        </a:p>
      </dgm:t>
    </dgm:pt>
    <dgm:pt modelId="{9275C856-E734-4F9F-AEC2-E21A1B067B09}">
      <dgm:prSet phldrT="[Текст]"/>
      <dgm:spPr/>
      <dgm:t>
        <a:bodyPr/>
        <a:lstStyle/>
        <a:p>
          <a:r>
            <a:rPr lang="ru-RU" dirty="0"/>
            <a:t>2. В статусе юрлица</a:t>
          </a:r>
        </a:p>
      </dgm:t>
    </dgm:pt>
    <dgm:pt modelId="{5D64B355-DC81-4819-81D4-08E7E8A6486F}" type="parTrans" cxnId="{EC021127-B514-4CFB-8615-98C0A04E927F}">
      <dgm:prSet/>
      <dgm:spPr/>
      <dgm:t>
        <a:bodyPr/>
        <a:lstStyle/>
        <a:p>
          <a:endParaRPr lang="ru-RU"/>
        </a:p>
      </dgm:t>
    </dgm:pt>
    <dgm:pt modelId="{886B0074-E854-460A-BCAA-831E0E8F8F94}" type="sibTrans" cxnId="{EC021127-B514-4CFB-8615-98C0A04E927F}">
      <dgm:prSet/>
      <dgm:spPr/>
      <dgm:t>
        <a:bodyPr/>
        <a:lstStyle/>
        <a:p>
          <a:endParaRPr lang="ru-RU"/>
        </a:p>
      </dgm:t>
    </dgm:pt>
    <dgm:pt modelId="{A287B985-57D4-40CE-AF32-EB1DCC3CD025}" type="pres">
      <dgm:prSet presAssocID="{5016607F-5856-4083-B876-A20112008F0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30DB34-24F1-48D6-A568-51B8B6A5318F}" type="pres">
      <dgm:prSet presAssocID="{5016607F-5856-4083-B876-A20112008F0C}" presName="ribbon" presStyleLbl="node1" presStyleIdx="0" presStyleCnt="1"/>
      <dgm:spPr/>
    </dgm:pt>
    <dgm:pt modelId="{6C8D95CD-E464-4610-82BA-6D71CC3E5AF6}" type="pres">
      <dgm:prSet presAssocID="{5016607F-5856-4083-B876-A20112008F0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D5D46-31E3-4C23-9DE7-913217E04A33}" type="pres">
      <dgm:prSet presAssocID="{5016607F-5856-4083-B876-A20112008F0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21127-B514-4CFB-8615-98C0A04E927F}" srcId="{5016607F-5856-4083-B876-A20112008F0C}" destId="{9275C856-E734-4F9F-AEC2-E21A1B067B09}" srcOrd="1" destOrd="0" parTransId="{5D64B355-DC81-4819-81D4-08E7E8A6486F}" sibTransId="{886B0074-E854-460A-BCAA-831E0E8F8F94}"/>
    <dgm:cxn modelId="{232784FC-A3C5-41BD-BA35-50A36FAC63CE}" type="presOf" srcId="{13AFC1A8-D9EA-4D2F-8D8C-8486F4A0997E}" destId="{6C8D95CD-E464-4610-82BA-6D71CC3E5AF6}" srcOrd="0" destOrd="0" presId="urn:microsoft.com/office/officeart/2005/8/layout/arrow6"/>
    <dgm:cxn modelId="{5A5D82CA-DB61-4D75-8F91-E793166F3F88}" type="presOf" srcId="{5016607F-5856-4083-B876-A20112008F0C}" destId="{A287B985-57D4-40CE-AF32-EB1DCC3CD025}" srcOrd="0" destOrd="0" presId="urn:microsoft.com/office/officeart/2005/8/layout/arrow6"/>
    <dgm:cxn modelId="{1730CB3C-49B7-44E6-8371-8F82DE78907D}" type="presOf" srcId="{9275C856-E734-4F9F-AEC2-E21A1B067B09}" destId="{5FCD5D46-31E3-4C23-9DE7-913217E04A33}" srcOrd="0" destOrd="0" presId="urn:microsoft.com/office/officeart/2005/8/layout/arrow6"/>
    <dgm:cxn modelId="{85B2C614-7F0C-4C26-82A3-892DF727D662}" srcId="{5016607F-5856-4083-B876-A20112008F0C}" destId="{13AFC1A8-D9EA-4D2F-8D8C-8486F4A0997E}" srcOrd="0" destOrd="0" parTransId="{9491A407-0D2A-4E5E-BFCB-AE8DBE8C713B}" sibTransId="{E9729776-0DDD-4F78-8B1E-DA7C1BC51BB7}"/>
    <dgm:cxn modelId="{A18D65A3-3FA3-44EC-B83C-E83D2ABB0566}" type="presParOf" srcId="{A287B985-57D4-40CE-AF32-EB1DCC3CD025}" destId="{A630DB34-24F1-48D6-A568-51B8B6A5318F}" srcOrd="0" destOrd="0" presId="urn:microsoft.com/office/officeart/2005/8/layout/arrow6"/>
    <dgm:cxn modelId="{D03A1D27-1FAE-4FAB-AC9F-9AB9F6ED2095}" type="presParOf" srcId="{A287B985-57D4-40CE-AF32-EB1DCC3CD025}" destId="{6C8D95CD-E464-4610-82BA-6D71CC3E5AF6}" srcOrd="1" destOrd="0" presId="urn:microsoft.com/office/officeart/2005/8/layout/arrow6"/>
    <dgm:cxn modelId="{4CC8929B-C999-4A64-A166-B1A8C99FF77B}" type="presParOf" srcId="{A287B985-57D4-40CE-AF32-EB1DCC3CD025}" destId="{5FCD5D46-31E3-4C23-9DE7-913217E04A3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38D06-0211-4DBF-B528-7030A567F2C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A20B873-D149-49C0-8D1E-D6CAF81E01E2}">
      <dgm:prSet phldrT="[Текст]"/>
      <dgm:spPr/>
      <dgm:t>
        <a:bodyPr/>
        <a:lstStyle/>
        <a:p>
          <a:r>
            <a:rPr lang="ru-RU" dirty="0"/>
            <a:t>На этапе создания КФХ ни у кого имущества нет</a:t>
          </a:r>
        </a:p>
      </dgm:t>
    </dgm:pt>
    <dgm:pt modelId="{63E78666-88CC-4ECA-91FF-89EEB540C8AD}" type="parTrans" cxnId="{23F82E66-6DB0-4314-9641-2C45FF59274E}">
      <dgm:prSet/>
      <dgm:spPr/>
      <dgm:t>
        <a:bodyPr/>
        <a:lstStyle/>
        <a:p>
          <a:endParaRPr lang="ru-RU"/>
        </a:p>
      </dgm:t>
    </dgm:pt>
    <dgm:pt modelId="{DF02BB29-4A1C-4D77-BB24-34A27D8720C7}" type="sibTrans" cxnId="{23F82E66-6DB0-4314-9641-2C45FF59274E}">
      <dgm:prSet/>
      <dgm:spPr/>
      <dgm:t>
        <a:bodyPr/>
        <a:lstStyle/>
        <a:p>
          <a:endParaRPr lang="ru-RU"/>
        </a:p>
      </dgm:t>
    </dgm:pt>
    <dgm:pt modelId="{039D7CE3-9A83-4B47-9738-6E8A2FABE313}">
      <dgm:prSet phldrT="[Текст]"/>
      <dgm:spPr/>
      <dgm:t>
        <a:bodyPr/>
        <a:lstStyle/>
        <a:p>
          <a:r>
            <a:rPr lang="ru-RU" dirty="0"/>
            <a:t>На этапе создания КФХ имущество есть только у главы</a:t>
          </a:r>
        </a:p>
      </dgm:t>
    </dgm:pt>
    <dgm:pt modelId="{AFD427C0-7FFE-43A5-9E84-AF54B1D8169F}" type="parTrans" cxnId="{8B725B25-5455-4713-B8BC-050C07E4EC35}">
      <dgm:prSet/>
      <dgm:spPr/>
      <dgm:t>
        <a:bodyPr/>
        <a:lstStyle/>
        <a:p>
          <a:endParaRPr lang="ru-RU"/>
        </a:p>
      </dgm:t>
    </dgm:pt>
    <dgm:pt modelId="{7A94616F-0E67-4666-AF6B-4FBEEF974638}" type="sibTrans" cxnId="{8B725B25-5455-4713-B8BC-050C07E4EC35}">
      <dgm:prSet/>
      <dgm:spPr/>
      <dgm:t>
        <a:bodyPr/>
        <a:lstStyle/>
        <a:p>
          <a:endParaRPr lang="ru-RU"/>
        </a:p>
      </dgm:t>
    </dgm:pt>
    <dgm:pt modelId="{E800C192-76D6-4F61-AE71-CFA3727BBA04}">
      <dgm:prSet phldrT="[Текст]"/>
      <dgm:spPr/>
      <dgm:t>
        <a:bodyPr/>
        <a:lstStyle/>
        <a:p>
          <a:r>
            <a:rPr lang="ru-RU" dirty="0"/>
            <a:t>На этапе создания КФХ имущество есть у части членов</a:t>
          </a:r>
        </a:p>
      </dgm:t>
    </dgm:pt>
    <dgm:pt modelId="{EC82CE53-06A8-4B1D-9366-3BAE14B94FDA}" type="parTrans" cxnId="{721EF4FF-D978-4EE7-B382-FC61192C2377}">
      <dgm:prSet/>
      <dgm:spPr/>
      <dgm:t>
        <a:bodyPr/>
        <a:lstStyle/>
        <a:p>
          <a:endParaRPr lang="ru-RU"/>
        </a:p>
      </dgm:t>
    </dgm:pt>
    <dgm:pt modelId="{2835CB25-99DE-46B3-818D-A62868D76A92}" type="sibTrans" cxnId="{721EF4FF-D978-4EE7-B382-FC61192C2377}">
      <dgm:prSet/>
      <dgm:spPr/>
      <dgm:t>
        <a:bodyPr/>
        <a:lstStyle/>
        <a:p>
          <a:endParaRPr lang="ru-RU"/>
        </a:p>
      </dgm:t>
    </dgm:pt>
    <dgm:pt modelId="{48DB3843-D9F4-4583-A93C-7ABC9E753765}" type="pres">
      <dgm:prSet presAssocID="{80938D06-0211-4DBF-B528-7030A567F2C2}" presName="Name0" presStyleCnt="0">
        <dgm:presLayoutVars>
          <dgm:dir/>
          <dgm:resizeHandles val="exact"/>
        </dgm:presLayoutVars>
      </dgm:prSet>
      <dgm:spPr/>
    </dgm:pt>
    <dgm:pt modelId="{B950915F-C3F2-42CB-9DBD-0D44AA16D987}" type="pres">
      <dgm:prSet presAssocID="{80938D06-0211-4DBF-B528-7030A567F2C2}" presName="bkgdShp" presStyleLbl="alignAccFollowNode1" presStyleIdx="0" presStyleCnt="1"/>
      <dgm:spPr/>
    </dgm:pt>
    <dgm:pt modelId="{63CD726E-10F7-4530-B26E-51FAF1B26E48}" type="pres">
      <dgm:prSet presAssocID="{80938D06-0211-4DBF-B528-7030A567F2C2}" presName="linComp" presStyleCnt="0"/>
      <dgm:spPr/>
    </dgm:pt>
    <dgm:pt modelId="{9CDD4FAA-B1DE-452A-A69D-7BB662F95E1B}" type="pres">
      <dgm:prSet presAssocID="{0A20B873-D149-49C0-8D1E-D6CAF81E01E2}" presName="compNode" presStyleCnt="0"/>
      <dgm:spPr/>
    </dgm:pt>
    <dgm:pt modelId="{401E09F8-5E6C-4964-BC32-4DE11FCCDD74}" type="pres">
      <dgm:prSet presAssocID="{0A20B873-D149-49C0-8D1E-D6CAF81E01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38F8-E5D3-4A8A-8D33-15BFD52775D2}" type="pres">
      <dgm:prSet presAssocID="{0A20B873-D149-49C0-8D1E-D6CAF81E01E2}" presName="invisiNode" presStyleLbl="node1" presStyleIdx="0" presStyleCnt="3"/>
      <dgm:spPr/>
    </dgm:pt>
    <dgm:pt modelId="{B0D1C856-B8D5-4E33-8E1A-6EBCDB00739E}" type="pres">
      <dgm:prSet presAssocID="{0A20B873-D149-49C0-8D1E-D6CAF81E01E2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113A6EB2-BCB9-4DE9-96EB-8C9967765751}" type="pres">
      <dgm:prSet presAssocID="{DF02BB29-4A1C-4D77-BB24-34A27D8720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56DEDF-ABAF-48B3-90DC-B430FAA240AD}" type="pres">
      <dgm:prSet presAssocID="{039D7CE3-9A83-4B47-9738-6E8A2FABE313}" presName="compNode" presStyleCnt="0"/>
      <dgm:spPr/>
    </dgm:pt>
    <dgm:pt modelId="{E8CB266B-4363-4222-9C11-28CE315890A5}" type="pres">
      <dgm:prSet presAssocID="{039D7CE3-9A83-4B47-9738-6E8A2FABE3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54F63-3631-414E-8563-E0176E78EB17}" type="pres">
      <dgm:prSet presAssocID="{039D7CE3-9A83-4B47-9738-6E8A2FABE313}" presName="invisiNode" presStyleLbl="node1" presStyleIdx="1" presStyleCnt="3"/>
      <dgm:spPr/>
    </dgm:pt>
    <dgm:pt modelId="{35099C7B-3039-4812-B68D-A6BDA3459D26}" type="pres">
      <dgm:prSet presAssocID="{039D7CE3-9A83-4B47-9738-6E8A2FABE31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721B8BA7-32C3-4F3D-B0E8-701026ED1C6E}" type="pres">
      <dgm:prSet presAssocID="{7A94616F-0E67-4666-AF6B-4FBEEF9746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75EC065-B468-494F-8997-BD4563478E95}" type="pres">
      <dgm:prSet presAssocID="{E800C192-76D6-4F61-AE71-CFA3727BBA04}" presName="compNode" presStyleCnt="0"/>
      <dgm:spPr/>
    </dgm:pt>
    <dgm:pt modelId="{7A3DA5B0-B0BA-4142-8AB9-C1DA71601414}" type="pres">
      <dgm:prSet presAssocID="{E800C192-76D6-4F61-AE71-CFA3727BBA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D084-787E-4051-AB92-936F2493203E}" type="pres">
      <dgm:prSet presAssocID="{E800C192-76D6-4F61-AE71-CFA3727BBA04}" presName="invisiNode" presStyleLbl="node1" presStyleIdx="2" presStyleCnt="3"/>
      <dgm:spPr/>
    </dgm:pt>
    <dgm:pt modelId="{BFD8D681-2F72-44E0-97BE-A9E7F80FA69E}" type="pres">
      <dgm:prSet presAssocID="{E800C192-76D6-4F61-AE71-CFA3727BBA0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</dgm:ptLst>
  <dgm:cxnLst>
    <dgm:cxn modelId="{1AF1AA78-283C-4932-A67A-CA80BCB5ED0F}" type="presOf" srcId="{0A20B873-D149-49C0-8D1E-D6CAF81E01E2}" destId="{401E09F8-5E6C-4964-BC32-4DE11FCCDD74}" srcOrd="0" destOrd="0" presId="urn:microsoft.com/office/officeart/2005/8/layout/pList2"/>
    <dgm:cxn modelId="{B4669231-388A-449B-AF98-07A64C0059C9}" type="presOf" srcId="{80938D06-0211-4DBF-B528-7030A567F2C2}" destId="{48DB3843-D9F4-4583-A93C-7ABC9E753765}" srcOrd="0" destOrd="0" presId="urn:microsoft.com/office/officeart/2005/8/layout/pList2"/>
    <dgm:cxn modelId="{721EF4FF-D978-4EE7-B382-FC61192C2377}" srcId="{80938D06-0211-4DBF-B528-7030A567F2C2}" destId="{E800C192-76D6-4F61-AE71-CFA3727BBA04}" srcOrd="2" destOrd="0" parTransId="{EC82CE53-06A8-4B1D-9366-3BAE14B94FDA}" sibTransId="{2835CB25-99DE-46B3-818D-A62868D76A92}"/>
    <dgm:cxn modelId="{1F06B337-B946-4C9A-8474-BD9884AA316B}" type="presOf" srcId="{039D7CE3-9A83-4B47-9738-6E8A2FABE313}" destId="{E8CB266B-4363-4222-9C11-28CE315890A5}" srcOrd="0" destOrd="0" presId="urn:microsoft.com/office/officeart/2005/8/layout/pList2"/>
    <dgm:cxn modelId="{8B725B25-5455-4713-B8BC-050C07E4EC35}" srcId="{80938D06-0211-4DBF-B528-7030A567F2C2}" destId="{039D7CE3-9A83-4B47-9738-6E8A2FABE313}" srcOrd="1" destOrd="0" parTransId="{AFD427C0-7FFE-43A5-9E84-AF54B1D8169F}" sibTransId="{7A94616F-0E67-4666-AF6B-4FBEEF974638}"/>
    <dgm:cxn modelId="{3BFF6E3F-E9C1-4E4F-9F44-AF0709AACDBB}" type="presOf" srcId="{DF02BB29-4A1C-4D77-BB24-34A27D8720C7}" destId="{113A6EB2-BCB9-4DE9-96EB-8C9967765751}" srcOrd="0" destOrd="0" presId="urn:microsoft.com/office/officeart/2005/8/layout/pList2"/>
    <dgm:cxn modelId="{23F82E66-6DB0-4314-9641-2C45FF59274E}" srcId="{80938D06-0211-4DBF-B528-7030A567F2C2}" destId="{0A20B873-D149-49C0-8D1E-D6CAF81E01E2}" srcOrd="0" destOrd="0" parTransId="{63E78666-88CC-4ECA-91FF-89EEB540C8AD}" sibTransId="{DF02BB29-4A1C-4D77-BB24-34A27D8720C7}"/>
    <dgm:cxn modelId="{B91E6E75-DFD5-4B79-9103-F5657D2F899E}" type="presOf" srcId="{7A94616F-0E67-4666-AF6B-4FBEEF974638}" destId="{721B8BA7-32C3-4F3D-B0E8-701026ED1C6E}" srcOrd="0" destOrd="0" presId="urn:microsoft.com/office/officeart/2005/8/layout/pList2"/>
    <dgm:cxn modelId="{FE22A19A-2542-4D14-9694-A53AF6433479}" type="presOf" srcId="{E800C192-76D6-4F61-AE71-CFA3727BBA04}" destId="{7A3DA5B0-B0BA-4142-8AB9-C1DA71601414}" srcOrd="0" destOrd="0" presId="urn:microsoft.com/office/officeart/2005/8/layout/pList2"/>
    <dgm:cxn modelId="{9937F14B-6A5B-440F-9F80-C48E67867E8B}" type="presParOf" srcId="{48DB3843-D9F4-4583-A93C-7ABC9E753765}" destId="{B950915F-C3F2-42CB-9DBD-0D44AA16D987}" srcOrd="0" destOrd="0" presId="urn:microsoft.com/office/officeart/2005/8/layout/pList2"/>
    <dgm:cxn modelId="{C6829B20-59F8-4849-8669-BF664540FFA2}" type="presParOf" srcId="{48DB3843-D9F4-4583-A93C-7ABC9E753765}" destId="{63CD726E-10F7-4530-B26E-51FAF1B26E48}" srcOrd="1" destOrd="0" presId="urn:microsoft.com/office/officeart/2005/8/layout/pList2"/>
    <dgm:cxn modelId="{7A014143-B77C-4392-AD9C-7CC75AC5BB31}" type="presParOf" srcId="{63CD726E-10F7-4530-B26E-51FAF1B26E48}" destId="{9CDD4FAA-B1DE-452A-A69D-7BB662F95E1B}" srcOrd="0" destOrd="0" presId="urn:microsoft.com/office/officeart/2005/8/layout/pList2"/>
    <dgm:cxn modelId="{5875D702-DBFF-40F6-8A7A-97E189826F87}" type="presParOf" srcId="{9CDD4FAA-B1DE-452A-A69D-7BB662F95E1B}" destId="{401E09F8-5E6C-4964-BC32-4DE11FCCDD74}" srcOrd="0" destOrd="0" presId="urn:microsoft.com/office/officeart/2005/8/layout/pList2"/>
    <dgm:cxn modelId="{55D2C287-8ABA-40CE-9959-5BD3E2476BEC}" type="presParOf" srcId="{9CDD4FAA-B1DE-452A-A69D-7BB662F95E1B}" destId="{C93A38F8-E5D3-4A8A-8D33-15BFD52775D2}" srcOrd="1" destOrd="0" presId="urn:microsoft.com/office/officeart/2005/8/layout/pList2"/>
    <dgm:cxn modelId="{6E7BF1BA-1D08-4054-896A-181B2589DD92}" type="presParOf" srcId="{9CDD4FAA-B1DE-452A-A69D-7BB662F95E1B}" destId="{B0D1C856-B8D5-4E33-8E1A-6EBCDB00739E}" srcOrd="2" destOrd="0" presId="urn:microsoft.com/office/officeart/2005/8/layout/pList2"/>
    <dgm:cxn modelId="{2270DC4D-05AB-4AB3-8811-846F1596B95B}" type="presParOf" srcId="{63CD726E-10F7-4530-B26E-51FAF1B26E48}" destId="{113A6EB2-BCB9-4DE9-96EB-8C9967765751}" srcOrd="1" destOrd="0" presId="urn:microsoft.com/office/officeart/2005/8/layout/pList2"/>
    <dgm:cxn modelId="{2DA9D00D-B7DE-4B91-8717-EBD62A51B6E0}" type="presParOf" srcId="{63CD726E-10F7-4530-B26E-51FAF1B26E48}" destId="{EE56DEDF-ABAF-48B3-90DC-B430FAA240AD}" srcOrd="2" destOrd="0" presId="urn:microsoft.com/office/officeart/2005/8/layout/pList2"/>
    <dgm:cxn modelId="{F1FBDA9B-9E10-43CF-BC06-771B699F2EA2}" type="presParOf" srcId="{EE56DEDF-ABAF-48B3-90DC-B430FAA240AD}" destId="{E8CB266B-4363-4222-9C11-28CE315890A5}" srcOrd="0" destOrd="0" presId="urn:microsoft.com/office/officeart/2005/8/layout/pList2"/>
    <dgm:cxn modelId="{32974582-D664-48E2-922F-D268EF6DE63F}" type="presParOf" srcId="{EE56DEDF-ABAF-48B3-90DC-B430FAA240AD}" destId="{60C54F63-3631-414E-8563-E0176E78EB17}" srcOrd="1" destOrd="0" presId="urn:microsoft.com/office/officeart/2005/8/layout/pList2"/>
    <dgm:cxn modelId="{01DFDA6C-4C90-4315-B797-8766CA3569D8}" type="presParOf" srcId="{EE56DEDF-ABAF-48B3-90DC-B430FAA240AD}" destId="{35099C7B-3039-4812-B68D-A6BDA3459D26}" srcOrd="2" destOrd="0" presId="urn:microsoft.com/office/officeart/2005/8/layout/pList2"/>
    <dgm:cxn modelId="{7D19E8CB-70C0-4829-99EE-C42C5257C8BF}" type="presParOf" srcId="{63CD726E-10F7-4530-B26E-51FAF1B26E48}" destId="{721B8BA7-32C3-4F3D-B0E8-701026ED1C6E}" srcOrd="3" destOrd="0" presId="urn:microsoft.com/office/officeart/2005/8/layout/pList2"/>
    <dgm:cxn modelId="{7E1E9F7C-4E67-4DD4-AD4B-1A53BDF55F4F}" type="presParOf" srcId="{63CD726E-10F7-4530-B26E-51FAF1B26E48}" destId="{E75EC065-B468-494F-8997-BD4563478E95}" srcOrd="4" destOrd="0" presId="urn:microsoft.com/office/officeart/2005/8/layout/pList2"/>
    <dgm:cxn modelId="{E1BD3BF7-A1F5-41FB-8E6C-DDA1892B1BA5}" type="presParOf" srcId="{E75EC065-B468-494F-8997-BD4563478E95}" destId="{7A3DA5B0-B0BA-4142-8AB9-C1DA71601414}" srcOrd="0" destOrd="0" presId="urn:microsoft.com/office/officeart/2005/8/layout/pList2"/>
    <dgm:cxn modelId="{01B0F364-2D63-4264-989F-BA5B4317EA22}" type="presParOf" srcId="{E75EC065-B468-494F-8997-BD4563478E95}" destId="{FC60D084-787E-4051-AB92-936F2493203E}" srcOrd="1" destOrd="0" presId="urn:microsoft.com/office/officeart/2005/8/layout/pList2"/>
    <dgm:cxn modelId="{DFC2FFBE-EDF5-45A3-88C1-6CAFF683CE0E}" type="presParOf" srcId="{E75EC065-B468-494F-8997-BD4563478E95}" destId="{BFD8D681-2F72-44E0-97BE-A9E7F80FA69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4A1A81-BD7C-4A3F-B845-628E6970413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44A398D-D5C6-49A5-ABA0-E15540D0137C}">
      <dgm:prSet phldrT="[Текст]"/>
      <dgm:spPr/>
      <dgm:t>
        <a:bodyPr anchor="ctr"/>
        <a:lstStyle/>
        <a:p>
          <a:r>
            <a:rPr lang="ru-RU" dirty="0"/>
            <a:t>Финансовый результат по Соглашению делится между членами</a:t>
          </a:r>
        </a:p>
      </dgm:t>
    </dgm:pt>
    <dgm:pt modelId="{CB743BEB-B411-4116-89EA-1AE9791BA1D0}" type="parTrans" cxnId="{5EFDBEB7-2020-4EDD-ABD1-8424AD3800AB}">
      <dgm:prSet/>
      <dgm:spPr/>
      <dgm:t>
        <a:bodyPr/>
        <a:lstStyle/>
        <a:p>
          <a:endParaRPr lang="ru-RU"/>
        </a:p>
      </dgm:t>
    </dgm:pt>
    <dgm:pt modelId="{F50428B3-324C-45A7-B1DB-BDA682B08087}" type="sibTrans" cxnId="{5EFDBEB7-2020-4EDD-ABD1-8424AD3800AB}">
      <dgm:prSet/>
      <dgm:spPr/>
      <dgm:t>
        <a:bodyPr/>
        <a:lstStyle/>
        <a:p>
          <a:endParaRPr lang="ru-RU"/>
        </a:p>
      </dgm:t>
    </dgm:pt>
    <dgm:pt modelId="{3DEAAFEA-7867-4EE1-9EB2-7C6756422322}">
      <dgm:prSet phldrT="[Текст]"/>
      <dgm:spPr/>
      <dgm:t>
        <a:bodyPr/>
        <a:lstStyle/>
        <a:p>
          <a:r>
            <a:rPr lang="ru-RU" dirty="0"/>
            <a:t>Все доходы трактуются как доходы Главы КФХ (если и распределяются – то «в конверте» или «с карты на карту»)</a:t>
          </a:r>
        </a:p>
      </dgm:t>
    </dgm:pt>
    <dgm:pt modelId="{5A012D47-B327-4545-A5EA-F9D80EA4939A}" type="parTrans" cxnId="{9F46C898-C3F6-44AF-B168-0837EF47FC17}">
      <dgm:prSet/>
      <dgm:spPr/>
      <dgm:t>
        <a:bodyPr/>
        <a:lstStyle/>
        <a:p>
          <a:endParaRPr lang="ru-RU"/>
        </a:p>
      </dgm:t>
    </dgm:pt>
    <dgm:pt modelId="{FA83AD8C-4C94-455A-A656-77AD524DDE18}" type="sibTrans" cxnId="{9F46C898-C3F6-44AF-B168-0837EF47FC17}">
      <dgm:prSet/>
      <dgm:spPr/>
      <dgm:t>
        <a:bodyPr/>
        <a:lstStyle/>
        <a:p>
          <a:endParaRPr lang="ru-RU"/>
        </a:p>
      </dgm:t>
    </dgm:pt>
    <dgm:pt modelId="{098E3AE5-A83C-4120-BF8E-69A52C1FC4BF}">
      <dgm:prSet phldrT="[Текст]"/>
      <dgm:spPr/>
      <dgm:t>
        <a:bodyPr anchor="ctr"/>
        <a:lstStyle/>
        <a:p>
          <a:r>
            <a:rPr lang="ru-RU" dirty="0"/>
            <a:t>Члены КФХ получают от Главы КФХ заработную плату</a:t>
          </a:r>
        </a:p>
      </dgm:t>
    </dgm:pt>
    <dgm:pt modelId="{6C678758-EF41-4121-B772-CC2AE7E85E30}" type="parTrans" cxnId="{CBA8FA95-EB39-47A1-8C86-6209F2F674E0}">
      <dgm:prSet/>
      <dgm:spPr/>
      <dgm:t>
        <a:bodyPr/>
        <a:lstStyle/>
        <a:p>
          <a:endParaRPr lang="ru-RU"/>
        </a:p>
      </dgm:t>
    </dgm:pt>
    <dgm:pt modelId="{67F823B5-0C82-47FE-B771-BCBEF793978A}" type="sibTrans" cxnId="{CBA8FA95-EB39-47A1-8C86-6209F2F674E0}">
      <dgm:prSet/>
      <dgm:spPr/>
      <dgm:t>
        <a:bodyPr/>
        <a:lstStyle/>
        <a:p>
          <a:endParaRPr lang="ru-RU"/>
        </a:p>
      </dgm:t>
    </dgm:pt>
    <dgm:pt modelId="{9D3EF14F-B2A1-4F4C-ABDC-94067C0144AE}" type="pres">
      <dgm:prSet presAssocID="{2E4A1A81-BD7C-4A3F-B845-628E6970413F}" presName="Name0" presStyleCnt="0">
        <dgm:presLayoutVars>
          <dgm:dir/>
          <dgm:resizeHandles val="exact"/>
        </dgm:presLayoutVars>
      </dgm:prSet>
      <dgm:spPr/>
    </dgm:pt>
    <dgm:pt modelId="{455A3FAE-2256-4157-BFAC-4A1667869B70}" type="pres">
      <dgm:prSet presAssocID="{2E4A1A81-BD7C-4A3F-B845-628E6970413F}" presName="bkgdShp" presStyleLbl="alignAccFollowNode1" presStyleIdx="0" presStyleCnt="1"/>
      <dgm:spPr/>
    </dgm:pt>
    <dgm:pt modelId="{B6FE170D-6390-4A63-98DF-737D8E832800}" type="pres">
      <dgm:prSet presAssocID="{2E4A1A81-BD7C-4A3F-B845-628E6970413F}" presName="linComp" presStyleCnt="0"/>
      <dgm:spPr/>
    </dgm:pt>
    <dgm:pt modelId="{499ADDF8-404E-428D-8038-59B48D9A1451}" type="pres">
      <dgm:prSet presAssocID="{F44A398D-D5C6-49A5-ABA0-E15540D0137C}" presName="compNode" presStyleCnt="0"/>
      <dgm:spPr/>
    </dgm:pt>
    <dgm:pt modelId="{CAF97B41-7DCE-450B-A2CE-735A9B266A23}" type="pres">
      <dgm:prSet presAssocID="{F44A398D-D5C6-49A5-ABA0-E15540D013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8DFBE-6A4E-45CC-9160-5720FCAE4CD2}" type="pres">
      <dgm:prSet presAssocID="{F44A398D-D5C6-49A5-ABA0-E15540D0137C}" presName="invisiNode" presStyleLbl="node1" presStyleIdx="0" presStyleCnt="3"/>
      <dgm:spPr/>
    </dgm:pt>
    <dgm:pt modelId="{CF27169D-D068-4ABC-9ED1-9F0EA6C22054}" type="pres">
      <dgm:prSet presAssocID="{F44A398D-D5C6-49A5-ABA0-E15540D0137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DBC0CC4-AF0F-4285-87F4-B4F0304C9FC5}" type="pres">
      <dgm:prSet presAssocID="{F50428B3-324C-45A7-B1DB-BDA682B080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7CA98-C0F1-40B5-BDF2-3A516AE725A9}" type="pres">
      <dgm:prSet presAssocID="{3DEAAFEA-7867-4EE1-9EB2-7C6756422322}" presName="compNode" presStyleCnt="0"/>
      <dgm:spPr/>
    </dgm:pt>
    <dgm:pt modelId="{F1A95303-704C-44E2-A6D5-06BB95B3DD72}" type="pres">
      <dgm:prSet presAssocID="{3DEAAFEA-7867-4EE1-9EB2-7C67564223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A8AF0-6334-4E96-AFF1-DC47C3EB2E67}" type="pres">
      <dgm:prSet presAssocID="{3DEAAFEA-7867-4EE1-9EB2-7C6756422322}" presName="invisiNode" presStyleLbl="node1" presStyleIdx="1" presStyleCnt="3"/>
      <dgm:spPr/>
    </dgm:pt>
    <dgm:pt modelId="{B06539A8-69C2-422D-BEE0-7AA82F799F67}" type="pres">
      <dgm:prSet presAssocID="{3DEAAFEA-7867-4EE1-9EB2-7C6756422322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99CCFEE7-91DA-4CD8-B27B-EF634F7F3A0E}" type="pres">
      <dgm:prSet presAssocID="{FA83AD8C-4C94-455A-A656-77AD524DDE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453F08-BE13-48F3-99E0-B93D4C01CEC2}" type="pres">
      <dgm:prSet presAssocID="{098E3AE5-A83C-4120-BF8E-69A52C1FC4BF}" presName="compNode" presStyleCnt="0"/>
      <dgm:spPr/>
    </dgm:pt>
    <dgm:pt modelId="{02B89C91-5D32-4BA5-9FBD-59B60ACB7E97}" type="pres">
      <dgm:prSet presAssocID="{098E3AE5-A83C-4120-BF8E-69A52C1FC4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177C4-5689-4599-9392-B0DA76755696}" type="pres">
      <dgm:prSet presAssocID="{098E3AE5-A83C-4120-BF8E-69A52C1FC4BF}" presName="invisiNode" presStyleLbl="node1" presStyleIdx="2" presStyleCnt="3"/>
      <dgm:spPr/>
    </dgm:pt>
    <dgm:pt modelId="{F8195405-5109-47D2-898E-9CF189C7D059}" type="pres">
      <dgm:prSet presAssocID="{098E3AE5-A83C-4120-BF8E-69A52C1FC4B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309BCAA9-1A9C-4984-990E-95F05E512747}" type="presOf" srcId="{FA83AD8C-4C94-455A-A656-77AD524DDE18}" destId="{99CCFEE7-91DA-4CD8-B27B-EF634F7F3A0E}" srcOrd="0" destOrd="0" presId="urn:microsoft.com/office/officeart/2005/8/layout/pList2"/>
    <dgm:cxn modelId="{9F46C898-C3F6-44AF-B168-0837EF47FC17}" srcId="{2E4A1A81-BD7C-4A3F-B845-628E6970413F}" destId="{3DEAAFEA-7867-4EE1-9EB2-7C6756422322}" srcOrd="1" destOrd="0" parTransId="{5A012D47-B327-4545-A5EA-F9D80EA4939A}" sibTransId="{FA83AD8C-4C94-455A-A656-77AD524DDE18}"/>
    <dgm:cxn modelId="{75126C13-5D02-4BBB-B60C-D6C2EA1CF4CA}" type="presOf" srcId="{F44A398D-D5C6-49A5-ABA0-E15540D0137C}" destId="{CAF97B41-7DCE-450B-A2CE-735A9B266A23}" srcOrd="0" destOrd="0" presId="urn:microsoft.com/office/officeart/2005/8/layout/pList2"/>
    <dgm:cxn modelId="{94EDFBC4-64A9-4FE5-B5C4-2579F0519CA2}" type="presOf" srcId="{098E3AE5-A83C-4120-BF8E-69A52C1FC4BF}" destId="{02B89C91-5D32-4BA5-9FBD-59B60ACB7E97}" srcOrd="0" destOrd="0" presId="urn:microsoft.com/office/officeart/2005/8/layout/pList2"/>
    <dgm:cxn modelId="{6BC2B41C-3837-42C7-9BB9-30F395457F29}" type="presOf" srcId="{2E4A1A81-BD7C-4A3F-B845-628E6970413F}" destId="{9D3EF14F-B2A1-4F4C-ABDC-94067C0144AE}" srcOrd="0" destOrd="0" presId="urn:microsoft.com/office/officeart/2005/8/layout/pList2"/>
    <dgm:cxn modelId="{5EFDBEB7-2020-4EDD-ABD1-8424AD3800AB}" srcId="{2E4A1A81-BD7C-4A3F-B845-628E6970413F}" destId="{F44A398D-D5C6-49A5-ABA0-E15540D0137C}" srcOrd="0" destOrd="0" parTransId="{CB743BEB-B411-4116-89EA-1AE9791BA1D0}" sibTransId="{F50428B3-324C-45A7-B1DB-BDA682B08087}"/>
    <dgm:cxn modelId="{3B73987A-729E-481F-B686-EB91D02F071C}" type="presOf" srcId="{3DEAAFEA-7867-4EE1-9EB2-7C6756422322}" destId="{F1A95303-704C-44E2-A6D5-06BB95B3DD72}" srcOrd="0" destOrd="0" presId="urn:microsoft.com/office/officeart/2005/8/layout/pList2"/>
    <dgm:cxn modelId="{CBA8FA95-EB39-47A1-8C86-6209F2F674E0}" srcId="{2E4A1A81-BD7C-4A3F-B845-628E6970413F}" destId="{098E3AE5-A83C-4120-BF8E-69A52C1FC4BF}" srcOrd="2" destOrd="0" parTransId="{6C678758-EF41-4121-B772-CC2AE7E85E30}" sibTransId="{67F823B5-0C82-47FE-B771-BCBEF793978A}"/>
    <dgm:cxn modelId="{76F4D3D7-0C31-44E3-81EC-346E3CDAEBE9}" type="presOf" srcId="{F50428B3-324C-45A7-B1DB-BDA682B08087}" destId="{DDBC0CC4-AF0F-4285-87F4-B4F0304C9FC5}" srcOrd="0" destOrd="0" presId="urn:microsoft.com/office/officeart/2005/8/layout/pList2"/>
    <dgm:cxn modelId="{C1C36BAA-6021-4004-86E5-0D1023885333}" type="presParOf" srcId="{9D3EF14F-B2A1-4F4C-ABDC-94067C0144AE}" destId="{455A3FAE-2256-4157-BFAC-4A1667869B70}" srcOrd="0" destOrd="0" presId="urn:microsoft.com/office/officeart/2005/8/layout/pList2"/>
    <dgm:cxn modelId="{873BA9EE-5D21-42FE-880A-F1D171D9B3DE}" type="presParOf" srcId="{9D3EF14F-B2A1-4F4C-ABDC-94067C0144AE}" destId="{B6FE170D-6390-4A63-98DF-737D8E832800}" srcOrd="1" destOrd="0" presId="urn:microsoft.com/office/officeart/2005/8/layout/pList2"/>
    <dgm:cxn modelId="{FFA53F20-5F18-4AEF-9FDE-715335EB1AD3}" type="presParOf" srcId="{B6FE170D-6390-4A63-98DF-737D8E832800}" destId="{499ADDF8-404E-428D-8038-59B48D9A1451}" srcOrd="0" destOrd="0" presId="urn:microsoft.com/office/officeart/2005/8/layout/pList2"/>
    <dgm:cxn modelId="{24561EE4-BF4B-427A-94E3-5C721AB7C379}" type="presParOf" srcId="{499ADDF8-404E-428D-8038-59B48D9A1451}" destId="{CAF97B41-7DCE-450B-A2CE-735A9B266A23}" srcOrd="0" destOrd="0" presId="urn:microsoft.com/office/officeart/2005/8/layout/pList2"/>
    <dgm:cxn modelId="{2A29E919-5B28-407A-A1F7-3A1C2B3A802F}" type="presParOf" srcId="{499ADDF8-404E-428D-8038-59B48D9A1451}" destId="{F968DFBE-6A4E-45CC-9160-5720FCAE4CD2}" srcOrd="1" destOrd="0" presId="urn:microsoft.com/office/officeart/2005/8/layout/pList2"/>
    <dgm:cxn modelId="{B79917A3-AC78-490D-9890-AD1DABF079AE}" type="presParOf" srcId="{499ADDF8-404E-428D-8038-59B48D9A1451}" destId="{CF27169D-D068-4ABC-9ED1-9F0EA6C22054}" srcOrd="2" destOrd="0" presId="urn:microsoft.com/office/officeart/2005/8/layout/pList2"/>
    <dgm:cxn modelId="{067A975E-EEB0-4A1E-BE13-3EC02CE388AB}" type="presParOf" srcId="{B6FE170D-6390-4A63-98DF-737D8E832800}" destId="{DDBC0CC4-AF0F-4285-87F4-B4F0304C9FC5}" srcOrd="1" destOrd="0" presId="urn:microsoft.com/office/officeart/2005/8/layout/pList2"/>
    <dgm:cxn modelId="{A71DC968-4CCE-41CB-98CF-FA8AA8F01B01}" type="presParOf" srcId="{B6FE170D-6390-4A63-98DF-737D8E832800}" destId="{59E7CA98-C0F1-40B5-BDF2-3A516AE725A9}" srcOrd="2" destOrd="0" presId="urn:microsoft.com/office/officeart/2005/8/layout/pList2"/>
    <dgm:cxn modelId="{2EE773EE-A86E-4521-8495-273D6F827C8E}" type="presParOf" srcId="{59E7CA98-C0F1-40B5-BDF2-3A516AE725A9}" destId="{F1A95303-704C-44E2-A6D5-06BB95B3DD72}" srcOrd="0" destOrd="0" presId="urn:microsoft.com/office/officeart/2005/8/layout/pList2"/>
    <dgm:cxn modelId="{56F95C62-C119-4B7C-A10B-46C583B7A9E8}" type="presParOf" srcId="{59E7CA98-C0F1-40B5-BDF2-3A516AE725A9}" destId="{A0EA8AF0-6334-4E96-AFF1-DC47C3EB2E67}" srcOrd="1" destOrd="0" presId="urn:microsoft.com/office/officeart/2005/8/layout/pList2"/>
    <dgm:cxn modelId="{908AC038-250A-432D-8543-9B3BAE0A2BF8}" type="presParOf" srcId="{59E7CA98-C0F1-40B5-BDF2-3A516AE725A9}" destId="{B06539A8-69C2-422D-BEE0-7AA82F799F67}" srcOrd="2" destOrd="0" presId="urn:microsoft.com/office/officeart/2005/8/layout/pList2"/>
    <dgm:cxn modelId="{2A94AFDF-8FD2-4417-870B-613907F06214}" type="presParOf" srcId="{B6FE170D-6390-4A63-98DF-737D8E832800}" destId="{99CCFEE7-91DA-4CD8-B27B-EF634F7F3A0E}" srcOrd="3" destOrd="0" presId="urn:microsoft.com/office/officeart/2005/8/layout/pList2"/>
    <dgm:cxn modelId="{28B8BB5B-6F0B-4993-B1F6-8A07FF1979DD}" type="presParOf" srcId="{B6FE170D-6390-4A63-98DF-737D8E832800}" destId="{B6453F08-BE13-48F3-99E0-B93D4C01CEC2}" srcOrd="4" destOrd="0" presId="urn:microsoft.com/office/officeart/2005/8/layout/pList2"/>
    <dgm:cxn modelId="{1D6F6B2C-32C6-47E2-AA35-564F673D4E3D}" type="presParOf" srcId="{B6453F08-BE13-48F3-99E0-B93D4C01CEC2}" destId="{02B89C91-5D32-4BA5-9FBD-59B60ACB7E97}" srcOrd="0" destOrd="0" presId="urn:microsoft.com/office/officeart/2005/8/layout/pList2"/>
    <dgm:cxn modelId="{1BBD5B46-7CA4-4F70-B216-DBDF4670A1A8}" type="presParOf" srcId="{B6453F08-BE13-48F3-99E0-B93D4C01CEC2}" destId="{A70177C4-5689-4599-9392-B0DA76755696}" srcOrd="1" destOrd="0" presId="urn:microsoft.com/office/officeart/2005/8/layout/pList2"/>
    <dgm:cxn modelId="{A548DF41-2ED1-47F2-80C9-CDBE8AD04EFA}" type="presParOf" srcId="{B6453F08-BE13-48F3-99E0-B93D4C01CEC2}" destId="{F8195405-5109-47D2-898E-9CF189C7D0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B6D1E1-B535-4ED4-8B12-6E48DA5FE0E1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732C21-261B-46EF-8BD2-6F31FD3FAC6F}">
      <dgm:prSet phldrT="[Текст]"/>
      <dgm:spPr/>
      <dgm:t>
        <a:bodyPr/>
        <a:lstStyle/>
        <a:p>
          <a:r>
            <a:rPr lang="ru-RU" b="1" dirty="0"/>
            <a:t>Создаются в </a:t>
          </a:r>
          <a:r>
            <a:rPr lang="ru-RU" b="1" dirty="0" err="1"/>
            <a:t>н.в</a:t>
          </a:r>
          <a:r>
            <a:rPr lang="ru-RU" b="1" dirty="0"/>
            <a:t>.</a:t>
          </a:r>
        </a:p>
      </dgm:t>
    </dgm:pt>
    <dgm:pt modelId="{C8905416-77DF-4959-B273-103C57C5AC72}" type="parTrans" cxnId="{C9CB5B6D-9856-47B8-A90E-612F2905AD6E}">
      <dgm:prSet/>
      <dgm:spPr/>
      <dgm:t>
        <a:bodyPr/>
        <a:lstStyle/>
        <a:p>
          <a:endParaRPr lang="ru-RU"/>
        </a:p>
      </dgm:t>
    </dgm:pt>
    <dgm:pt modelId="{B4DF1F03-8242-4724-9A2A-E9A4A15C28F5}" type="sibTrans" cxnId="{C9CB5B6D-9856-47B8-A90E-612F2905AD6E}">
      <dgm:prSet/>
      <dgm:spPr/>
      <dgm:t>
        <a:bodyPr/>
        <a:lstStyle/>
        <a:p>
          <a:endParaRPr lang="ru-RU"/>
        </a:p>
      </dgm:t>
    </dgm:pt>
    <dgm:pt modelId="{8CFEC084-3E0E-46FF-A3C3-D534423EE7FB}">
      <dgm:prSet phldrT="[Текст]"/>
      <dgm:spPr/>
      <dgm:t>
        <a:bodyPr/>
        <a:lstStyle/>
        <a:p>
          <a:r>
            <a:rPr lang="ru-RU" dirty="0"/>
            <a:t>КФХ, создаваемые в настоящее время на основе ст. 86.1 ГК РФ</a:t>
          </a:r>
        </a:p>
      </dgm:t>
    </dgm:pt>
    <dgm:pt modelId="{13AA2F9C-5CF9-48A1-84A6-FFF13F913CA9}" type="parTrans" cxnId="{438879F7-FB4A-4356-B0D6-88E1563958BE}">
      <dgm:prSet/>
      <dgm:spPr/>
      <dgm:t>
        <a:bodyPr/>
        <a:lstStyle/>
        <a:p>
          <a:endParaRPr lang="ru-RU"/>
        </a:p>
      </dgm:t>
    </dgm:pt>
    <dgm:pt modelId="{E97C61C7-46A0-4673-BAE5-BB2AA5C7545F}" type="sibTrans" cxnId="{438879F7-FB4A-4356-B0D6-88E1563958BE}">
      <dgm:prSet/>
      <dgm:spPr/>
      <dgm:t>
        <a:bodyPr/>
        <a:lstStyle/>
        <a:p>
          <a:endParaRPr lang="ru-RU"/>
        </a:p>
      </dgm:t>
    </dgm:pt>
    <dgm:pt modelId="{D0ECFCE7-D69E-45EC-B775-F4D6E8606BEE}">
      <dgm:prSet phldrT="[Текст]"/>
      <dgm:spPr/>
      <dgm:t>
        <a:bodyPr/>
        <a:lstStyle/>
        <a:p>
          <a:r>
            <a:rPr lang="ru-RU" b="1" dirty="0"/>
            <a:t>Сейчас создать нельзя</a:t>
          </a:r>
        </a:p>
      </dgm:t>
    </dgm:pt>
    <dgm:pt modelId="{D3BFB4A2-EC22-4A4D-86FD-BD991320A725}" type="parTrans" cxnId="{D8E58639-D264-4CBB-A8AC-A9FD56216DD2}">
      <dgm:prSet/>
      <dgm:spPr/>
      <dgm:t>
        <a:bodyPr/>
        <a:lstStyle/>
        <a:p>
          <a:endParaRPr lang="ru-RU"/>
        </a:p>
      </dgm:t>
    </dgm:pt>
    <dgm:pt modelId="{5F9F1651-5D2D-4C72-B3F5-D034D865AB9D}" type="sibTrans" cxnId="{D8E58639-D264-4CBB-A8AC-A9FD56216DD2}">
      <dgm:prSet/>
      <dgm:spPr/>
      <dgm:t>
        <a:bodyPr/>
        <a:lstStyle/>
        <a:p>
          <a:endParaRPr lang="ru-RU"/>
        </a:p>
      </dgm:t>
    </dgm:pt>
    <dgm:pt modelId="{B68696C4-7ED3-42DD-8519-E6B358C30A45}">
      <dgm:prSet phldrT="[Текст]"/>
      <dgm:spPr/>
      <dgm:t>
        <a:bodyPr/>
        <a:lstStyle/>
        <a:p>
          <a:r>
            <a:rPr lang="ru-RU" dirty="0"/>
            <a:t>КФХ, созданные до 1994 г. на основе Закона РСФСР № 348-1</a:t>
          </a:r>
        </a:p>
      </dgm:t>
    </dgm:pt>
    <dgm:pt modelId="{D00C5110-566F-42D1-ABE8-3AC5E56D3144}" type="parTrans" cxnId="{9D3D5DC8-2562-45D0-8F99-4D4BD2BECC7E}">
      <dgm:prSet/>
      <dgm:spPr/>
      <dgm:t>
        <a:bodyPr/>
        <a:lstStyle/>
        <a:p>
          <a:endParaRPr lang="ru-RU"/>
        </a:p>
      </dgm:t>
    </dgm:pt>
    <dgm:pt modelId="{BC4EB9E9-48E2-4CD3-BCD2-1714DEE4B04D}" type="sibTrans" cxnId="{9D3D5DC8-2562-45D0-8F99-4D4BD2BECC7E}">
      <dgm:prSet/>
      <dgm:spPr/>
      <dgm:t>
        <a:bodyPr/>
        <a:lstStyle/>
        <a:p>
          <a:endParaRPr lang="ru-RU"/>
        </a:p>
      </dgm:t>
    </dgm:pt>
    <dgm:pt modelId="{A1AB9308-21BF-42D7-A39B-9C24FBC80C82}" type="pres">
      <dgm:prSet presAssocID="{AAB6D1E1-B535-4ED4-8B12-6E48DA5FE0E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82B0E-AD07-4B56-9B29-BA0D38D1AB8A}" type="pres">
      <dgm:prSet presAssocID="{AAB6D1E1-B535-4ED4-8B12-6E48DA5FE0E1}" presName="Background" presStyleLbl="node1" presStyleIdx="0" presStyleCnt="1"/>
      <dgm:spPr/>
    </dgm:pt>
    <dgm:pt modelId="{CE735F6F-30E9-4205-9E48-819B5C340B08}" type="pres">
      <dgm:prSet presAssocID="{AAB6D1E1-B535-4ED4-8B12-6E48DA5FE0E1}" presName="Divider" presStyleLbl="callout" presStyleIdx="0" presStyleCnt="1"/>
      <dgm:spPr/>
    </dgm:pt>
    <dgm:pt modelId="{F0595153-9CF9-4EA6-92A4-1FC30976D366}" type="pres">
      <dgm:prSet presAssocID="{AAB6D1E1-B535-4ED4-8B12-6E48DA5FE0E1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29DEC-70DE-401B-AE78-75B49622EA4A}" type="pres">
      <dgm:prSet presAssocID="{AAB6D1E1-B535-4ED4-8B12-6E48DA5FE0E1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80A95-7097-4B18-8BC3-E1F7AD433DA0}" type="pres">
      <dgm:prSet presAssocID="{AAB6D1E1-B535-4ED4-8B12-6E48DA5FE0E1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8169C8C-2EA8-4540-AACA-53EAEE363BB5}" type="pres">
      <dgm:prSet presAssocID="{AAB6D1E1-B535-4ED4-8B12-6E48DA5FE0E1}" presName="ParentShape1" presStyleLbl="alignImgPlace1" presStyleIdx="0" presStyleCnt="2" custScaleX="156192" custLinFactNeighborX="-26447" custLinFactNeighborY="1409">
        <dgm:presLayoutVars/>
      </dgm:prSet>
      <dgm:spPr/>
      <dgm:t>
        <a:bodyPr/>
        <a:lstStyle/>
        <a:p>
          <a:endParaRPr lang="ru-RU"/>
        </a:p>
      </dgm:t>
    </dgm:pt>
    <dgm:pt modelId="{0ABD53EC-6901-4B35-9240-3DA6B6BF235F}" type="pres">
      <dgm:prSet presAssocID="{AAB6D1E1-B535-4ED4-8B12-6E48DA5FE0E1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B0C55AE-1CDD-4A29-8545-F7D386D7A05A}" type="pres">
      <dgm:prSet presAssocID="{AAB6D1E1-B535-4ED4-8B12-6E48DA5FE0E1}" presName="ParentShape2" presStyleLbl="alignImgPlace1" presStyleIdx="1" presStyleCnt="2" custScaleX="148481" custScaleY="107320" custLinFactNeighborX="19836">
        <dgm:presLayoutVars/>
      </dgm:prSet>
      <dgm:spPr/>
      <dgm:t>
        <a:bodyPr/>
        <a:lstStyle/>
        <a:p>
          <a:endParaRPr lang="ru-RU"/>
        </a:p>
      </dgm:t>
    </dgm:pt>
  </dgm:ptLst>
  <dgm:cxnLst>
    <dgm:cxn modelId="{D32CC997-70D2-4F6A-9434-099C6BCB8C85}" type="presOf" srcId="{81732C21-261B-46EF-8BD2-6F31FD3FAC6F}" destId="{98169C8C-2EA8-4540-AACA-53EAEE363BB5}" srcOrd="1" destOrd="0" presId="urn:microsoft.com/office/officeart/2009/3/layout/OpposingIdeas"/>
    <dgm:cxn modelId="{214C3394-3B81-41F3-844F-6B9B3CD3BB2C}" type="presOf" srcId="{D0ECFCE7-D69E-45EC-B775-F4D6E8606BEE}" destId="{0B0C55AE-1CDD-4A29-8545-F7D386D7A05A}" srcOrd="1" destOrd="0" presId="urn:microsoft.com/office/officeart/2009/3/layout/OpposingIdeas"/>
    <dgm:cxn modelId="{D0AFE080-C91D-492D-834A-DF84CB5A1FAF}" type="presOf" srcId="{AAB6D1E1-B535-4ED4-8B12-6E48DA5FE0E1}" destId="{A1AB9308-21BF-42D7-A39B-9C24FBC80C82}" srcOrd="0" destOrd="0" presId="urn:microsoft.com/office/officeart/2009/3/layout/OpposingIdeas"/>
    <dgm:cxn modelId="{D8E58639-D264-4CBB-A8AC-A9FD56216DD2}" srcId="{AAB6D1E1-B535-4ED4-8B12-6E48DA5FE0E1}" destId="{D0ECFCE7-D69E-45EC-B775-F4D6E8606BEE}" srcOrd="1" destOrd="0" parTransId="{D3BFB4A2-EC22-4A4D-86FD-BD991320A725}" sibTransId="{5F9F1651-5D2D-4C72-B3F5-D034D865AB9D}"/>
    <dgm:cxn modelId="{438879F7-FB4A-4356-B0D6-88E1563958BE}" srcId="{81732C21-261B-46EF-8BD2-6F31FD3FAC6F}" destId="{8CFEC084-3E0E-46FF-A3C3-D534423EE7FB}" srcOrd="0" destOrd="0" parTransId="{13AA2F9C-5CF9-48A1-84A6-FFF13F913CA9}" sibTransId="{E97C61C7-46A0-4673-BAE5-BB2AA5C7545F}"/>
    <dgm:cxn modelId="{3A75DBE9-C32A-4A63-9833-5113C1C02DA5}" type="presOf" srcId="{D0ECFCE7-D69E-45EC-B775-F4D6E8606BEE}" destId="{0ABD53EC-6901-4B35-9240-3DA6B6BF235F}" srcOrd="0" destOrd="0" presId="urn:microsoft.com/office/officeart/2009/3/layout/OpposingIdeas"/>
    <dgm:cxn modelId="{3F8B6228-029B-4E79-AC6B-295F7E7257B4}" type="presOf" srcId="{81732C21-261B-46EF-8BD2-6F31FD3FAC6F}" destId="{F0E80A95-7097-4B18-8BC3-E1F7AD433DA0}" srcOrd="0" destOrd="0" presId="urn:microsoft.com/office/officeart/2009/3/layout/OpposingIdeas"/>
    <dgm:cxn modelId="{C9CB5B6D-9856-47B8-A90E-612F2905AD6E}" srcId="{AAB6D1E1-B535-4ED4-8B12-6E48DA5FE0E1}" destId="{81732C21-261B-46EF-8BD2-6F31FD3FAC6F}" srcOrd="0" destOrd="0" parTransId="{C8905416-77DF-4959-B273-103C57C5AC72}" sibTransId="{B4DF1F03-8242-4724-9A2A-E9A4A15C28F5}"/>
    <dgm:cxn modelId="{9D3D5DC8-2562-45D0-8F99-4D4BD2BECC7E}" srcId="{D0ECFCE7-D69E-45EC-B775-F4D6E8606BEE}" destId="{B68696C4-7ED3-42DD-8519-E6B358C30A45}" srcOrd="0" destOrd="0" parTransId="{D00C5110-566F-42D1-ABE8-3AC5E56D3144}" sibTransId="{BC4EB9E9-48E2-4CD3-BCD2-1714DEE4B04D}"/>
    <dgm:cxn modelId="{3A25D7B4-0793-46FA-B6F1-F4252A75DBBF}" type="presOf" srcId="{8CFEC084-3E0E-46FF-A3C3-D534423EE7FB}" destId="{F0595153-9CF9-4EA6-92A4-1FC30976D366}" srcOrd="0" destOrd="0" presId="urn:microsoft.com/office/officeart/2009/3/layout/OpposingIdeas"/>
    <dgm:cxn modelId="{B56FEFE5-82E9-408D-ADE1-E3CA222948BD}" type="presOf" srcId="{B68696C4-7ED3-42DD-8519-E6B358C30A45}" destId="{07E29DEC-70DE-401B-AE78-75B49622EA4A}" srcOrd="0" destOrd="0" presId="urn:microsoft.com/office/officeart/2009/3/layout/OpposingIdeas"/>
    <dgm:cxn modelId="{C17190DA-004D-45CA-9A20-9DD487C5A497}" type="presParOf" srcId="{A1AB9308-21BF-42D7-A39B-9C24FBC80C82}" destId="{08682B0E-AD07-4B56-9B29-BA0D38D1AB8A}" srcOrd="0" destOrd="0" presId="urn:microsoft.com/office/officeart/2009/3/layout/OpposingIdeas"/>
    <dgm:cxn modelId="{64129F64-1999-4CF3-9714-EAFF6FF1E58E}" type="presParOf" srcId="{A1AB9308-21BF-42D7-A39B-9C24FBC80C82}" destId="{CE735F6F-30E9-4205-9E48-819B5C340B08}" srcOrd="1" destOrd="0" presId="urn:microsoft.com/office/officeart/2009/3/layout/OpposingIdeas"/>
    <dgm:cxn modelId="{A9F6C622-C617-43D3-827B-53C5E414B690}" type="presParOf" srcId="{A1AB9308-21BF-42D7-A39B-9C24FBC80C82}" destId="{F0595153-9CF9-4EA6-92A4-1FC30976D366}" srcOrd="2" destOrd="0" presId="urn:microsoft.com/office/officeart/2009/3/layout/OpposingIdeas"/>
    <dgm:cxn modelId="{CA028AD7-BEA1-4C9F-81F3-C42BC769C9F3}" type="presParOf" srcId="{A1AB9308-21BF-42D7-A39B-9C24FBC80C82}" destId="{07E29DEC-70DE-401B-AE78-75B49622EA4A}" srcOrd="3" destOrd="0" presId="urn:microsoft.com/office/officeart/2009/3/layout/OpposingIdeas"/>
    <dgm:cxn modelId="{42834C63-8994-4E22-9B00-2E5B6542BDED}" type="presParOf" srcId="{A1AB9308-21BF-42D7-A39B-9C24FBC80C82}" destId="{F0E80A95-7097-4B18-8BC3-E1F7AD433DA0}" srcOrd="4" destOrd="0" presId="urn:microsoft.com/office/officeart/2009/3/layout/OpposingIdeas"/>
    <dgm:cxn modelId="{D6D928FF-3DCF-4EEB-968D-EF801978090A}" type="presParOf" srcId="{A1AB9308-21BF-42D7-A39B-9C24FBC80C82}" destId="{98169C8C-2EA8-4540-AACA-53EAEE363BB5}" srcOrd="5" destOrd="0" presId="urn:microsoft.com/office/officeart/2009/3/layout/OpposingIdeas"/>
    <dgm:cxn modelId="{F5FB3C23-AB58-458D-B033-9C9BD37247E1}" type="presParOf" srcId="{A1AB9308-21BF-42D7-A39B-9C24FBC80C82}" destId="{0ABD53EC-6901-4B35-9240-3DA6B6BF235F}" srcOrd="6" destOrd="0" presId="urn:microsoft.com/office/officeart/2009/3/layout/OpposingIdeas"/>
    <dgm:cxn modelId="{73B02A0E-6B7F-4DFC-B6CD-BF287F96E225}" type="presParOf" srcId="{A1AB9308-21BF-42D7-A39B-9C24FBC80C82}" destId="{0B0C55AE-1CDD-4A29-8545-F7D386D7A05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AF793-D246-4327-972E-845998A6C580}">
      <dsp:nvSpPr>
        <dsp:cNvPr id="0" name=""/>
        <dsp:cNvSpPr/>
      </dsp:nvSpPr>
      <dsp:spPr>
        <a:xfrm>
          <a:off x="3518090" y="2288716"/>
          <a:ext cx="3479418" cy="187155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Сельскохозяйственные товаропроизводители</a:t>
          </a:r>
        </a:p>
      </dsp:txBody>
      <dsp:txXfrm>
        <a:off x="4027639" y="2562798"/>
        <a:ext cx="2460320" cy="1323386"/>
      </dsp:txXfrm>
    </dsp:sp>
    <dsp:sp modelId="{C53D6CA9-4563-4925-9A76-8AAC3F673371}">
      <dsp:nvSpPr>
        <dsp:cNvPr id="0" name=""/>
        <dsp:cNvSpPr/>
      </dsp:nvSpPr>
      <dsp:spPr>
        <a:xfrm rot="10800000">
          <a:off x="1334592" y="2957796"/>
          <a:ext cx="2063405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E2598-69F3-4334-BEF2-F89C9802FA77}">
      <dsp:nvSpPr>
        <dsp:cNvPr id="0" name=""/>
        <dsp:cNvSpPr/>
      </dsp:nvSpPr>
      <dsp:spPr>
        <a:xfrm>
          <a:off x="14072" y="2700457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Хозяйственные общества и товарищества</a:t>
          </a:r>
        </a:p>
      </dsp:txBody>
      <dsp:txXfrm>
        <a:off x="44769" y="2731154"/>
        <a:ext cx="2579646" cy="986674"/>
      </dsp:txXfrm>
    </dsp:sp>
    <dsp:sp modelId="{35B09B4F-2B66-4C21-9FDF-C192C6CB81A5}">
      <dsp:nvSpPr>
        <dsp:cNvPr id="0" name=""/>
        <dsp:cNvSpPr/>
      </dsp:nvSpPr>
      <dsp:spPr>
        <a:xfrm rot="12509586">
          <a:off x="2366915" y="1929554"/>
          <a:ext cx="1682155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0D59E-A3B1-43CA-A247-826BA15B699D}">
      <dsp:nvSpPr>
        <dsp:cNvPr id="0" name=""/>
        <dsp:cNvSpPr/>
      </dsp:nvSpPr>
      <dsp:spPr>
        <a:xfrm>
          <a:off x="1148270" y="1186584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Унитарные предприятия</a:t>
          </a:r>
        </a:p>
      </dsp:txBody>
      <dsp:txXfrm>
        <a:off x="1178967" y="1217281"/>
        <a:ext cx="2579646" cy="986674"/>
      </dsp:txXfrm>
    </dsp:sp>
    <dsp:sp modelId="{323EDC08-4844-46EA-8BD4-5BB472D49C43}">
      <dsp:nvSpPr>
        <dsp:cNvPr id="0" name=""/>
        <dsp:cNvSpPr/>
      </dsp:nvSpPr>
      <dsp:spPr>
        <a:xfrm rot="14586066">
          <a:off x="3366847" y="1107111"/>
          <a:ext cx="1904183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01E6B-B71B-4AD5-8589-2782CCF3530C}">
      <dsp:nvSpPr>
        <dsp:cNvPr id="0" name=""/>
        <dsp:cNvSpPr/>
      </dsp:nvSpPr>
      <dsp:spPr>
        <a:xfrm>
          <a:off x="2567675" y="692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Производственные кооперативы</a:t>
          </a:r>
        </a:p>
      </dsp:txBody>
      <dsp:txXfrm>
        <a:off x="2598372" y="31389"/>
        <a:ext cx="2579646" cy="986674"/>
      </dsp:txXfrm>
    </dsp:sp>
    <dsp:sp modelId="{BCC08FFC-E71E-4492-9B72-2F8CC97B7424}">
      <dsp:nvSpPr>
        <dsp:cNvPr id="0" name=""/>
        <dsp:cNvSpPr/>
      </dsp:nvSpPr>
      <dsp:spPr>
        <a:xfrm rot="17799606">
          <a:off x="5237350" y="1106740"/>
          <a:ext cx="1899638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D12D-DCD5-40CB-91FC-175DC0DA559A}">
      <dsp:nvSpPr>
        <dsp:cNvPr id="0" name=""/>
        <dsp:cNvSpPr/>
      </dsp:nvSpPr>
      <dsp:spPr>
        <a:xfrm>
          <a:off x="5292830" y="563"/>
          <a:ext cx="2641040" cy="104806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Крестьянские (фермерские) хозяйства</a:t>
          </a:r>
        </a:p>
      </dsp:txBody>
      <dsp:txXfrm>
        <a:off x="5323527" y="31260"/>
        <a:ext cx="2579646" cy="986674"/>
      </dsp:txXfrm>
    </dsp:sp>
    <dsp:sp modelId="{C496F131-D692-408D-8A83-56496286C044}">
      <dsp:nvSpPr>
        <dsp:cNvPr id="0" name=""/>
        <dsp:cNvSpPr/>
      </dsp:nvSpPr>
      <dsp:spPr>
        <a:xfrm rot="19970748">
          <a:off x="6510961" y="1959891"/>
          <a:ext cx="1768663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0A1EE-5098-4E6C-8C7F-66EB452AB53D}">
      <dsp:nvSpPr>
        <dsp:cNvPr id="0" name=""/>
        <dsp:cNvSpPr/>
      </dsp:nvSpPr>
      <dsp:spPr>
        <a:xfrm>
          <a:off x="6861634" y="1200497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Предприниматели</a:t>
          </a:r>
        </a:p>
      </dsp:txBody>
      <dsp:txXfrm>
        <a:off x="6892331" y="1231194"/>
        <a:ext cx="2579646" cy="986674"/>
      </dsp:txXfrm>
    </dsp:sp>
    <dsp:sp modelId="{6D524860-CD8E-481C-A1EB-D9F7C838AE33}">
      <dsp:nvSpPr>
        <dsp:cNvPr id="0" name=""/>
        <dsp:cNvSpPr/>
      </dsp:nvSpPr>
      <dsp:spPr>
        <a:xfrm>
          <a:off x="7114447" y="2957796"/>
          <a:ext cx="2009215" cy="533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CCFBD-0E04-4914-BB5A-019AC823659B}">
      <dsp:nvSpPr>
        <dsp:cNvPr id="0" name=""/>
        <dsp:cNvSpPr/>
      </dsp:nvSpPr>
      <dsp:spPr>
        <a:xfrm>
          <a:off x="7803142" y="2700457"/>
          <a:ext cx="2641040" cy="10480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Граждане, ведущие ЛПХ</a:t>
          </a:r>
        </a:p>
      </dsp:txBody>
      <dsp:txXfrm>
        <a:off x="7833839" y="2731154"/>
        <a:ext cx="2579646" cy="986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DB34-24F1-48D6-A568-51B8B6A5318F}">
      <dsp:nvSpPr>
        <dsp:cNvPr id="0" name=""/>
        <dsp:cNvSpPr/>
      </dsp:nvSpPr>
      <dsp:spPr>
        <a:xfrm>
          <a:off x="0" y="1158716"/>
          <a:ext cx="4614759" cy="1845903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8D95CD-E464-4610-82BA-6D71CC3E5AF6}">
      <dsp:nvSpPr>
        <dsp:cNvPr id="0" name=""/>
        <dsp:cNvSpPr/>
      </dsp:nvSpPr>
      <dsp:spPr>
        <a:xfrm>
          <a:off x="553771" y="1481749"/>
          <a:ext cx="1522870" cy="90449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1. Без статуса юрлица</a:t>
          </a:r>
        </a:p>
      </dsp:txBody>
      <dsp:txXfrm>
        <a:off x="553771" y="1481749"/>
        <a:ext cx="1522870" cy="904492"/>
      </dsp:txXfrm>
    </dsp:sp>
    <dsp:sp modelId="{5FCD5D46-31E3-4C23-9DE7-913217E04A33}">
      <dsp:nvSpPr>
        <dsp:cNvPr id="0" name=""/>
        <dsp:cNvSpPr/>
      </dsp:nvSpPr>
      <dsp:spPr>
        <a:xfrm>
          <a:off x="2307379" y="1777094"/>
          <a:ext cx="1799756" cy="90449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2. В статусе юрлица</a:t>
          </a:r>
        </a:p>
      </dsp:txBody>
      <dsp:txXfrm>
        <a:off x="2307379" y="1777094"/>
        <a:ext cx="1799756" cy="904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0915F-C3F2-42CB-9DBD-0D44AA16D987}">
      <dsp:nvSpPr>
        <dsp:cNvPr id="0" name=""/>
        <dsp:cNvSpPr/>
      </dsp:nvSpPr>
      <dsp:spPr>
        <a:xfrm>
          <a:off x="0" y="0"/>
          <a:ext cx="10515600" cy="1872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1C856-B8D5-4E33-8E1A-6EBCDB00739E}">
      <dsp:nvSpPr>
        <dsp:cNvPr id="0" name=""/>
        <dsp:cNvSpPr/>
      </dsp:nvSpPr>
      <dsp:spPr>
        <a:xfrm>
          <a:off x="315468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E09F8-5E6C-4964-BC32-4DE11FCCDD74}">
      <dsp:nvSpPr>
        <dsp:cNvPr id="0" name=""/>
        <dsp:cNvSpPr/>
      </dsp:nvSpPr>
      <dsp:spPr>
        <a:xfrm rot="10800000">
          <a:off x="315468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На этапе создания КФХ ни у кого имущества нет</a:t>
          </a:r>
        </a:p>
      </dsp:txBody>
      <dsp:txXfrm rot="10800000">
        <a:off x="385846" y="1872376"/>
        <a:ext cx="2948201" cy="2218082"/>
      </dsp:txXfrm>
    </dsp:sp>
    <dsp:sp modelId="{35099C7B-3039-4812-B68D-A6BDA3459D26}">
      <dsp:nvSpPr>
        <dsp:cNvPr id="0" name=""/>
        <dsp:cNvSpPr/>
      </dsp:nvSpPr>
      <dsp:spPr>
        <a:xfrm>
          <a:off x="3713321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B266B-4363-4222-9C11-28CE315890A5}">
      <dsp:nvSpPr>
        <dsp:cNvPr id="0" name=""/>
        <dsp:cNvSpPr/>
      </dsp:nvSpPr>
      <dsp:spPr>
        <a:xfrm rot="10800000">
          <a:off x="3713321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На этапе создания КФХ имущество есть только у главы</a:t>
          </a:r>
        </a:p>
      </dsp:txBody>
      <dsp:txXfrm rot="10800000">
        <a:off x="3783699" y="1872376"/>
        <a:ext cx="2948201" cy="2218082"/>
      </dsp:txXfrm>
    </dsp:sp>
    <dsp:sp modelId="{BFD8D681-2F72-44E0-97BE-A9E7F80FA69E}">
      <dsp:nvSpPr>
        <dsp:cNvPr id="0" name=""/>
        <dsp:cNvSpPr/>
      </dsp:nvSpPr>
      <dsp:spPr>
        <a:xfrm>
          <a:off x="7111174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A5B0-B0BA-4142-8AB9-C1DA71601414}">
      <dsp:nvSpPr>
        <dsp:cNvPr id="0" name=""/>
        <dsp:cNvSpPr/>
      </dsp:nvSpPr>
      <dsp:spPr>
        <a:xfrm rot="10800000">
          <a:off x="7111174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На этапе создания КФХ имущество есть у части членов</a:t>
          </a:r>
        </a:p>
      </dsp:txBody>
      <dsp:txXfrm rot="10800000">
        <a:off x="7181552" y="1872376"/>
        <a:ext cx="2948201" cy="2218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A3FAE-2256-4157-BFAC-4A1667869B70}">
      <dsp:nvSpPr>
        <dsp:cNvPr id="0" name=""/>
        <dsp:cNvSpPr/>
      </dsp:nvSpPr>
      <dsp:spPr>
        <a:xfrm>
          <a:off x="0" y="0"/>
          <a:ext cx="10515600" cy="1872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7169D-D068-4ABC-9ED1-9F0EA6C22054}">
      <dsp:nvSpPr>
        <dsp:cNvPr id="0" name=""/>
        <dsp:cNvSpPr/>
      </dsp:nvSpPr>
      <dsp:spPr>
        <a:xfrm>
          <a:off x="315468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97B41-7DCE-450B-A2CE-735A9B266A23}">
      <dsp:nvSpPr>
        <dsp:cNvPr id="0" name=""/>
        <dsp:cNvSpPr/>
      </dsp:nvSpPr>
      <dsp:spPr>
        <a:xfrm rot="10800000">
          <a:off x="315468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Финансовый результат по Соглашению делится между членами</a:t>
          </a:r>
        </a:p>
      </dsp:txBody>
      <dsp:txXfrm rot="10800000">
        <a:off x="385846" y="1872376"/>
        <a:ext cx="2948201" cy="2218082"/>
      </dsp:txXfrm>
    </dsp:sp>
    <dsp:sp modelId="{B06539A8-69C2-422D-BEE0-7AA82F799F67}">
      <dsp:nvSpPr>
        <dsp:cNvPr id="0" name=""/>
        <dsp:cNvSpPr/>
      </dsp:nvSpPr>
      <dsp:spPr>
        <a:xfrm>
          <a:off x="3713321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95303-704C-44E2-A6D5-06BB95B3DD72}">
      <dsp:nvSpPr>
        <dsp:cNvPr id="0" name=""/>
        <dsp:cNvSpPr/>
      </dsp:nvSpPr>
      <dsp:spPr>
        <a:xfrm rot="10800000">
          <a:off x="3713321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Все доходы трактуются как доходы Главы КФХ (если и распределяются – то «в конверте» или «с карты на карту»)</a:t>
          </a:r>
        </a:p>
      </dsp:txBody>
      <dsp:txXfrm rot="10800000">
        <a:off x="3783699" y="1872376"/>
        <a:ext cx="2948201" cy="2218082"/>
      </dsp:txXfrm>
    </dsp:sp>
    <dsp:sp modelId="{F8195405-5109-47D2-898E-9CF189C7D059}">
      <dsp:nvSpPr>
        <dsp:cNvPr id="0" name=""/>
        <dsp:cNvSpPr/>
      </dsp:nvSpPr>
      <dsp:spPr>
        <a:xfrm>
          <a:off x="7111174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89C91-5D32-4BA5-9FBD-59B60ACB7E97}">
      <dsp:nvSpPr>
        <dsp:cNvPr id="0" name=""/>
        <dsp:cNvSpPr/>
      </dsp:nvSpPr>
      <dsp:spPr>
        <a:xfrm rot="10800000">
          <a:off x="7111174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Члены КФХ получают от Главы КФХ заработную плату</a:t>
          </a:r>
        </a:p>
      </dsp:txBody>
      <dsp:txXfrm rot="10800000">
        <a:off x="7181552" y="1872376"/>
        <a:ext cx="2948201" cy="2218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82B0E-AD07-4B56-9B29-BA0D38D1AB8A}">
      <dsp:nvSpPr>
        <dsp:cNvPr id="0" name=""/>
        <dsp:cNvSpPr/>
      </dsp:nvSpPr>
      <dsp:spPr>
        <a:xfrm>
          <a:off x="2720909" y="652519"/>
          <a:ext cx="5106595" cy="2746152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35F6F-30E9-4205-9E48-819B5C340B08}">
      <dsp:nvSpPr>
        <dsp:cNvPr id="0" name=""/>
        <dsp:cNvSpPr/>
      </dsp:nvSpPr>
      <dsp:spPr>
        <a:xfrm>
          <a:off x="5274207" y="943777"/>
          <a:ext cx="680" cy="216363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95153-9CF9-4EA6-92A4-1FC30976D366}">
      <dsp:nvSpPr>
        <dsp:cNvPr id="0" name=""/>
        <dsp:cNvSpPr/>
      </dsp:nvSpPr>
      <dsp:spPr>
        <a:xfrm>
          <a:off x="2891129" y="860560"/>
          <a:ext cx="2212857" cy="23300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КФХ, создаваемые в настоящее время на основе ст. 86.1 ГК РФ</a:t>
          </a:r>
        </a:p>
      </dsp:txBody>
      <dsp:txXfrm>
        <a:off x="2891129" y="860560"/>
        <a:ext cx="2212857" cy="2330068"/>
      </dsp:txXfrm>
    </dsp:sp>
    <dsp:sp modelId="{07E29DEC-70DE-401B-AE78-75B49622EA4A}">
      <dsp:nvSpPr>
        <dsp:cNvPr id="0" name=""/>
        <dsp:cNvSpPr/>
      </dsp:nvSpPr>
      <dsp:spPr>
        <a:xfrm>
          <a:off x="5444426" y="860560"/>
          <a:ext cx="2212857" cy="23300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КФХ, созданные до 1994 г. на основе Закона РСФСР № 348-1</a:t>
          </a:r>
        </a:p>
      </dsp:txBody>
      <dsp:txXfrm>
        <a:off x="5444426" y="860560"/>
        <a:ext cx="2212857" cy="2330068"/>
      </dsp:txXfrm>
    </dsp:sp>
    <dsp:sp modelId="{98169C8C-2EA8-4540-AACA-53EAEE363BB5}">
      <dsp:nvSpPr>
        <dsp:cNvPr id="0" name=""/>
        <dsp:cNvSpPr/>
      </dsp:nvSpPr>
      <dsp:spPr>
        <a:xfrm rot="16200000">
          <a:off x="572368" y="820614"/>
          <a:ext cx="2995802" cy="132934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Создаются в </a:t>
          </a:r>
          <a:r>
            <a:rPr lang="ru-RU" sz="1800" b="1" kern="1200" dirty="0" err="1"/>
            <a:t>н.в</a:t>
          </a:r>
          <a:r>
            <a:rPr lang="ru-RU" sz="1800" b="1" kern="1200" dirty="0"/>
            <a:t>.</a:t>
          </a:r>
        </a:p>
      </dsp:txBody>
      <dsp:txXfrm>
        <a:off x="773278" y="1354991"/>
        <a:ext cx="2593982" cy="662414"/>
      </dsp:txXfrm>
    </dsp:sp>
    <dsp:sp modelId="{0B0C55AE-1CDD-4A29-8545-F7D386D7A05A}">
      <dsp:nvSpPr>
        <dsp:cNvPr id="0" name=""/>
        <dsp:cNvSpPr/>
      </dsp:nvSpPr>
      <dsp:spPr>
        <a:xfrm rot="5400000">
          <a:off x="6814330" y="1976252"/>
          <a:ext cx="3215095" cy="126372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Сейчас создать нельзя</a:t>
          </a:r>
        </a:p>
      </dsp:txBody>
      <dsp:txXfrm>
        <a:off x="7005322" y="2102265"/>
        <a:ext cx="2833112" cy="62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3CD30-96BA-49A4-8145-0CE916E27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07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0514-E3D0-4CB5-AEE0-93FF093BB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ru-RU" sz="3700" dirty="0">
                <a:solidFill>
                  <a:schemeClr val="bg1"/>
                </a:solidFill>
              </a:rPr>
              <a:t>КФХ: правовые основы, виды, создание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B02369-E702-4A17-B35F-A1E052954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80653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Организационные основы создания и деятельности крестьянских (фермерских) хозяйств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5412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D899E-C4E7-4A4C-8CD4-41CFC5BB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Имущество «КФХ из одного лица» - собственность его главы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BDF15-E895-4B62-97C5-F1289D22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Имущество КФХ – собственность физического лица – Главы и единственного члена КФХ (при необходимости государственной регистрации соответствующий объект регистрируется на данное лицо),</a:t>
            </a:r>
          </a:p>
          <a:p>
            <a:r>
              <a:rPr lang="ru-RU" dirty="0"/>
              <a:t>Произведённая продукция принадлежит Главе и единственному члену КФХ,</a:t>
            </a:r>
          </a:p>
          <a:p>
            <a:r>
              <a:rPr lang="ru-RU" dirty="0"/>
              <a:t>Денежные средства находятся на расчётном счёте Главы КФХ (обособленному от личного счёта главы).</a:t>
            </a:r>
          </a:p>
        </p:txBody>
      </p:sp>
    </p:spTree>
    <p:extLst>
      <p:ext uri="{BB962C8B-B14F-4D97-AF65-F5344CB8AC3E}">
        <p14:creationId xmlns:p14="http://schemas.microsoft.com/office/powerpoint/2010/main" val="111882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67D58-7083-4CD0-AB1F-0C9FAF63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Финансовый результат деятельности</a:t>
            </a:r>
          </a:p>
        </p:txBody>
      </p:sp>
      <p:pic>
        <p:nvPicPr>
          <p:cNvPr id="6" name="Объект 5" descr="Изображение выглядит как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57748C70-B5ED-47FE-9766-993198DCD8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C8A6A9E-3114-4065-9318-9502755D6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Принадлежит</a:t>
            </a:r>
            <a:r>
              <a:rPr lang="en-US" sz="3200" dirty="0"/>
              <a:t> </a:t>
            </a:r>
            <a:r>
              <a:rPr lang="ru-RU" sz="3200" dirty="0"/>
              <a:t>единолично </a:t>
            </a:r>
            <a:r>
              <a:rPr lang="en-US" sz="3200" dirty="0" err="1"/>
              <a:t>главе</a:t>
            </a:r>
            <a:r>
              <a:rPr lang="en-US" sz="3200" dirty="0"/>
              <a:t> </a:t>
            </a:r>
            <a:r>
              <a:rPr lang="en-US" sz="3200" dirty="0" err="1"/>
              <a:t>крестьянского</a:t>
            </a:r>
            <a:r>
              <a:rPr lang="en-US" sz="3200" dirty="0"/>
              <a:t> (</a:t>
            </a:r>
            <a:r>
              <a:rPr lang="en-US" sz="3200" dirty="0" err="1"/>
              <a:t>фермерского</a:t>
            </a:r>
            <a:r>
              <a:rPr lang="en-US" sz="3200" dirty="0"/>
              <a:t>) </a:t>
            </a:r>
            <a:r>
              <a:rPr lang="en-US" sz="3200" dirty="0" err="1"/>
              <a:t>хозяйства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085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D47A91-B429-4630-BCB5-FB123CB0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Ответственность по обязательствам, возникшим из деятельности КФХ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ED8EBB-5053-4EA4-AFB4-818A4602E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Норма части 3 ст. 8 Закона 74-ФЗ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51D41B-DF88-4135-8C1F-06A42E4D2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 сделкам, совершенным главой фермерского хозяйства в интересах фермерского хозяйства, отвечает фермерское хозяйство своим имуществом, определенным в статье 6 настоящего Федерального закона. Сделка, совершенная главой фермерского хозяйства, считается совершенной в интересах фермерского хозяйства, если не доказано, что эта сделка заключена главой фермерского хозяйства в его личных интересах.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5FC2F8-9B0C-4DEA-86DB-3ACAC8279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На практике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036C081-A944-4E47-9FB0-C22425C3A8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Органы принудительного взыскания используют личное имуществе / доходы гражданина для погашения обязательств крестьянского (фермерского) хозяйства (неограниченная ответственность личным имуществом гражданина по обязательствам КФХ)</a:t>
            </a:r>
          </a:p>
        </p:txBody>
      </p:sp>
    </p:spTree>
    <p:extLst>
      <p:ext uri="{BB962C8B-B14F-4D97-AF65-F5344CB8AC3E}">
        <p14:creationId xmlns:p14="http://schemas.microsoft.com/office/powerpoint/2010/main" val="97258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Изображение выглядит как человек, мужчина, лошадиные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B2212523-A0A8-4B39-98DB-03D271FDD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076" b="2"/>
          <a:stretch/>
        </p:blipFill>
        <p:spPr>
          <a:xfrm>
            <a:off x="4683044" y="768483"/>
            <a:ext cx="7208196" cy="538912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9656ECC-2613-4C48-808F-907B300C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2" y="1164537"/>
            <a:ext cx="5687288" cy="3738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2) КФХ с </a:t>
            </a:r>
            <a:r>
              <a:rPr lang="en-US" sz="4800" dirty="0" err="1"/>
              <a:t>несколькими</a:t>
            </a:r>
            <a:r>
              <a:rPr lang="en-US" sz="4800" dirty="0"/>
              <a:t> </a:t>
            </a:r>
            <a:r>
              <a:rPr lang="en-US" sz="4800" dirty="0" err="1"/>
              <a:t>членами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975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A4C69-70BE-4635-A96D-898EB129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Право на объединение в составе членов КФХ имеют лица, связанные родством или свойством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9096E-5588-4B9D-9FC6-51F1130B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Закон, ст. 3, ч. 2:</a:t>
            </a:r>
          </a:p>
          <a:p>
            <a:pPr marL="0" indent="0">
              <a:buNone/>
            </a:pPr>
            <a:r>
              <a:rPr lang="ru-RU" dirty="0"/>
              <a:t>Членами фермерского хозяйства могут быть:</a:t>
            </a:r>
          </a:p>
          <a:p>
            <a:pPr marL="0" indent="0">
              <a:buNone/>
            </a:pPr>
            <a:r>
              <a:rPr lang="ru-RU" dirty="0"/>
              <a:t>1) супруги, их родители, дети, братья, сестры, внуки, а также дедушки и бабушки каждого из супругов, но не более чем из трех семей. Дети, внуки, братья и сестры членов фермерского хозяйства могут быть приняты в члены фермерского хозяйства по достижении ими возраста шестнадцати лет;</a:t>
            </a:r>
          </a:p>
          <a:p>
            <a:pPr marL="0" indent="0">
              <a:buNone/>
            </a:pPr>
            <a:r>
              <a:rPr lang="ru-RU" dirty="0"/>
              <a:t>2) граждане, не состоящие в родстве с главой фермерского хозяйства. Максимальное количество таких граждан не может превышать пяти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28549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51D2D-FAAD-46E6-BC50-DA1A03E9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Имущество фермерского хозяйства принадлежит его членам на праве совместной собственности, если соглашением между ними не установлено иное (ст. 6, ч. 3)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60F2910-4851-4A2E-A749-B643A381A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9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40EF-45C4-45A3-94B8-298A7833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Следствие нормы ст.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B23BD-8945-4B5F-AC12-23B1CE38D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Корректным исполнением правовой нормы является регистрация объектов имущества КФХ на тех лиц, в той форме собственности и в тех долях (если есть), которые установлены Соглашением:</a:t>
            </a:r>
          </a:p>
          <a:p>
            <a:r>
              <a:rPr lang="ru-RU" dirty="0"/>
              <a:t>Всё имущество регистрируется как собственность Главы (или другого члена КФХ),</a:t>
            </a:r>
          </a:p>
          <a:p>
            <a:r>
              <a:rPr lang="ru-RU" dirty="0"/>
              <a:t>Объекты имущества регистрируется на отдельных членов КФХ,</a:t>
            </a:r>
          </a:p>
          <a:p>
            <a:r>
              <a:rPr lang="ru-RU" dirty="0"/>
              <a:t>Каждый объект имущества регистрируется как объект совместной собственности всех членов КФХ (общей или долевой),</a:t>
            </a:r>
          </a:p>
          <a:p>
            <a:r>
              <a:rPr lang="ru-RU" dirty="0"/>
              <a:t>Возможна комбинация вариантов.</a:t>
            </a:r>
          </a:p>
        </p:txBody>
      </p:sp>
    </p:spTree>
    <p:extLst>
      <p:ext uri="{BB962C8B-B14F-4D97-AF65-F5344CB8AC3E}">
        <p14:creationId xmlns:p14="http://schemas.microsoft.com/office/powerpoint/2010/main" val="316892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5B0EC-E997-41BD-8F0C-531F978F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конфликтов не будет?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C4F7A-F10D-45AD-A203-271A07FE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Вариант 1: все члены КФХ исключительно порядочные </a:t>
            </a:r>
            <a:r>
              <a:rPr lang="ru-RU" dirty="0" err="1"/>
              <a:t>договороспособные</a:t>
            </a:r>
            <a:r>
              <a:rPr lang="ru-RU" dirty="0"/>
              <a:t> люди, исполняющие свои обещания; таковы же их наследники, супруги, кредиторы;</a:t>
            </a:r>
          </a:p>
          <a:p>
            <a:r>
              <a:rPr lang="ru-RU" dirty="0"/>
              <a:t>Вариант 2:</a:t>
            </a:r>
          </a:p>
          <a:p>
            <a:pPr marL="514350" indent="-514350">
              <a:buAutoNum type="arabicParenR"/>
            </a:pPr>
            <a:r>
              <a:rPr lang="ru-RU" dirty="0"/>
              <a:t>условия определения собственности на объекты имущества подробно отрегулированы Соглашением;</a:t>
            </a:r>
          </a:p>
          <a:p>
            <a:pPr marL="514350" indent="-514350">
              <a:buAutoNum type="arabicParenR"/>
            </a:pPr>
            <a:r>
              <a:rPr lang="ru-RU" dirty="0"/>
              <a:t>Имущество, подлежащее государственной регистрации, регистрируется как совместная собственность (в т.ч. </a:t>
            </a:r>
            <a:r>
              <a:rPr lang="ru-RU" smtClean="0"/>
              <a:t>с </a:t>
            </a:r>
            <a:r>
              <a:rPr lang="ru-RU" dirty="0"/>
              <a:t>выделением долей).</a:t>
            </a:r>
          </a:p>
          <a:p>
            <a:pPr marL="0" indent="0" algn="ctr">
              <a:buNone/>
            </a:pPr>
            <a:r>
              <a:rPr lang="ru-RU" b="1" dirty="0"/>
              <a:t>Проблема снимается созданием КФХ в статусе юридического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1869501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2A3F9-9F84-49EA-81FD-BC41B2C5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от деятельности КФХ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7236A-6D11-4429-8971-A5D67D39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Плоды, продукция и доходы, полученные в результате деятельности крестьянского (фермерского) хозяйства, являются общим имуществом членов крестьянского (фермерского) хозяйства и используются по соглашению между ними.</a:t>
            </a:r>
          </a:p>
          <a:p>
            <a:pPr marL="0" indent="0" algn="r">
              <a:buNone/>
            </a:pPr>
            <a:r>
              <a:rPr lang="ru-RU" dirty="0"/>
              <a:t>(ГК РФ, ст. 257, ч. 3)</a:t>
            </a:r>
          </a:p>
          <a:p>
            <a:pPr marL="0" indent="0">
              <a:buNone/>
            </a:pPr>
            <a:r>
              <a:rPr lang="ru-RU" dirty="0"/>
              <a:t>Каждый член фермерского хозяйства имеет право на часть доходов, полученных от деятельности фермерского хозяйства в денежной и (или) натуральной форме, плодов, продукции (личный доход каждого члена фермерского хозяйства). Размер и форма выплаты каждому члену фермерского хозяйства личного дохода определяются по соглашению между членами фермерского хозяйства.</a:t>
            </a:r>
          </a:p>
          <a:p>
            <a:pPr marL="0" indent="0" algn="r">
              <a:buNone/>
            </a:pPr>
            <a:r>
              <a:rPr lang="ru-RU" dirty="0"/>
              <a:t>(Закон № 74-ФЗ, ст. 15, ч. 2)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03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E0485-1A4B-41FA-BDAC-EF33796C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распределения доходов от ведения КФХ – предмет Соглашения о создании КФХ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5179C5-94C5-48D3-8628-C3C5BFFB6F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0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D4932-840B-468E-B36C-3D46991C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17" y="643468"/>
            <a:ext cx="10892040" cy="17621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В </a:t>
            </a:r>
            <a:r>
              <a:rPr lang="en-US" sz="3000" dirty="0" err="1"/>
              <a:t>отличие</a:t>
            </a:r>
            <a:r>
              <a:rPr lang="en-US" sz="3000" dirty="0"/>
              <a:t> </a:t>
            </a:r>
            <a:r>
              <a:rPr lang="en-US" sz="3000" dirty="0" err="1"/>
              <a:t>от</a:t>
            </a:r>
            <a:r>
              <a:rPr lang="en-US" sz="3000" dirty="0"/>
              <a:t> </a:t>
            </a:r>
            <a:r>
              <a:rPr lang="en-US" sz="3000" dirty="0" err="1"/>
              <a:t>большинства</a:t>
            </a:r>
            <a:r>
              <a:rPr lang="en-US" sz="3000" dirty="0"/>
              <a:t> </a:t>
            </a:r>
            <a:r>
              <a:rPr lang="en-US" sz="3000" dirty="0" err="1"/>
              <a:t>стран</a:t>
            </a:r>
            <a:r>
              <a:rPr lang="en-US" sz="3000" dirty="0"/>
              <a:t> с </a:t>
            </a:r>
            <a:r>
              <a:rPr lang="en-US" sz="3000" dirty="0" err="1"/>
              <a:t>рыночной</a:t>
            </a:r>
            <a:r>
              <a:rPr lang="en-US" sz="3000" dirty="0"/>
              <a:t> </a:t>
            </a:r>
            <a:r>
              <a:rPr lang="en-US" sz="3000" dirty="0" err="1"/>
              <a:t>экономикой</a:t>
            </a:r>
            <a:r>
              <a:rPr lang="en-US" sz="3000" dirty="0"/>
              <a:t> в РФ «</a:t>
            </a:r>
            <a:r>
              <a:rPr lang="en-US" sz="3000" dirty="0" err="1"/>
              <a:t>фермер</a:t>
            </a:r>
            <a:r>
              <a:rPr lang="en-US" sz="3000" dirty="0"/>
              <a:t>» – </a:t>
            </a:r>
            <a:r>
              <a:rPr lang="en-US" sz="3000" dirty="0" err="1"/>
              <a:t>это</a:t>
            </a:r>
            <a:r>
              <a:rPr lang="en-US" sz="3000" dirty="0"/>
              <a:t> </a:t>
            </a:r>
            <a:r>
              <a:rPr lang="en-US" sz="3000" dirty="0" err="1"/>
              <a:t>не</a:t>
            </a:r>
            <a:r>
              <a:rPr lang="en-US" sz="3000" dirty="0"/>
              <a:t> </a:t>
            </a:r>
            <a:r>
              <a:rPr lang="en-US" sz="3000" dirty="0" err="1"/>
              <a:t>обобщающий</a:t>
            </a:r>
            <a:r>
              <a:rPr lang="en-US" sz="3000" dirty="0"/>
              <a:t> </a:t>
            </a:r>
            <a:r>
              <a:rPr lang="en-US" sz="3000" dirty="0" err="1"/>
              <a:t>синоним</a:t>
            </a:r>
            <a:r>
              <a:rPr lang="en-US" sz="3000" dirty="0"/>
              <a:t> </a:t>
            </a:r>
            <a:r>
              <a:rPr lang="en-US" sz="3000" dirty="0" err="1"/>
              <a:t>сельскохозяйственного</a:t>
            </a:r>
            <a:r>
              <a:rPr lang="en-US" sz="3000" dirty="0"/>
              <a:t> </a:t>
            </a:r>
            <a:r>
              <a:rPr lang="en-US" sz="3000" dirty="0" err="1"/>
              <a:t>товаропроизводителя</a:t>
            </a:r>
            <a:r>
              <a:rPr lang="en-US" sz="3000" dirty="0"/>
              <a:t>, а </a:t>
            </a:r>
            <a:r>
              <a:rPr lang="en-US" sz="3000" dirty="0" err="1"/>
              <a:t>частный</a:t>
            </a:r>
            <a:r>
              <a:rPr lang="en-US" sz="3000" dirty="0"/>
              <a:t> </a:t>
            </a:r>
            <a:r>
              <a:rPr lang="en-US" sz="3000" dirty="0" err="1"/>
              <a:t>случай</a:t>
            </a:r>
            <a:r>
              <a:rPr lang="en-US" sz="3000" dirty="0"/>
              <a:t> </a:t>
            </a:r>
            <a:r>
              <a:rPr lang="en-US" sz="3000" dirty="0" err="1"/>
              <a:t>такового</a:t>
            </a:r>
            <a:endParaRPr lang="en-US" sz="3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01F746F-64CD-4DD7-99F8-CE20A566A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1756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50CEAEE4-98D9-4470-983B-23181C34C657}"/>
              </a:ext>
            </a:extLst>
          </p:cNvPr>
          <p:cNvSpPr/>
          <p:nvPr/>
        </p:nvSpPr>
        <p:spPr>
          <a:xfrm>
            <a:off x="9020346" y="2002413"/>
            <a:ext cx="2992772" cy="788108"/>
          </a:xfrm>
          <a:prstGeom prst="wedgeEllipseCallout">
            <a:avLst>
              <a:gd name="adj1" fmla="val -60318"/>
              <a:gd name="adj2" fmla="val 6785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511E0-45D3-4D72-A3A9-89716711C1DD}"/>
              </a:ext>
            </a:extLst>
          </p:cNvPr>
          <p:cNvSpPr txBox="1"/>
          <p:nvPr/>
        </p:nvSpPr>
        <p:spPr>
          <a:xfrm>
            <a:off x="9225516" y="2144190"/>
            <a:ext cx="258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Труд=собственность=семья</a:t>
            </a:r>
          </a:p>
        </p:txBody>
      </p:sp>
    </p:spTree>
    <p:extLst>
      <p:ext uri="{BB962C8B-B14F-4D97-AF65-F5344CB8AC3E}">
        <p14:creationId xmlns:p14="http://schemas.microsoft.com/office/powerpoint/2010/main" val="49541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B6CF9-6929-40AC-AF79-2C78CDC0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sz="3100"/>
              <a:t>«Проблема доходов членов КФХ без статуса юрлица» пока не нашла решения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47C06-8A07-4551-BC88-443AA935A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1" r="2901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2AB3440-24FE-4B8F-956A-D6C9D8F8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Член КФХ (не Глава), как правило, не имеет официально дохода (кроме заработной платы)</a:t>
            </a:r>
          </a:p>
          <a:p>
            <a:pPr marL="0" indent="0">
              <a:buNone/>
            </a:pPr>
            <a:r>
              <a:rPr lang="ru-RU" sz="2000" b="1" dirty="0"/>
              <a:t>В КФХ – юридическом лице имеется решение, не апробированное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375202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4B870-BDFB-49C4-8061-DEB68CB2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21547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/>
              <a:t>Сельскохозяйственный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товаропроизводитель</a:t>
            </a:r>
            <a:r>
              <a:rPr lang="en-US" sz="2400" dirty="0"/>
              <a:t> – в </a:t>
            </a:r>
            <a:r>
              <a:rPr lang="en-US" sz="2400" dirty="0" err="1"/>
              <a:t>силу</a:t>
            </a:r>
            <a:r>
              <a:rPr lang="en-US" sz="2400" dirty="0"/>
              <a:t> </a:t>
            </a:r>
            <a:r>
              <a:rPr lang="en-US" sz="2400" dirty="0" err="1"/>
              <a:t>наименования</a:t>
            </a:r>
            <a:r>
              <a:rPr lang="en-US" sz="2400" dirty="0"/>
              <a:t> (</a:t>
            </a:r>
            <a:r>
              <a:rPr lang="en-US" sz="2400" dirty="0" err="1"/>
              <a:t>Федеральный</a:t>
            </a:r>
            <a:r>
              <a:rPr lang="en-US" sz="2400" dirty="0"/>
              <a:t> </a:t>
            </a:r>
            <a:r>
              <a:rPr lang="en-US" sz="2400" dirty="0" err="1"/>
              <a:t>закон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29.12.2006 г. № 264-ФЗ «О </a:t>
            </a:r>
            <a:r>
              <a:rPr lang="en-US" sz="2400" dirty="0" err="1"/>
              <a:t>развитии</a:t>
            </a:r>
            <a:r>
              <a:rPr lang="en-US" sz="2400" dirty="0"/>
              <a:t> </a:t>
            </a:r>
            <a:r>
              <a:rPr lang="en-US" sz="2400" dirty="0" err="1"/>
              <a:t>сельского</a:t>
            </a:r>
            <a:r>
              <a:rPr lang="en-US" sz="2400" dirty="0"/>
              <a:t> </a:t>
            </a:r>
            <a:r>
              <a:rPr lang="en-US" sz="2400" dirty="0" err="1"/>
              <a:t>хозяйства</a:t>
            </a:r>
            <a:r>
              <a:rPr lang="en-US" sz="2400" dirty="0"/>
              <a:t>», </a:t>
            </a:r>
            <a:r>
              <a:rPr lang="en-US" sz="2400" dirty="0" err="1"/>
              <a:t>ст</a:t>
            </a:r>
            <a:r>
              <a:rPr lang="en-US" sz="2400" dirty="0"/>
              <a:t>. 3)</a:t>
            </a:r>
          </a:p>
        </p:txBody>
      </p:sp>
      <p:pic>
        <p:nvPicPr>
          <p:cNvPr id="6" name="Объект 5" descr="Изображение выглядит как трава, животное, млекопитающее, корова&#10;&#10;Автоматически созданное описание">
            <a:extLst>
              <a:ext uri="{FF2B5EF4-FFF2-40B4-BE49-F238E27FC236}">
                <a16:creationId xmlns:a16="http://schemas.microsoft.com/office/drawing/2014/main" id="{A2761DD3-0EA0-4349-92DF-9E08680E4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4" y="365125"/>
            <a:ext cx="4309533" cy="215476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B5B9-4197-42C6-81DB-3FE788AB0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72" y="2519891"/>
            <a:ext cx="10819228" cy="365707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3400" dirty="0"/>
              <a:t>1. В целях настоящего Федерального закона сельскохозяйственными товаропроизводителями признаются организация, индивидуальный предприниматель …, осуществляющие производство сельскохозяйственной продукции (в том числе органической продукции), ее первичную и последующую (промышленную) переработку (в том числе на арендованных основных средствах) в соответствии с перечнем, утверждаемым Правительством Российской Федерации, и реализацию этой продукции при условии, что в доходе сельскохозяйственных товаропроизводителей от реализации товаров (работ, услуг) доля дохода от реализации этой продукции составляет не менее чем семьдесят процентов за календарный год.</a:t>
            </a:r>
          </a:p>
          <a:p>
            <a:pPr marL="0" indent="0">
              <a:buNone/>
            </a:pPr>
            <a:r>
              <a:rPr lang="en-US" sz="3400" dirty="0"/>
              <a:t>2. </a:t>
            </a:r>
            <a:r>
              <a:rPr lang="en-US" sz="3400" dirty="0" err="1"/>
              <a:t>Сельскохозяйственными</a:t>
            </a:r>
            <a:r>
              <a:rPr lang="en-US" sz="3400" dirty="0"/>
              <a:t> </a:t>
            </a:r>
            <a:r>
              <a:rPr lang="en-US" sz="3400" dirty="0" err="1"/>
              <a:t>товаропроизводителями</a:t>
            </a:r>
            <a:r>
              <a:rPr lang="en-US" sz="3400" dirty="0"/>
              <a:t> </a:t>
            </a:r>
            <a:r>
              <a:rPr lang="en-US" sz="3400" dirty="0" err="1"/>
              <a:t>признаются</a:t>
            </a:r>
            <a:r>
              <a:rPr lang="en-US" sz="3400" dirty="0"/>
              <a:t> </a:t>
            </a:r>
            <a:r>
              <a:rPr lang="en-US" sz="3400" dirty="0" err="1"/>
              <a:t>также</a:t>
            </a:r>
            <a:r>
              <a:rPr lang="en-US" sz="3400" dirty="0"/>
              <a:t>: …</a:t>
            </a:r>
          </a:p>
          <a:p>
            <a:pPr marL="0" indent="0">
              <a:buNone/>
            </a:pPr>
            <a:r>
              <a:rPr lang="en-US" sz="3400" dirty="0"/>
              <a:t>3) </a:t>
            </a:r>
            <a:r>
              <a:rPr lang="en-US" sz="3400" dirty="0" err="1"/>
              <a:t>крестьянские</a:t>
            </a:r>
            <a:r>
              <a:rPr lang="en-US" sz="3400" dirty="0"/>
              <a:t> (</a:t>
            </a:r>
            <a:r>
              <a:rPr lang="en-US" sz="3400" dirty="0" err="1"/>
              <a:t>фермерские</a:t>
            </a:r>
            <a:r>
              <a:rPr lang="en-US" sz="3400" dirty="0"/>
              <a:t>) </a:t>
            </a:r>
            <a:r>
              <a:rPr lang="en-US" sz="3400" dirty="0" err="1"/>
              <a:t>хозяйства</a:t>
            </a:r>
            <a:r>
              <a:rPr lang="en-US" sz="3400" dirty="0"/>
              <a:t> в </a:t>
            </a:r>
            <a:r>
              <a:rPr lang="en-US" sz="3400" dirty="0" err="1"/>
              <a:t>соответствии</a:t>
            </a:r>
            <a:r>
              <a:rPr lang="en-US" sz="3400" dirty="0"/>
              <a:t> с </a:t>
            </a:r>
            <a:r>
              <a:rPr lang="en-US" sz="3400" dirty="0" err="1"/>
              <a:t>Федеральным</a:t>
            </a:r>
            <a:r>
              <a:rPr lang="en-US" sz="3400" dirty="0"/>
              <a:t> </a:t>
            </a:r>
            <a:r>
              <a:rPr lang="en-US" sz="3400" dirty="0" err="1"/>
              <a:t>законом</a:t>
            </a:r>
            <a:r>
              <a:rPr lang="en-US" sz="3400" dirty="0"/>
              <a:t> </a:t>
            </a:r>
            <a:r>
              <a:rPr lang="en-US" sz="3400" dirty="0" err="1"/>
              <a:t>от</a:t>
            </a:r>
            <a:r>
              <a:rPr lang="en-US" sz="3400" dirty="0"/>
              <a:t> 11 </a:t>
            </a:r>
            <a:r>
              <a:rPr lang="en-US" sz="3400" dirty="0" err="1"/>
              <a:t>июня</a:t>
            </a:r>
            <a:r>
              <a:rPr lang="en-US" sz="3400" dirty="0"/>
              <a:t> 2003 </a:t>
            </a:r>
            <a:r>
              <a:rPr lang="en-US" sz="3400" dirty="0" err="1"/>
              <a:t>года</a:t>
            </a:r>
            <a:r>
              <a:rPr lang="en-US" sz="3400" dirty="0"/>
              <a:t> № 74-ФЗ "О </a:t>
            </a:r>
            <a:r>
              <a:rPr lang="en-US" sz="3400" dirty="0" err="1"/>
              <a:t>крестьянском</a:t>
            </a:r>
            <a:r>
              <a:rPr lang="en-US" sz="3400" dirty="0"/>
              <a:t> (</a:t>
            </a:r>
            <a:r>
              <a:rPr lang="en-US" sz="3400" dirty="0" err="1"/>
              <a:t>фермерском</a:t>
            </a:r>
            <a:r>
              <a:rPr lang="en-US" sz="3400" dirty="0"/>
              <a:t>) </a:t>
            </a:r>
            <a:r>
              <a:rPr lang="en-US" sz="3400" dirty="0" err="1"/>
              <a:t>хозяйстве</a:t>
            </a:r>
            <a:r>
              <a:rPr lang="en-US" sz="3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11705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C0CCC4-C142-4821-A295-8637F008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2. КФХ в статусе юридического лица</a:t>
            </a:r>
          </a:p>
        </p:txBody>
      </p:sp>
      <p:pic>
        <p:nvPicPr>
          <p:cNvPr id="3" name="Объект 2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ADA5F8A8-0A53-4F44-8B4F-626073F1A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1501511"/>
            <a:ext cx="4942280" cy="38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24060B-E371-4A04-B566-E2200323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Правовые</a:t>
            </a:r>
            <a:r>
              <a:rPr lang="en-US" dirty="0"/>
              <a:t> </a:t>
            </a:r>
            <a:r>
              <a:rPr lang="en-US" dirty="0" err="1"/>
              <a:t>основы</a:t>
            </a:r>
            <a:r>
              <a:rPr lang="en-US" dirty="0"/>
              <a:t>: </a:t>
            </a:r>
            <a:r>
              <a:rPr lang="en-US" dirty="0" err="1"/>
              <a:t>Гражданский</a:t>
            </a:r>
            <a:r>
              <a:rPr lang="en-US" dirty="0"/>
              <a:t> </a:t>
            </a:r>
            <a:r>
              <a:rPr lang="en-US" dirty="0" err="1"/>
              <a:t>Кодекс</a:t>
            </a:r>
            <a:r>
              <a:rPr lang="en-US" dirty="0"/>
              <a:t> РФ, </a:t>
            </a:r>
            <a:r>
              <a:rPr lang="en-US" dirty="0" err="1"/>
              <a:t>ст</a:t>
            </a:r>
            <a:r>
              <a:rPr lang="en-US" dirty="0"/>
              <a:t>. 86.1</a:t>
            </a:r>
          </a:p>
        </p:txBody>
      </p:sp>
      <p:pic>
        <p:nvPicPr>
          <p:cNvPr id="3" name="Объект 2" descr="Изображение выглядит как текст, знак, трав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565D38F3-149A-4D5C-A942-10C8EB5E5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r="477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05FE281-AEE4-4A96-AB64-3505367E6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Корпоративные</a:t>
            </a:r>
            <a:r>
              <a:rPr lang="en-US" sz="2400" dirty="0"/>
              <a:t> </a:t>
            </a:r>
            <a:r>
              <a:rPr lang="en-US" sz="2400" dirty="0" err="1"/>
              <a:t>коммерческие</a:t>
            </a:r>
            <a:r>
              <a:rPr lang="en-US" sz="2400" dirty="0"/>
              <a:t> </a:t>
            </a:r>
            <a:r>
              <a:rPr lang="en-US" sz="2400" dirty="0" err="1"/>
              <a:t>организации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Создаются</a:t>
            </a:r>
            <a:r>
              <a:rPr lang="en-US" sz="2400" dirty="0"/>
              <a:t> </a:t>
            </a:r>
            <a:r>
              <a:rPr lang="en-US" sz="2400" dirty="0" err="1"/>
              <a:t>несколькими</a:t>
            </a:r>
            <a:r>
              <a:rPr lang="en-US" sz="2400" dirty="0"/>
              <a:t> </a:t>
            </a:r>
            <a:r>
              <a:rPr lang="en-US" sz="2400" dirty="0" err="1"/>
              <a:t>лицами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основе</a:t>
            </a:r>
            <a:r>
              <a:rPr lang="en-US" sz="2400" dirty="0"/>
              <a:t> </a:t>
            </a:r>
            <a:r>
              <a:rPr lang="en-US" sz="2400" dirty="0" err="1"/>
              <a:t>соглашения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Обладают</a:t>
            </a:r>
            <a:r>
              <a:rPr lang="en-US" sz="2400" dirty="0"/>
              <a:t> </a:t>
            </a:r>
            <a:r>
              <a:rPr lang="en-US" sz="2400" dirty="0" err="1"/>
              <a:t>обособленным</a:t>
            </a:r>
            <a:r>
              <a:rPr lang="en-US" sz="2400" dirty="0"/>
              <a:t> </a:t>
            </a:r>
            <a:r>
              <a:rPr lang="en-US" sz="2400" dirty="0" err="1"/>
              <a:t>имуществом</a:t>
            </a:r>
            <a:r>
              <a:rPr lang="en-US" sz="2400" dirty="0"/>
              <a:t> (</a:t>
            </a:r>
            <a:r>
              <a:rPr lang="en-US" sz="2400" dirty="0" err="1"/>
              <a:t>собственностью</a:t>
            </a:r>
            <a:r>
              <a:rPr lang="en-US" sz="2400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033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3054A-074F-4B65-8457-902C944B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Понятие «КФХ – юридическое лицо» относится к двум различным видам хозяйств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AFCDFB-C38C-400A-8D7F-F65EA1413E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0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D76A-A71B-4621-B266-7D089E4D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Нормативная база создания и деятельности КФХ – юридических лиц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6B819-8AF2-4606-A35C-39A5B25D9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Входит в состав нормативной базы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B861B7-D3D6-4592-9889-076DBC4F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7"/>
            <a:ext cx="4937760" cy="3365627"/>
          </a:xfrm>
          <a:solidFill>
            <a:srgbClr val="92D050"/>
          </a:solidFill>
        </p:spPr>
        <p:txBody>
          <a:bodyPr anchor="ctr"/>
          <a:lstStyle/>
          <a:p>
            <a:pPr marL="0" indent="0">
              <a:buNone/>
            </a:pPr>
            <a:r>
              <a:rPr lang="ru-RU" dirty="0"/>
              <a:t>Статья 86.1 Гражданского Кодекса Российской Федерации «Крестьянское (фермерское) хозяйство»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63DA09-2520-44A6-A0C5-FB72ED720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Не входит в состав нормативной базы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B5F79F-794B-44FD-80E2-DE9544211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2235166"/>
          </a:xfrm>
          <a:blipFill>
            <a:blip r:embed="rId2"/>
            <a:stretch>
              <a:fillRect/>
            </a:stretch>
          </a:blipFill>
        </p:spPr>
        <p:txBody>
          <a:bodyPr anchor="ctr"/>
          <a:lstStyle/>
          <a:p>
            <a:pPr marL="0" indent="0">
              <a:buNone/>
            </a:pPr>
            <a:r>
              <a:rPr lang="ru-RU" dirty="0"/>
              <a:t>Федеральный закон от 11.06.2003 г. № 74-ФЗ «О крестьянском (фермерском) хозяйстве»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804AA-C81D-49FD-8470-53C1D045B20B}"/>
              </a:ext>
            </a:extLst>
          </p:cNvPr>
          <p:cNvSpPr txBox="1"/>
          <p:nvPr/>
        </p:nvSpPr>
        <p:spPr>
          <a:xfrm>
            <a:off x="6419088" y="5442378"/>
            <a:ext cx="577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«Фермерское хозяйство осуществляет предпринимательскую деятельность без образования юридического лица». (74-ФЗ, ст. 1, ч. 3)</a:t>
            </a:r>
          </a:p>
        </p:txBody>
      </p:sp>
    </p:spTree>
    <p:extLst>
      <p:ext uri="{BB962C8B-B14F-4D97-AF65-F5344CB8AC3E}">
        <p14:creationId xmlns:p14="http://schemas.microsoft.com/office/powerpoint/2010/main" val="243146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6AEC3C2-8C75-4CD1-B554-50D04F7C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КФХ – юридическое лицо – корпоративная коммерческая организация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C599582-011A-4A5E-9734-38AE7850E3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«Крестьянским (фермерским) хозяйством, создаваемым … в качестве юридического лица, признается добровольное объединение граждан на основе членства для совместной производственной или иной хозяйственной деятельности в области сельского хозяйства, основанной на их личном участии и объединении членами крестьянского (фермерского) хозяйства имущественных вкладов».</a:t>
            </a:r>
          </a:p>
          <a:p>
            <a:pPr marL="0" indent="0" algn="r">
              <a:buNone/>
            </a:pPr>
            <a:r>
              <a:rPr lang="ru-RU" sz="2000" dirty="0"/>
              <a:t>(ГК РФ, ст. 86.1, ч. 1)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DD4B30A9-F868-405C-BA50-582A38EDC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Юридическое лицо (ИНН – 10 символов),</a:t>
            </a:r>
          </a:p>
          <a:p>
            <a:r>
              <a:rPr lang="ru-RU" dirty="0"/>
              <a:t>Создаётся с целью получения прибыли,</a:t>
            </a:r>
          </a:p>
          <a:p>
            <a:r>
              <a:rPr lang="ru-RU" dirty="0"/>
              <a:t>Создаётся исключительно физическими лицами,</a:t>
            </a:r>
          </a:p>
          <a:p>
            <a:r>
              <a:rPr lang="ru-RU" dirty="0"/>
              <a:t>Обладает обособленным от членов имуществом,</a:t>
            </a:r>
          </a:p>
          <a:p>
            <a:r>
              <a:rPr lang="ru-RU" dirty="0"/>
              <a:t>Имеет прочие признаки юрлица (филиалы, выдача доверенностей и т.д.)</a:t>
            </a:r>
          </a:p>
        </p:txBody>
      </p:sp>
    </p:spTree>
    <p:extLst>
      <p:ext uri="{BB962C8B-B14F-4D97-AF65-F5344CB8AC3E}">
        <p14:creationId xmlns:p14="http://schemas.microsoft.com/office/powerpoint/2010/main" val="274290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2920E-7DFD-4335-809D-58F3D6D8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Что известно про имущество КФХ – юрлица?</a:t>
            </a:r>
          </a:p>
        </p:txBody>
      </p:sp>
      <p:pic>
        <p:nvPicPr>
          <p:cNvPr id="6" name="Объект 5" descr="Изображение выглядит как внешний, грузовик, здание, грязь&#10;&#10;Автоматически созданное описание">
            <a:extLst>
              <a:ext uri="{FF2B5EF4-FFF2-40B4-BE49-F238E27FC236}">
                <a16:creationId xmlns:a16="http://schemas.microsoft.com/office/drawing/2014/main" id="{0676459C-2978-436D-8460-705A55839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031456"/>
            <a:ext cx="4309533" cy="295203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E5EFA26-4340-4198-896C-89479C467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Первоначально формируется за счёт имущественных вкладов членов,</a:t>
            </a:r>
          </a:p>
          <a:p>
            <a:pPr>
              <a:lnSpc>
                <a:spcPct val="90000"/>
              </a:lnSpc>
            </a:pPr>
            <a:r>
              <a:rPr lang="en-US" sz="2400"/>
              <a:t>Принадлежит КФХ на праве собственности,</a:t>
            </a:r>
          </a:p>
          <a:p>
            <a:pPr marL="0">
              <a:lnSpc>
                <a:spcPct val="90000"/>
              </a:lnSpc>
            </a:pPr>
            <a:r>
              <a:rPr lang="en-US" sz="2400"/>
              <a:t>Законодателем не установлено конкретных положений о делимости/неделимости имущества КФХ – необходимо регулировать данные вопросы учредительными документами.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427118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E5E63-B290-404E-B322-22B59FFA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Доходы членов КФХ – юридических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F4B1C-BB2A-47BC-9B33-DBD33A504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/>
              <a:t>Принципы</a:t>
            </a:r>
            <a:r>
              <a:rPr lang="en-US" sz="1800" dirty="0"/>
              <a:t> </a:t>
            </a:r>
            <a:r>
              <a:rPr lang="en-US" sz="1800" dirty="0" err="1"/>
              <a:t>распределения</a:t>
            </a:r>
            <a:r>
              <a:rPr lang="en-US" sz="1800" dirty="0"/>
              <a:t> </a:t>
            </a:r>
            <a:r>
              <a:rPr lang="en-US" sz="1800" dirty="0" err="1"/>
              <a:t>доходов</a:t>
            </a:r>
            <a:r>
              <a:rPr lang="en-US" sz="1800" dirty="0"/>
              <a:t> (</a:t>
            </a:r>
            <a:r>
              <a:rPr lang="en-US" sz="1800" dirty="0" err="1"/>
              <a:t>кроме</a:t>
            </a:r>
            <a:r>
              <a:rPr lang="en-US" sz="1800" dirty="0"/>
              <a:t> </a:t>
            </a:r>
            <a:r>
              <a:rPr lang="en-US" sz="1800" dirty="0" err="1"/>
              <a:t>заработной</a:t>
            </a:r>
            <a:r>
              <a:rPr lang="en-US" sz="1800" dirty="0"/>
              <a:t> </a:t>
            </a:r>
            <a:r>
              <a:rPr lang="en-US" sz="1800" dirty="0" err="1"/>
              <a:t>платы</a:t>
            </a:r>
            <a:r>
              <a:rPr lang="en-US" sz="1800" dirty="0"/>
              <a:t>) </a:t>
            </a:r>
            <a:r>
              <a:rPr lang="en-US" sz="1800" dirty="0" err="1"/>
              <a:t>должны</a:t>
            </a:r>
            <a:r>
              <a:rPr lang="en-US" sz="1800" dirty="0"/>
              <a:t> </a:t>
            </a:r>
            <a:r>
              <a:rPr lang="en-US" sz="1800" dirty="0" err="1"/>
              <a:t>быть</a:t>
            </a:r>
            <a:r>
              <a:rPr lang="en-US" sz="1800" dirty="0"/>
              <a:t> </a:t>
            </a:r>
            <a:r>
              <a:rPr lang="en-US" sz="1800" dirty="0" err="1"/>
              <a:t>определены</a:t>
            </a:r>
            <a:r>
              <a:rPr lang="en-US" sz="1800" dirty="0"/>
              <a:t> в </a:t>
            </a:r>
            <a:r>
              <a:rPr lang="en-US" sz="1800" dirty="0" err="1"/>
              <a:t>учредительных</a:t>
            </a:r>
            <a:r>
              <a:rPr lang="en-US" sz="1800" dirty="0"/>
              <a:t> </a:t>
            </a:r>
            <a:r>
              <a:rPr lang="en-US" sz="1800" dirty="0" err="1"/>
              <a:t>документах</a:t>
            </a:r>
            <a:r>
              <a:rPr lang="en-US" sz="1800" dirty="0"/>
              <a:t>;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В </a:t>
            </a:r>
            <a:r>
              <a:rPr lang="en-US" sz="1800" dirty="0" err="1"/>
              <a:t>терминах</a:t>
            </a:r>
            <a:r>
              <a:rPr lang="en-US" sz="1800" dirty="0"/>
              <a:t> </a:t>
            </a:r>
            <a:r>
              <a:rPr lang="en-US" sz="1800" dirty="0" err="1"/>
              <a:t>Налогового</a:t>
            </a:r>
            <a:r>
              <a:rPr lang="en-US" sz="1800" dirty="0"/>
              <a:t> </a:t>
            </a:r>
            <a:r>
              <a:rPr lang="en-US" sz="1800" dirty="0" err="1"/>
              <a:t>Кодекса</a:t>
            </a:r>
            <a:r>
              <a:rPr lang="en-US" sz="1800" dirty="0"/>
              <a:t> </a:t>
            </a:r>
            <a:r>
              <a:rPr lang="en-US" sz="1800" dirty="0" err="1"/>
              <a:t>могут</a:t>
            </a:r>
            <a:r>
              <a:rPr lang="en-US" sz="1800" dirty="0"/>
              <a:t> </a:t>
            </a:r>
            <a:r>
              <a:rPr lang="en-US" sz="1800" dirty="0" err="1"/>
              <a:t>охарактеризованы</a:t>
            </a:r>
            <a:r>
              <a:rPr lang="en-US" sz="1800" dirty="0"/>
              <a:t> </a:t>
            </a:r>
            <a:r>
              <a:rPr lang="en-US" sz="1800" dirty="0" err="1"/>
              <a:t>как</a:t>
            </a:r>
            <a:r>
              <a:rPr lang="en-US" sz="1800" dirty="0"/>
              <a:t> «</a:t>
            </a:r>
            <a:r>
              <a:rPr lang="en-US" sz="1800" dirty="0" err="1"/>
              <a:t>дивиденды</a:t>
            </a:r>
            <a:r>
              <a:rPr lang="en-US" sz="1800" dirty="0"/>
              <a:t>» (</a:t>
            </a:r>
            <a:r>
              <a:rPr lang="en-US" sz="1800" dirty="0" err="1"/>
              <a:t>важно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дать</a:t>
            </a:r>
            <a:r>
              <a:rPr lang="en-US" sz="1800" dirty="0"/>
              <a:t> ИФНС </a:t>
            </a:r>
            <a:r>
              <a:rPr lang="en-US" sz="1800" dirty="0" err="1"/>
              <a:t>повода</a:t>
            </a:r>
            <a:r>
              <a:rPr lang="en-US" sz="1800" dirty="0"/>
              <a:t> </a:t>
            </a:r>
            <a:r>
              <a:rPr lang="en-US" sz="1800" dirty="0" err="1"/>
              <a:t>смешать</a:t>
            </a:r>
            <a:r>
              <a:rPr lang="en-US" sz="1800" dirty="0"/>
              <a:t> </a:t>
            </a:r>
            <a:r>
              <a:rPr lang="en-US" sz="1800" dirty="0" err="1"/>
              <a:t>их</a:t>
            </a:r>
            <a:r>
              <a:rPr lang="en-US" sz="1800" dirty="0"/>
              <a:t> с </a:t>
            </a:r>
            <a:r>
              <a:rPr lang="en-US" sz="1800" dirty="0" err="1"/>
              <a:t>оплатой</a:t>
            </a:r>
            <a:r>
              <a:rPr lang="en-US" sz="1800" dirty="0"/>
              <a:t> </a:t>
            </a:r>
            <a:r>
              <a:rPr lang="en-US" sz="1800" dirty="0" err="1"/>
              <a:t>труда</a:t>
            </a:r>
            <a:r>
              <a:rPr lang="en-US" sz="1800" dirty="0"/>
              <a:t>);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Первые</a:t>
            </a:r>
            <a:r>
              <a:rPr lang="en-US" sz="1800" dirty="0"/>
              <a:t> 5 </a:t>
            </a:r>
            <a:r>
              <a:rPr lang="en-US" sz="1800" dirty="0" err="1"/>
              <a:t>лет</a:t>
            </a:r>
            <a:r>
              <a:rPr lang="en-US" sz="1800" dirty="0"/>
              <a:t> </a:t>
            </a:r>
            <a:r>
              <a:rPr lang="en-US" sz="1800" dirty="0" err="1"/>
              <a:t>деятельности</a:t>
            </a:r>
            <a:r>
              <a:rPr lang="en-US" sz="1800" dirty="0"/>
              <a:t> КФХ </a:t>
            </a:r>
            <a:r>
              <a:rPr lang="en-US" sz="1800" dirty="0" err="1"/>
              <a:t>доходы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членов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облагаются</a:t>
            </a:r>
            <a:r>
              <a:rPr lang="en-US" sz="1800" dirty="0"/>
              <a:t> НДФЛ</a:t>
            </a:r>
          </a:p>
        </p:txBody>
      </p:sp>
      <p:pic>
        <p:nvPicPr>
          <p:cNvPr id="6" name="Объект 5" descr="Изображение выглядит как кот, смотрит, маленьк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DD9F473-A66C-4AE5-87FD-93B946813E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2022617"/>
            <a:ext cx="4747547" cy="28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0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4B870-BDFB-49C4-8061-DEB68CB2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Статус сельскохозяйственного товаропроизводителя необходимо подтверждать (Федеральный закон от 29.12.2006 г. № 264-ФЗ «О развитии сельского хозяйства», ст. 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B5B9-4197-42C6-81DB-3FE788AB0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5004044" cy="41633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В </a:t>
            </a:r>
            <a:r>
              <a:rPr lang="en-US" sz="1600" dirty="0" err="1"/>
              <a:t>целях</a:t>
            </a:r>
            <a:r>
              <a:rPr lang="en-US" sz="1600" dirty="0"/>
              <a:t> </a:t>
            </a:r>
            <a:r>
              <a:rPr lang="en-US" sz="1600" dirty="0" err="1"/>
              <a:t>настоящего</a:t>
            </a:r>
            <a:r>
              <a:rPr lang="en-US" sz="1600" dirty="0"/>
              <a:t> </a:t>
            </a:r>
            <a:r>
              <a:rPr lang="en-US" sz="1600" dirty="0" err="1"/>
              <a:t>Федерального</a:t>
            </a:r>
            <a:r>
              <a:rPr lang="en-US" sz="1600" dirty="0"/>
              <a:t> </a:t>
            </a:r>
            <a:r>
              <a:rPr lang="en-US" sz="1600" dirty="0" err="1"/>
              <a:t>закона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сельскохозяйственными</a:t>
            </a:r>
            <a:r>
              <a:rPr lang="en-US" sz="1600" dirty="0"/>
              <a:t> </a:t>
            </a:r>
            <a:r>
              <a:rPr lang="en-US" sz="1600" dirty="0" err="1"/>
              <a:t>товаропроизводителями</a:t>
            </a:r>
            <a:r>
              <a:rPr lang="en-US" sz="1600" dirty="0"/>
              <a:t> </a:t>
            </a:r>
            <a:r>
              <a:rPr lang="en-US" sz="1600" dirty="0" err="1"/>
              <a:t>признаются</a:t>
            </a:r>
            <a:r>
              <a:rPr lang="en-US" sz="1600" dirty="0"/>
              <a:t> </a:t>
            </a:r>
            <a:r>
              <a:rPr lang="en-US" sz="1600" dirty="0" err="1"/>
              <a:t>организация</a:t>
            </a:r>
            <a:r>
              <a:rPr lang="en-US" sz="1600" dirty="0"/>
              <a:t>, </a:t>
            </a:r>
            <a:r>
              <a:rPr lang="en-US" sz="1600" dirty="0" err="1"/>
              <a:t>индивидуальный</a:t>
            </a:r>
            <a:r>
              <a:rPr lang="en-US" sz="1600" dirty="0"/>
              <a:t> </a:t>
            </a:r>
            <a:r>
              <a:rPr lang="en-US" sz="1600" dirty="0" err="1"/>
              <a:t>предприниматель</a:t>
            </a:r>
            <a:r>
              <a:rPr lang="en-US" sz="1600" dirty="0"/>
              <a:t> (</a:t>
            </a:r>
            <a:r>
              <a:rPr lang="en-US" sz="1600" dirty="0" err="1"/>
              <a:t>далее</a:t>
            </a:r>
            <a:r>
              <a:rPr lang="en-US" sz="1600" dirty="0"/>
              <a:t> - </a:t>
            </a:r>
            <a:r>
              <a:rPr lang="en-US" sz="1600" dirty="0" err="1"/>
              <a:t>сельскохозяйственный</a:t>
            </a:r>
            <a:r>
              <a:rPr lang="en-US" sz="1600" dirty="0"/>
              <a:t> </a:t>
            </a:r>
            <a:r>
              <a:rPr lang="en-US" sz="1600" dirty="0" err="1"/>
              <a:t>товаропроизводитель</a:t>
            </a:r>
            <a:r>
              <a:rPr lang="en-US" sz="1600" dirty="0"/>
              <a:t>), </a:t>
            </a:r>
            <a:r>
              <a:rPr lang="en-US" sz="1600" dirty="0" err="1"/>
              <a:t>осуществляющие</a:t>
            </a:r>
            <a:r>
              <a:rPr lang="en-US" sz="1600" dirty="0"/>
              <a:t> </a:t>
            </a:r>
            <a:r>
              <a:rPr lang="en-US" sz="1600" dirty="0" err="1"/>
              <a:t>производство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 (в </a:t>
            </a:r>
            <a:r>
              <a:rPr lang="en-US" sz="1600" dirty="0" err="1"/>
              <a:t>том</a:t>
            </a:r>
            <a:r>
              <a:rPr lang="en-US" sz="1600" dirty="0"/>
              <a:t> </a:t>
            </a:r>
            <a:r>
              <a:rPr lang="en-US" sz="1600" dirty="0" err="1"/>
              <a:t>числе</a:t>
            </a:r>
            <a:r>
              <a:rPr lang="en-US" sz="1600" dirty="0"/>
              <a:t> </a:t>
            </a:r>
            <a:r>
              <a:rPr lang="en-US" sz="1600" dirty="0" err="1"/>
              <a:t>органической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), </a:t>
            </a:r>
            <a:r>
              <a:rPr lang="en-US" sz="1600" dirty="0" err="1"/>
              <a:t>ее</a:t>
            </a:r>
            <a:r>
              <a:rPr lang="en-US" sz="1600" dirty="0"/>
              <a:t> </a:t>
            </a:r>
            <a:r>
              <a:rPr lang="en-US" sz="1600" dirty="0" err="1"/>
              <a:t>первичную</a:t>
            </a:r>
            <a:r>
              <a:rPr lang="en-US" sz="1600" dirty="0"/>
              <a:t> и </a:t>
            </a:r>
            <a:r>
              <a:rPr lang="en-US" sz="1600" dirty="0" err="1"/>
              <a:t>последующую</a:t>
            </a:r>
            <a:r>
              <a:rPr lang="en-US" sz="1600" dirty="0"/>
              <a:t> (</a:t>
            </a:r>
            <a:r>
              <a:rPr lang="en-US" sz="1600" dirty="0" err="1"/>
              <a:t>промышленную</a:t>
            </a:r>
            <a:r>
              <a:rPr lang="en-US" sz="1600" dirty="0"/>
              <a:t>) </a:t>
            </a:r>
            <a:r>
              <a:rPr lang="en-US" sz="1600" dirty="0" err="1"/>
              <a:t>переработку</a:t>
            </a:r>
            <a:r>
              <a:rPr lang="en-US" sz="1600" dirty="0"/>
              <a:t> (в </a:t>
            </a:r>
            <a:r>
              <a:rPr lang="en-US" sz="1600" dirty="0" err="1"/>
              <a:t>том</a:t>
            </a:r>
            <a:r>
              <a:rPr lang="en-US" sz="1600" dirty="0"/>
              <a:t> </a:t>
            </a:r>
            <a:r>
              <a:rPr lang="en-US" sz="1600" dirty="0" err="1"/>
              <a:t>числе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арендованных</a:t>
            </a:r>
            <a:r>
              <a:rPr lang="en-US" sz="1600" dirty="0"/>
              <a:t> </a:t>
            </a:r>
            <a:r>
              <a:rPr lang="en-US" sz="1600" dirty="0" err="1"/>
              <a:t>основных</a:t>
            </a:r>
            <a:r>
              <a:rPr lang="en-US" sz="1600" dirty="0"/>
              <a:t> </a:t>
            </a:r>
            <a:r>
              <a:rPr lang="en-US" sz="1600" dirty="0" err="1"/>
              <a:t>средствах</a:t>
            </a:r>
            <a:r>
              <a:rPr lang="en-US" sz="1600" dirty="0"/>
              <a:t>) в </a:t>
            </a:r>
            <a:r>
              <a:rPr lang="en-US" sz="1600" dirty="0" err="1"/>
              <a:t>соответствии</a:t>
            </a:r>
            <a:r>
              <a:rPr lang="en-US" sz="1600" dirty="0"/>
              <a:t> с </a:t>
            </a:r>
            <a:r>
              <a:rPr lang="en-US" sz="1600" dirty="0" err="1"/>
              <a:t>перечнем</a:t>
            </a:r>
            <a:r>
              <a:rPr lang="en-US" sz="1600" dirty="0"/>
              <a:t>, </a:t>
            </a:r>
            <a:r>
              <a:rPr lang="en-US" sz="1600" dirty="0" err="1"/>
              <a:t>утверждаемым</a:t>
            </a:r>
            <a:r>
              <a:rPr lang="en-US" sz="1600" dirty="0"/>
              <a:t> </a:t>
            </a:r>
            <a:r>
              <a:rPr lang="en-US" sz="1600" dirty="0" err="1"/>
              <a:t>Правительством</a:t>
            </a:r>
            <a:r>
              <a:rPr lang="en-US" sz="1600" dirty="0"/>
              <a:t> </a:t>
            </a:r>
            <a:r>
              <a:rPr lang="en-US" sz="1600" dirty="0" err="1"/>
              <a:t>Российской</a:t>
            </a:r>
            <a:r>
              <a:rPr lang="en-US" sz="1600" dirty="0"/>
              <a:t> </a:t>
            </a:r>
            <a:r>
              <a:rPr lang="en-US" sz="1600" dirty="0" err="1"/>
              <a:t>Федерации</a:t>
            </a:r>
            <a:r>
              <a:rPr lang="en-US" sz="1600" dirty="0"/>
              <a:t>, и </a:t>
            </a:r>
            <a:r>
              <a:rPr lang="en-US" sz="1600" dirty="0" err="1"/>
              <a:t>реализацию</a:t>
            </a:r>
            <a:r>
              <a:rPr lang="en-US" sz="1600" dirty="0"/>
              <a:t> </a:t>
            </a:r>
            <a:r>
              <a:rPr lang="en-US" sz="1600" dirty="0" err="1"/>
              <a:t>этой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 </a:t>
            </a:r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условии</a:t>
            </a:r>
            <a:r>
              <a:rPr lang="en-US" sz="1600" dirty="0"/>
              <a:t>, </a:t>
            </a:r>
            <a:r>
              <a:rPr lang="en-US" sz="1600" dirty="0" err="1"/>
              <a:t>что</a:t>
            </a:r>
            <a:r>
              <a:rPr lang="en-US" sz="1600" dirty="0"/>
              <a:t> в </a:t>
            </a:r>
            <a:r>
              <a:rPr lang="en-US" sz="1600" dirty="0" err="1"/>
              <a:t>доходе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сельскохозяйственных</a:t>
            </a:r>
            <a:r>
              <a:rPr lang="en-US" sz="1600" dirty="0"/>
              <a:t> </a:t>
            </a:r>
            <a:r>
              <a:rPr lang="en-US" sz="1600" dirty="0" err="1"/>
              <a:t>товаропроизводителей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реализации</a:t>
            </a:r>
            <a:r>
              <a:rPr lang="en-US" sz="1600" dirty="0"/>
              <a:t> </a:t>
            </a:r>
            <a:r>
              <a:rPr lang="en-US" sz="1600" dirty="0" err="1"/>
              <a:t>товаров</a:t>
            </a:r>
            <a:r>
              <a:rPr lang="en-US" sz="1600" dirty="0"/>
              <a:t> (</a:t>
            </a:r>
            <a:r>
              <a:rPr lang="en-US" sz="1600" dirty="0" err="1"/>
              <a:t>работ</a:t>
            </a:r>
            <a:r>
              <a:rPr lang="en-US" sz="1600" dirty="0"/>
              <a:t>, </a:t>
            </a:r>
            <a:r>
              <a:rPr lang="en-US" sz="1600" dirty="0" err="1"/>
              <a:t>услуг</a:t>
            </a:r>
            <a:r>
              <a:rPr lang="en-US" sz="1600" dirty="0"/>
              <a:t>) </a:t>
            </a:r>
            <a:r>
              <a:rPr lang="en-US" sz="1600" dirty="0" err="1"/>
              <a:t>доля</a:t>
            </a:r>
            <a:r>
              <a:rPr lang="en-US" sz="1600" dirty="0"/>
              <a:t> </a:t>
            </a:r>
            <a:r>
              <a:rPr lang="en-US" sz="1600" dirty="0" err="1"/>
              <a:t>дохода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реализации</a:t>
            </a:r>
            <a:r>
              <a:rPr lang="en-US" sz="1600" dirty="0"/>
              <a:t> </a:t>
            </a:r>
            <a:r>
              <a:rPr lang="en-US" sz="1600" dirty="0" err="1"/>
              <a:t>этой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 </a:t>
            </a:r>
            <a:r>
              <a:rPr lang="en-US" sz="1600" dirty="0" err="1"/>
              <a:t>составляет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менее</a:t>
            </a:r>
            <a:r>
              <a:rPr lang="en-US" sz="1600" dirty="0"/>
              <a:t> </a:t>
            </a:r>
            <a:r>
              <a:rPr lang="en-US" sz="1600" dirty="0" err="1"/>
              <a:t>чем</a:t>
            </a:r>
            <a:r>
              <a:rPr lang="en-US" sz="1600" dirty="0"/>
              <a:t> </a:t>
            </a:r>
            <a:r>
              <a:rPr lang="en-US" sz="1600" dirty="0" err="1"/>
              <a:t>семьдесят</a:t>
            </a:r>
            <a:r>
              <a:rPr lang="en-US" sz="1600" dirty="0"/>
              <a:t> </a:t>
            </a:r>
            <a:r>
              <a:rPr lang="en-US" sz="1600" dirty="0" err="1"/>
              <a:t>процентов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календарный</a:t>
            </a:r>
            <a:r>
              <a:rPr lang="en-US" sz="1600" dirty="0"/>
              <a:t> </a:t>
            </a:r>
            <a:r>
              <a:rPr lang="en-US" sz="1600" dirty="0" err="1"/>
              <a:t>год</a:t>
            </a:r>
            <a:r>
              <a:rPr lang="en-US" sz="1600" dirty="0"/>
              <a:t>.</a:t>
            </a:r>
          </a:p>
        </p:txBody>
      </p:sp>
      <p:pic>
        <p:nvPicPr>
          <p:cNvPr id="6" name="Объект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E8FDF75-EB72-4A94-B957-83D61E5E3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25" y="3139017"/>
            <a:ext cx="1554227" cy="23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D14AB-00F3-4066-A554-F4F080B6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Законодательные акты, регулирующие деятельность КФХ в прошлом и в настоящее время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CA0834A-1B7E-43E1-A76C-5AC998BBF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54734"/>
              </p:ext>
            </p:extLst>
          </p:nvPr>
        </p:nvGraphicFramePr>
        <p:xfrm>
          <a:off x="838199" y="2011363"/>
          <a:ext cx="10275277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8866">
                  <a:extLst>
                    <a:ext uri="{9D8B030D-6E8A-4147-A177-3AD203B41FA5}">
                      <a16:colId xmlns:a16="http://schemas.microsoft.com/office/drawing/2014/main" val="2208685243"/>
                    </a:ext>
                  </a:extLst>
                </a:gridCol>
                <a:gridCol w="3826411">
                  <a:extLst>
                    <a:ext uri="{9D8B030D-6E8A-4147-A177-3AD203B41FA5}">
                      <a16:colId xmlns:a16="http://schemas.microsoft.com/office/drawing/2014/main" val="2777288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Нормативный 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Категория КФХ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85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Закон РСФСР от 22.11.1990 г. № 348-1 «О крестьянском (фермерском) хозяйстве»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0. КФХ – юрлица, созданные в 1990-94 гг.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41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Федеральный закон от 30.12.2012 N 302-ФЗ "О внесении изменений в главы 1, 2, 3 и 4 части первой Гражданского кодекса Российской Федерации"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9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Гражданский Кодекс РФ, ст. 23, ч. 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/>
                        <a:t>1. КФХ без образования юридического лица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Гражданский Кодекс РФ, </a:t>
                      </a:r>
                      <a:r>
                        <a:rPr lang="ru-RU" dirty="0" err="1"/>
                        <a:t>ст.ст</a:t>
                      </a:r>
                      <a:r>
                        <a:rPr lang="ru-RU" dirty="0"/>
                        <a:t>. 257-259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97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Федеральный закон от 11.06.2003 г. № 74-ФЗ «О крестьянском (фермерском) хозяйстве»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6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Гражданский Кодекс РФ, ст. 86.1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 КФХ – юридические лица после 2012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3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7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77357-674C-4066-BAC4-4D91197E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0. КФХ, </a:t>
            </a:r>
            <a:r>
              <a:rPr lang="en-US" sz="2200" dirty="0" err="1"/>
              <a:t>созданные</a:t>
            </a:r>
            <a:r>
              <a:rPr lang="en-US" sz="2200" dirty="0"/>
              <a:t> в 1990-1994 </a:t>
            </a:r>
            <a:r>
              <a:rPr lang="en-US" sz="2200" dirty="0" err="1"/>
              <a:t>гг</a:t>
            </a:r>
            <a:r>
              <a:rPr lang="en-US" sz="2200" dirty="0"/>
              <a:t>. (</a:t>
            </a:r>
            <a:r>
              <a:rPr lang="en-US" sz="2200" dirty="0" err="1"/>
              <a:t>образовано</a:t>
            </a:r>
            <a:r>
              <a:rPr lang="en-US" sz="2200" dirty="0"/>
              <a:t> </a:t>
            </a:r>
            <a:r>
              <a:rPr lang="en-US" sz="2200" dirty="0" err="1"/>
              <a:t>около</a:t>
            </a:r>
            <a:r>
              <a:rPr lang="en-US" sz="2200" dirty="0"/>
              <a:t> 285 </a:t>
            </a:r>
            <a:r>
              <a:rPr lang="en-US" sz="2200" dirty="0" err="1"/>
              <a:t>тыс</a:t>
            </a:r>
            <a:r>
              <a:rPr lang="en-US" sz="2200" dirty="0"/>
              <a:t>., в </a:t>
            </a:r>
            <a:r>
              <a:rPr lang="en-US" sz="2200" dirty="0" err="1"/>
              <a:t>настоящее</a:t>
            </a:r>
            <a:r>
              <a:rPr lang="en-US" sz="2200" dirty="0"/>
              <a:t> </a:t>
            </a:r>
            <a:r>
              <a:rPr lang="en-US" sz="2200" dirty="0" err="1"/>
              <a:t>время</a:t>
            </a:r>
            <a:r>
              <a:rPr lang="en-US" sz="2200" dirty="0"/>
              <a:t> </a:t>
            </a:r>
            <a:r>
              <a:rPr lang="en-US" sz="2200" dirty="0" err="1"/>
              <a:t>действует</a:t>
            </a:r>
            <a:r>
              <a:rPr lang="en-US" sz="2200" dirty="0"/>
              <a:t> </a:t>
            </a:r>
            <a:r>
              <a:rPr lang="en-US" sz="2200" dirty="0" err="1"/>
              <a:t>около</a:t>
            </a:r>
            <a:r>
              <a:rPr lang="en-US" sz="2200" dirty="0"/>
              <a:t> </a:t>
            </a:r>
            <a:r>
              <a:rPr lang="ru-RU" sz="2200" dirty="0"/>
              <a:t>3</a:t>
            </a:r>
            <a:r>
              <a:rPr lang="en-US" sz="2200" dirty="0"/>
              <a:t> </a:t>
            </a:r>
            <a:r>
              <a:rPr lang="en-US" sz="2200" dirty="0" err="1"/>
              <a:t>тыс</a:t>
            </a:r>
            <a:r>
              <a:rPr lang="en-US" sz="2200" dirty="0"/>
              <a:t>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68A721-5570-499B-8F97-A3DE99411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Корпоративные</a:t>
            </a:r>
            <a:r>
              <a:rPr lang="en-US" sz="2000" dirty="0"/>
              <a:t> </a:t>
            </a:r>
            <a:r>
              <a:rPr lang="en-US" sz="2000" dirty="0" err="1"/>
              <a:t>коммерческие</a:t>
            </a:r>
            <a:r>
              <a:rPr lang="en-US" sz="2000" dirty="0"/>
              <a:t> </a:t>
            </a:r>
            <a:r>
              <a:rPr lang="en-US" sz="2000" dirty="0" err="1"/>
              <a:t>организации</a:t>
            </a:r>
            <a:r>
              <a:rPr lang="en-US" sz="2000" dirty="0"/>
              <a:t> (</a:t>
            </a:r>
            <a:r>
              <a:rPr lang="en-US" sz="2000" dirty="0" err="1"/>
              <a:t>юридические</a:t>
            </a:r>
            <a:r>
              <a:rPr lang="en-US" sz="2000" dirty="0"/>
              <a:t> </a:t>
            </a:r>
            <a:r>
              <a:rPr lang="en-US" sz="2000" dirty="0" err="1"/>
              <a:t>лица</a:t>
            </a:r>
            <a:r>
              <a:rPr lang="en-US" sz="2000" dirty="0"/>
              <a:t>),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Основаны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членстве</a:t>
            </a:r>
            <a:r>
              <a:rPr lang="en-US" sz="2000" dirty="0"/>
              <a:t> (</a:t>
            </a:r>
            <a:r>
              <a:rPr lang="en-US" sz="2000" dirty="0" err="1"/>
              <a:t>члены</a:t>
            </a:r>
            <a:r>
              <a:rPr lang="en-US" sz="2000" dirty="0"/>
              <a:t> </a:t>
            </a:r>
            <a:r>
              <a:rPr lang="en-US" sz="2000" dirty="0" err="1"/>
              <a:t>отражаются</a:t>
            </a:r>
            <a:r>
              <a:rPr lang="en-US" sz="2000" dirty="0"/>
              <a:t> в ЕГРЮЛ),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Действуют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основании</a:t>
            </a:r>
            <a:r>
              <a:rPr lang="en-US" sz="2000" dirty="0"/>
              <a:t> </a:t>
            </a:r>
            <a:r>
              <a:rPr lang="en-US" sz="2000" dirty="0" err="1"/>
              <a:t>Устава</a:t>
            </a:r>
            <a:r>
              <a:rPr lang="en-US" sz="20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Обладают</a:t>
            </a:r>
            <a:r>
              <a:rPr lang="en-US" sz="2000" dirty="0"/>
              <a:t> </a:t>
            </a:r>
            <a:r>
              <a:rPr lang="en-US" sz="2000" dirty="0" err="1"/>
              <a:t>обособленным</a:t>
            </a:r>
            <a:r>
              <a:rPr lang="en-US" sz="2000" dirty="0"/>
              <a:t> </a:t>
            </a:r>
            <a:r>
              <a:rPr lang="en-US" sz="2000" dirty="0" err="1"/>
              <a:t>имуществом</a:t>
            </a:r>
            <a:r>
              <a:rPr lang="en-US" sz="2000" dirty="0"/>
              <a:t>.</a:t>
            </a:r>
          </a:p>
        </p:txBody>
      </p:sp>
      <p:pic>
        <p:nvPicPr>
          <p:cNvPr id="6" name="Объект 5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36C81DB5-2EE8-4928-9108-B676EDD89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4" r="29427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610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C6157D-0DB8-4A38-BBFA-708530E5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400" dirty="0"/>
              <a:t>В настоящее время (по законодательству РФ)</a:t>
            </a:r>
            <a:r>
              <a:rPr lang="en-US" sz="3400" dirty="0"/>
              <a:t> </a:t>
            </a:r>
            <a:r>
              <a:rPr lang="en-US" sz="3400" dirty="0" err="1"/>
              <a:t>могут</a:t>
            </a:r>
            <a:r>
              <a:rPr lang="en-US" sz="3400" dirty="0"/>
              <a:t> </a:t>
            </a:r>
            <a:r>
              <a:rPr lang="ru-RU" sz="3400" dirty="0"/>
              <a:t>создав</a:t>
            </a:r>
            <a:r>
              <a:rPr lang="en-US" sz="3400" dirty="0" err="1"/>
              <a:t>аться</a:t>
            </a:r>
            <a:r>
              <a:rPr lang="en-US" sz="3400" dirty="0"/>
              <a:t> </a:t>
            </a:r>
            <a:r>
              <a:rPr lang="ru-RU" sz="3400" dirty="0"/>
              <a:t>крестьянские хозяйства</a:t>
            </a:r>
            <a:r>
              <a:rPr lang="en-US" sz="3400" dirty="0"/>
              <a:t> в </a:t>
            </a:r>
            <a:r>
              <a:rPr lang="en-US" sz="3400" dirty="0" err="1"/>
              <a:t>статусе</a:t>
            </a:r>
            <a:r>
              <a:rPr lang="en-US" sz="3400" dirty="0"/>
              <a:t> и </a:t>
            </a:r>
            <a:r>
              <a:rPr lang="en-US" sz="3400" dirty="0" err="1"/>
              <a:t>без</a:t>
            </a:r>
            <a:r>
              <a:rPr lang="en-US" sz="3400" dirty="0"/>
              <a:t> </a:t>
            </a:r>
            <a:r>
              <a:rPr lang="en-US" sz="3400" dirty="0" err="1"/>
              <a:t>статуса</a:t>
            </a:r>
            <a:r>
              <a:rPr lang="en-US" sz="3400" dirty="0"/>
              <a:t> </a:t>
            </a:r>
            <a:r>
              <a:rPr lang="en-US" sz="3400" dirty="0" err="1"/>
              <a:t>юридического</a:t>
            </a:r>
            <a:r>
              <a:rPr lang="en-US" sz="3400" dirty="0"/>
              <a:t> </a:t>
            </a:r>
            <a:r>
              <a:rPr lang="en-US" sz="3400" dirty="0" err="1"/>
              <a:t>лица</a:t>
            </a:r>
            <a:endParaRPr lang="en-US" sz="3400" dirty="0"/>
          </a:p>
        </p:txBody>
      </p:sp>
      <p:pic>
        <p:nvPicPr>
          <p:cNvPr id="14" name="Объект 13" descr="Изображение выглядит как млекопитающее, животное, тигр, кот&#10;&#10;Автоматически созданное описание">
            <a:extLst>
              <a:ext uri="{FF2B5EF4-FFF2-40B4-BE49-F238E27FC236}">
                <a16:creationId xmlns:a16="http://schemas.microsoft.com/office/drawing/2014/main" id="{90C9E5D0-EB2B-4E66-B7F4-6608CF40CE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4"/>
          <a:stretch/>
        </p:blipFill>
        <p:spPr>
          <a:xfrm>
            <a:off x="6045247" y="1844619"/>
            <a:ext cx="5004044" cy="4257439"/>
          </a:xfrm>
          <a:custGeom>
            <a:avLst/>
            <a:gdLst/>
            <a:ahLst/>
            <a:cxnLst/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6B5FE4-EBEB-43B6-95A7-2258CE775E12}"/>
              </a:ext>
            </a:extLst>
          </p:cNvPr>
          <p:cNvSpPr txBox="1"/>
          <p:nvPr/>
        </p:nvSpPr>
        <p:spPr>
          <a:xfrm>
            <a:off x="852546" y="2278966"/>
            <a:ext cx="229303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Ст. 23, ч. 5 ГК РФ,</a:t>
            </a:r>
          </a:p>
          <a:p>
            <a:pPr>
              <a:spcAft>
                <a:spcPts val="600"/>
              </a:spcAft>
            </a:pPr>
            <a:r>
              <a:rPr lang="ru-RU" dirty="0"/>
              <a:t>Закон 74-ФЗ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1C8B4-0603-4B8A-BEEB-E1FABB422193}"/>
              </a:ext>
            </a:extLst>
          </p:cNvPr>
          <p:cNvSpPr txBox="1"/>
          <p:nvPr/>
        </p:nvSpPr>
        <p:spPr>
          <a:xfrm>
            <a:off x="3531566" y="5268844"/>
            <a:ext cx="22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Ст. 86.1 ГК РФ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FEC6320-6083-4A4C-A7E2-359ECBBD166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1245060"/>
              </p:ext>
            </p:extLst>
          </p:nvPr>
        </p:nvGraphicFramePr>
        <p:xfrm>
          <a:off x="838201" y="2013625"/>
          <a:ext cx="4614759" cy="416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64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C34DC3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39573A1-9DE7-439A-A2AB-68A2EB03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1. КФХ без образования юридического лица</a:t>
            </a:r>
          </a:p>
        </p:txBody>
      </p:sp>
      <p:pic>
        <p:nvPicPr>
          <p:cNvPr id="11" name="Объект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14C3F2C-5DF9-4A5E-9EAC-3C8D0E16D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9979" y="2960076"/>
            <a:ext cx="42953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CA6B8-6741-476B-9D6E-7D4949E4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dirty="0" err="1"/>
              <a:t>Правовые</a:t>
            </a:r>
            <a:r>
              <a:rPr lang="en-US" sz="1900" dirty="0"/>
              <a:t> </a:t>
            </a:r>
            <a:r>
              <a:rPr lang="en-US" sz="1900" dirty="0" err="1"/>
              <a:t>основы</a:t>
            </a:r>
            <a:r>
              <a:rPr lang="en-US" sz="1900" dirty="0"/>
              <a:t>:</a:t>
            </a:r>
            <a:br>
              <a:rPr lang="en-US" sz="1900" dirty="0"/>
            </a:br>
            <a:r>
              <a:rPr lang="en-US" sz="1900" dirty="0" err="1"/>
              <a:t>Гражданский</a:t>
            </a:r>
            <a:r>
              <a:rPr lang="en-US" sz="1900" dirty="0"/>
              <a:t> </a:t>
            </a:r>
            <a:r>
              <a:rPr lang="en-US" sz="1900" dirty="0" err="1"/>
              <a:t>кодекс</a:t>
            </a:r>
            <a:r>
              <a:rPr lang="en-US" sz="1900" dirty="0"/>
              <a:t>, </a:t>
            </a:r>
            <a:r>
              <a:rPr lang="en-US" sz="1900" dirty="0" err="1"/>
              <a:t>ст</a:t>
            </a:r>
            <a:r>
              <a:rPr lang="en-US" sz="1900" dirty="0"/>
              <a:t>. 2</a:t>
            </a:r>
            <a:r>
              <a:rPr lang="ru-RU" sz="1900" dirty="0"/>
              <a:t>3</a:t>
            </a:r>
            <a:r>
              <a:rPr lang="en-US" sz="1900" dirty="0"/>
              <a:t>, ч. 5; </a:t>
            </a:r>
            <a:r>
              <a:rPr lang="en-US" sz="1900" dirty="0" err="1"/>
              <a:t>ст.ст</a:t>
            </a:r>
            <a:r>
              <a:rPr lang="en-US" sz="1900" dirty="0"/>
              <a:t>. 257-259;</a:t>
            </a:r>
            <a:br>
              <a:rPr lang="en-US" sz="1900" dirty="0"/>
            </a:br>
            <a:r>
              <a:rPr lang="en-US" sz="1900" dirty="0" err="1"/>
              <a:t>Федеральный</a:t>
            </a:r>
            <a:r>
              <a:rPr lang="en-US" sz="1900" dirty="0"/>
              <a:t> </a:t>
            </a:r>
            <a:r>
              <a:rPr lang="en-US" sz="1900" dirty="0" err="1"/>
              <a:t>закон</a:t>
            </a:r>
            <a:r>
              <a:rPr lang="en-US" sz="1900" dirty="0"/>
              <a:t> </a:t>
            </a:r>
            <a:r>
              <a:rPr lang="en-US" sz="1900" dirty="0" err="1"/>
              <a:t>от</a:t>
            </a:r>
            <a:r>
              <a:rPr lang="en-US" sz="1900" dirty="0"/>
              <a:t> 11.06.2003 г. № 74-ФЗ «О </a:t>
            </a:r>
            <a:r>
              <a:rPr lang="en-US" sz="1900" dirty="0" err="1"/>
              <a:t>крестьянском</a:t>
            </a:r>
            <a:r>
              <a:rPr lang="en-US" sz="1900" dirty="0"/>
              <a:t> (</a:t>
            </a:r>
            <a:r>
              <a:rPr lang="en-US" sz="1900" dirty="0" err="1"/>
              <a:t>фермерском</a:t>
            </a:r>
            <a:r>
              <a:rPr lang="en-US" sz="1900" dirty="0"/>
              <a:t>) </a:t>
            </a:r>
            <a:r>
              <a:rPr lang="en-US" sz="1900" dirty="0" err="1"/>
              <a:t>хозяйстве</a:t>
            </a:r>
            <a:r>
              <a:rPr lang="en-US" sz="1900" dirty="0"/>
              <a:t>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A5E87E-2C11-44D3-BF38-C0EF6450F2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5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C27F08C-E264-4132-8852-0EA72D28D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 err="1"/>
              <a:t>Договорное</a:t>
            </a:r>
            <a:r>
              <a:rPr lang="en-US" sz="1900" dirty="0"/>
              <a:t> </a:t>
            </a:r>
            <a:r>
              <a:rPr lang="en-US" sz="1900" dirty="0" err="1"/>
              <a:t>объединение</a:t>
            </a:r>
            <a:r>
              <a:rPr lang="en-US" sz="1900" dirty="0"/>
              <a:t> </a:t>
            </a:r>
            <a:r>
              <a:rPr lang="en-US" sz="1900" dirty="0" err="1"/>
              <a:t>граждан</a:t>
            </a:r>
            <a:r>
              <a:rPr lang="en-US" sz="1900" dirty="0"/>
              <a:t> </a:t>
            </a:r>
            <a:r>
              <a:rPr lang="en-US" sz="1900" dirty="0" err="1"/>
              <a:t>или</a:t>
            </a:r>
            <a:r>
              <a:rPr lang="en-US" sz="1900" dirty="0"/>
              <a:t> </a:t>
            </a:r>
            <a:r>
              <a:rPr lang="en-US" sz="1900" dirty="0" err="1"/>
              <a:t>предпринимательская</a:t>
            </a:r>
            <a:r>
              <a:rPr lang="en-US" sz="1900" dirty="0"/>
              <a:t> </a:t>
            </a:r>
            <a:r>
              <a:rPr lang="en-US" sz="1900" dirty="0" err="1"/>
              <a:t>деятельность</a:t>
            </a:r>
            <a:r>
              <a:rPr lang="en-US" sz="1900" dirty="0"/>
              <a:t> </a:t>
            </a:r>
            <a:r>
              <a:rPr lang="en-US" sz="1900" dirty="0" err="1"/>
              <a:t>отдельного</a:t>
            </a:r>
            <a:r>
              <a:rPr lang="en-US" sz="1900" dirty="0"/>
              <a:t> </a:t>
            </a:r>
            <a:r>
              <a:rPr lang="en-US" sz="1900" dirty="0" err="1"/>
              <a:t>гражданина</a:t>
            </a:r>
            <a:r>
              <a:rPr lang="en-US" sz="19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При</a:t>
            </a:r>
            <a:r>
              <a:rPr lang="en-US" sz="1900" dirty="0"/>
              <a:t> </a:t>
            </a:r>
            <a:r>
              <a:rPr lang="en-US" sz="1900" dirty="0" err="1"/>
              <a:t>нескольких</a:t>
            </a:r>
            <a:r>
              <a:rPr lang="en-US" sz="1900" dirty="0"/>
              <a:t> </a:t>
            </a:r>
            <a:r>
              <a:rPr lang="en-US" sz="1900" dirty="0" err="1"/>
              <a:t>членах</a:t>
            </a:r>
            <a:r>
              <a:rPr lang="en-US" sz="1900" dirty="0"/>
              <a:t> </a:t>
            </a:r>
            <a:r>
              <a:rPr lang="en-US" sz="1900" dirty="0" err="1"/>
              <a:t>основанием</a:t>
            </a:r>
            <a:r>
              <a:rPr lang="en-US" sz="1900" dirty="0"/>
              <a:t> </a:t>
            </a:r>
            <a:r>
              <a:rPr lang="en-US" sz="1900" dirty="0" err="1"/>
              <a:t>для</a:t>
            </a:r>
            <a:r>
              <a:rPr lang="en-US" sz="1900" dirty="0"/>
              <a:t> </a:t>
            </a:r>
            <a:r>
              <a:rPr lang="en-US" sz="1900" dirty="0" err="1"/>
              <a:t>создания</a:t>
            </a:r>
            <a:r>
              <a:rPr lang="en-US" sz="1900" dirty="0"/>
              <a:t> КФХ </a:t>
            </a:r>
            <a:r>
              <a:rPr lang="en-US" sz="1900" dirty="0" err="1"/>
              <a:t>является</a:t>
            </a:r>
            <a:r>
              <a:rPr lang="en-US" sz="1900" dirty="0"/>
              <a:t> </a:t>
            </a:r>
            <a:r>
              <a:rPr lang="en-US" sz="1900" dirty="0" err="1"/>
              <a:t>соглашение</a:t>
            </a:r>
            <a:r>
              <a:rPr lang="en-US" sz="19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Доходы</a:t>
            </a:r>
            <a:r>
              <a:rPr lang="en-US" sz="1900" dirty="0"/>
              <a:t> </a:t>
            </a:r>
            <a:r>
              <a:rPr lang="en-US" sz="1900" dirty="0" err="1"/>
              <a:t>являются</a:t>
            </a:r>
            <a:r>
              <a:rPr lang="en-US" sz="1900" dirty="0"/>
              <a:t> </a:t>
            </a:r>
            <a:r>
              <a:rPr lang="en-US" sz="1900" dirty="0" err="1"/>
              <a:t>общим</a:t>
            </a:r>
            <a:r>
              <a:rPr lang="en-US" sz="1900" dirty="0"/>
              <a:t> </a:t>
            </a:r>
            <a:r>
              <a:rPr lang="en-US" sz="1900" dirty="0" err="1"/>
              <a:t>имуществом</a:t>
            </a:r>
            <a:r>
              <a:rPr lang="en-US" sz="1900" dirty="0"/>
              <a:t> </a:t>
            </a:r>
            <a:r>
              <a:rPr lang="en-US" sz="1900" dirty="0" err="1"/>
              <a:t>членов</a:t>
            </a:r>
            <a:r>
              <a:rPr lang="en-US" sz="19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1900" dirty="0" err="1"/>
              <a:t>Имущество</a:t>
            </a:r>
            <a:r>
              <a:rPr lang="en-US" sz="1900" dirty="0"/>
              <a:t> </a:t>
            </a:r>
            <a:r>
              <a:rPr lang="en-US" sz="1900" dirty="0" err="1"/>
              <a:t>принадлежит</a:t>
            </a:r>
            <a:r>
              <a:rPr lang="en-US" sz="1900" dirty="0"/>
              <a:t> </a:t>
            </a:r>
            <a:r>
              <a:rPr lang="en-US" sz="1900" dirty="0" err="1"/>
              <a:t>членам</a:t>
            </a:r>
            <a:r>
              <a:rPr lang="en-US" sz="1900" dirty="0"/>
              <a:t> </a:t>
            </a:r>
            <a:r>
              <a:rPr lang="en-US" sz="1900" dirty="0" err="1"/>
              <a:t>на</a:t>
            </a:r>
            <a:r>
              <a:rPr lang="en-US" sz="1900" dirty="0"/>
              <a:t> </a:t>
            </a:r>
            <a:r>
              <a:rPr lang="en-US" sz="1900" dirty="0" err="1"/>
              <a:t>праве</a:t>
            </a:r>
            <a:r>
              <a:rPr lang="en-US" sz="1900" dirty="0"/>
              <a:t> </a:t>
            </a:r>
            <a:r>
              <a:rPr lang="en-US" sz="1900" dirty="0" err="1"/>
              <a:t>совместной</a:t>
            </a:r>
            <a:r>
              <a:rPr lang="en-US" sz="1900" dirty="0"/>
              <a:t> </a:t>
            </a:r>
            <a:r>
              <a:rPr lang="en-US" sz="1900" dirty="0" err="1"/>
              <a:t>собственности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5801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FC1A375-DEA0-47D8-AAFC-9F3A8F75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Законодательство объединяет под понятием «КФХ без юридического лица» две категории субъектов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52C783C-D1B1-4CC7-85F0-8587223DC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Индивидуальную предпринимательскую деятельность гражданина – единственного члена КФХ</a:t>
            </a:r>
          </a:p>
          <a:p>
            <a:r>
              <a:rPr lang="en-US" sz="2000"/>
              <a:t>Договорное объединение граждан – членов КФХ – без создания юридического лица</a:t>
            </a:r>
          </a:p>
        </p:txBody>
      </p:sp>
      <p:pic>
        <p:nvPicPr>
          <p:cNvPr id="3" name="Объект 2" descr="Изображение выглядит как человек, внешни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D73E85E5-2D78-4CE8-9BFC-2AE832DD99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4"/>
          <a:stretch/>
        </p:blipFill>
        <p:spPr>
          <a:xfrm>
            <a:off x="4904316" y="-1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80CB00-DF2C-4388-B686-ED856B24E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7" b="20911"/>
          <a:stretch/>
        </p:blipFill>
        <p:spPr>
          <a:xfrm>
            <a:off x="4726728" y="380295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63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Изображение выглядит как стол, сидит, украшен, торт&#10;&#10;Автоматически созданное описание">
            <a:extLst>
              <a:ext uri="{FF2B5EF4-FFF2-40B4-BE49-F238E27FC236}">
                <a16:creationId xmlns:a16="http://schemas.microsoft.com/office/drawing/2014/main" id="{8CC9BB36-91B5-4C08-8114-7D91A614C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9656ECC-2613-4C48-808F-907B300C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70" y="0"/>
            <a:ext cx="4452181" cy="13416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1) КФХ с </a:t>
            </a:r>
            <a:r>
              <a:rPr lang="en-US" sz="3100" dirty="0" err="1">
                <a:solidFill>
                  <a:schemeClr val="bg1"/>
                </a:solidFill>
              </a:rPr>
              <a:t>единственным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100" dirty="0" err="1">
                <a:solidFill>
                  <a:schemeClr val="bg1"/>
                </a:solidFill>
              </a:rPr>
              <a:t>участником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5459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741"/>
      </a:dk2>
      <a:lt2>
        <a:srgbClr val="E2E8E2"/>
      </a:lt2>
      <a:accent1>
        <a:srgbClr val="C34DC3"/>
      </a:accent1>
      <a:accent2>
        <a:srgbClr val="8443B4"/>
      </a:accent2>
      <a:accent3>
        <a:srgbClr val="624FC4"/>
      </a:accent3>
      <a:accent4>
        <a:srgbClr val="415EB4"/>
      </a:accent4>
      <a:accent5>
        <a:srgbClr val="4D9CC3"/>
      </a:accent5>
      <a:accent6>
        <a:srgbClr val="3BB1A7"/>
      </a:accent6>
      <a:hlink>
        <a:srgbClr val="4483C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1672</Words>
  <Application>Microsoft Office PowerPoint</Application>
  <PresentationFormat>Широкоэкранный</PresentationFormat>
  <Paragraphs>129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Elephant</vt:lpstr>
      <vt:lpstr>BrushVTI</vt:lpstr>
      <vt:lpstr>КФХ: правовые основы, виды, создание</vt:lpstr>
      <vt:lpstr>В отличие от большинства стран с рыночной экономикой в РФ «фермер» – это не обобщающий синоним сельскохозяйственного товаропроизводителя, а частный случай такового</vt:lpstr>
      <vt:lpstr>Законодательные акты, регулирующие деятельность КФХ в прошлом и в настоящее время</vt:lpstr>
      <vt:lpstr>0. КФХ, созданные в 1990-1994 гг. (образовано около 285 тыс., в настоящее время действует около 3 тыс.)</vt:lpstr>
      <vt:lpstr>В настоящее время (по законодательству РФ) могут создаваться крестьянские хозяйства в статусе и без статуса юридического лица</vt:lpstr>
      <vt:lpstr>1. КФХ без образования юридического лица</vt:lpstr>
      <vt:lpstr>Правовые основы: Гражданский кодекс, ст. 23, ч. 5; ст.ст. 257-259; Федеральный закон от 11.06.2003 г. № 74-ФЗ «О крестьянском (фермерском) хозяйстве»</vt:lpstr>
      <vt:lpstr>Законодательство объединяет под понятием «КФХ без юридического лица» две категории субъектов</vt:lpstr>
      <vt:lpstr>1) КФХ с единственным участником</vt:lpstr>
      <vt:lpstr>Имущество «КФХ из одного лица» - собственность его главы</vt:lpstr>
      <vt:lpstr>Финансовый результат деятельности</vt:lpstr>
      <vt:lpstr>Ответственность по обязательствам, возникшим из деятельности КФХ</vt:lpstr>
      <vt:lpstr>2) КФХ с несколькими членами</vt:lpstr>
      <vt:lpstr>Право на объединение в составе членов КФХ имеют лица, связанные родством или свойством</vt:lpstr>
      <vt:lpstr>Имущество фермерского хозяйства принадлежит его членам на праве совместной собственности, если соглашением между ними не установлено иное (ст. 6, ч. 3)</vt:lpstr>
      <vt:lpstr>Следствие нормы ст. 6</vt:lpstr>
      <vt:lpstr>Когда конфликтов не будет?</vt:lpstr>
      <vt:lpstr>Доходы от деятельности КФХ</vt:lpstr>
      <vt:lpstr>Порядок распределения доходов от ведения КФХ – предмет Соглашения о создании КФХ</vt:lpstr>
      <vt:lpstr>«Проблема доходов членов КФХ без статуса юрлица» пока не нашла решения</vt:lpstr>
      <vt:lpstr>Сельскохозяйственный товаропроизводитель – в силу наименования (Федеральный закон от 29.12.2006 г. № 264-ФЗ «О развитии сельского хозяйства», ст. 3)</vt:lpstr>
      <vt:lpstr>2. КФХ в статусе юридического лица</vt:lpstr>
      <vt:lpstr>Правовые основы: Гражданский Кодекс РФ, ст. 86.1</vt:lpstr>
      <vt:lpstr>Понятие «КФХ – юридическое лицо» относится к двум различным видам хозяйств</vt:lpstr>
      <vt:lpstr>Нормативная база создания и деятельности КФХ – юридических лиц</vt:lpstr>
      <vt:lpstr>КФХ – юридическое лицо – корпоративная коммерческая организация</vt:lpstr>
      <vt:lpstr>Что известно про имущество КФХ – юрлица?</vt:lpstr>
      <vt:lpstr>Доходы членов КФХ – юридических лиц</vt:lpstr>
      <vt:lpstr>Статус сельскохозяйственного товаропроизводителя необходимо подтверждать (Федеральный закон от 29.12.2006 г. № 264-ФЗ «О развитии сельского хозяйства», ст.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КФХ: правовые основы, виды, создание</dc:title>
  <dc:creator>euser519</dc:creator>
  <cp:lastModifiedBy>Hodeg</cp:lastModifiedBy>
  <cp:revision>13</cp:revision>
  <dcterms:created xsi:type="dcterms:W3CDTF">2020-12-17T13:34:17Z</dcterms:created>
  <dcterms:modified xsi:type="dcterms:W3CDTF">2023-03-15T22:46:37Z</dcterms:modified>
</cp:coreProperties>
</file>