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1284" r:id="rId3"/>
    <p:sldId id="1285" r:id="rId4"/>
    <p:sldId id="286" r:id="rId5"/>
    <p:sldId id="287" r:id="rId6"/>
    <p:sldId id="350" r:id="rId7"/>
    <p:sldId id="362" r:id="rId8"/>
    <p:sldId id="363" r:id="rId9"/>
    <p:sldId id="364" r:id="rId10"/>
    <p:sldId id="365" r:id="rId11"/>
    <p:sldId id="339" r:id="rId12"/>
    <p:sldId id="340" r:id="rId13"/>
    <p:sldId id="366" r:id="rId14"/>
    <p:sldId id="367" r:id="rId15"/>
    <p:sldId id="368" r:id="rId16"/>
    <p:sldId id="369" r:id="rId17"/>
    <p:sldId id="370" r:id="rId18"/>
    <p:sldId id="348" r:id="rId19"/>
    <p:sldId id="347" r:id="rId20"/>
    <p:sldId id="375" r:id="rId21"/>
    <p:sldId id="374" r:id="rId22"/>
    <p:sldId id="263" r:id="rId23"/>
    <p:sldId id="1267" r:id="rId24"/>
    <p:sldId id="1268" r:id="rId25"/>
    <p:sldId id="127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7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9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5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0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7397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5EB78-D2F6-4E3E-BD49-2AE2DC623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" y="96253"/>
            <a:ext cx="7855277" cy="4620890"/>
          </a:xfrm>
        </p:spPr>
        <p:txBody>
          <a:bodyPr anchor="t">
            <a:noAutofit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экономического планирования в крестьянском (фермерском) хозяйстве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774EC-765D-4562-8D52-63B7F4BC8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97" y="5776691"/>
            <a:ext cx="11955255" cy="985056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000" dirty="0"/>
              <a:t>Методика </a:t>
            </a:r>
            <a:r>
              <a:rPr lang="ru-RU" altLang="ru-RU" sz="2000" dirty="0" err="1"/>
              <a:t>кфх</a:t>
            </a:r>
            <a:r>
              <a:rPr lang="ru-RU" altLang="ru-RU" sz="2000" dirty="0"/>
              <a:t> и </a:t>
            </a:r>
            <a:r>
              <a:rPr lang="ru-RU" altLang="ru-RU" sz="2000" dirty="0" err="1"/>
              <a:t>спок</a:t>
            </a:r>
            <a:endParaRPr lang="ru-RU" altLang="ru-RU" sz="2000" dirty="0"/>
          </a:p>
          <a:p>
            <a:pPr algn="ctr" eaLnBrk="1" hangingPunct="1"/>
            <a:r>
              <a:rPr lang="ru-RU" altLang="ru-RU" sz="2000" dirty="0"/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25254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D9B86-AB37-4044-8FDE-FCEDBB5C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«Развилка» для сельскохозяйственных товаропроизводителей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27E44-5C41-476A-8304-C062A6573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Инфантильный путь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30BA9D0-E094-4FE6-B055-1FDABBBE91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Поиск виновных,</a:t>
            </a:r>
          </a:p>
          <a:p>
            <a:r>
              <a:rPr lang="ru-RU" dirty="0"/>
              <a:t>Обращение к государству,</a:t>
            </a:r>
          </a:p>
          <a:p>
            <a:r>
              <a:rPr lang="ru-RU" dirty="0"/>
              <a:t>Прекращение самостоятельной деятельности и т.д.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5CD897-4C1F-4778-ABB3-CE33814BD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Рациональный путь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A75E02B-48FD-43C3-A814-4854146915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/>
          <a:lstStyle/>
          <a:p>
            <a:r>
              <a:rPr lang="ru-RU" dirty="0"/>
              <a:t>Детальный анализ доходов и расходов, определение причин низкой доходности</a:t>
            </a:r>
          </a:p>
        </p:txBody>
      </p:sp>
    </p:spTree>
    <p:extLst>
      <p:ext uri="{BB962C8B-B14F-4D97-AF65-F5344CB8AC3E}">
        <p14:creationId xmlns:p14="http://schemas.microsoft.com/office/powerpoint/2010/main" val="359204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A9162DB2-A91E-40E3-9CB8-86977E2D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Пути повышения доходности</a:t>
            </a:r>
          </a:p>
        </p:txBody>
      </p:sp>
      <p:sp>
        <p:nvSpPr>
          <p:cNvPr id="10243" name="Текст 3">
            <a:extLst>
              <a:ext uri="{FF2B5EF4-FFF2-40B4-BE49-F238E27FC236}">
                <a16:creationId xmlns:a16="http://schemas.microsoft.com/office/drawing/2014/main" id="{BB1C22FA-8BB6-400B-BB32-5E6E5C2DF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altLang="ru-RU"/>
              <a:t>Увеличение доходов</a:t>
            </a:r>
          </a:p>
        </p:txBody>
      </p:sp>
      <p:sp>
        <p:nvSpPr>
          <p:cNvPr id="10244" name="Объект 4">
            <a:extLst>
              <a:ext uri="{FF2B5EF4-FFF2-40B4-BE49-F238E27FC236}">
                <a16:creationId xmlns:a16="http://schemas.microsoft.com/office/drawing/2014/main" id="{278525BD-2780-48B9-90AA-223B9F17F0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altLang="ru-RU"/>
              <a:t>Продажа стандартизованных крупных партий подготовленной продукции,</a:t>
            </a:r>
          </a:p>
          <a:p>
            <a:r>
              <a:rPr lang="ru-RU" altLang="ru-RU"/>
              <a:t>Более глубокая проработка каналов сбыта,</a:t>
            </a:r>
          </a:p>
          <a:p>
            <a:r>
              <a:rPr lang="ru-RU" altLang="ru-RU"/>
              <a:t>Продажа продукции более глубокой переработки и т.д.</a:t>
            </a:r>
          </a:p>
        </p:txBody>
      </p:sp>
      <p:sp>
        <p:nvSpPr>
          <p:cNvPr id="10245" name="Текст 5">
            <a:extLst>
              <a:ext uri="{FF2B5EF4-FFF2-40B4-BE49-F238E27FC236}">
                <a16:creationId xmlns:a16="http://schemas.microsoft.com/office/drawing/2014/main" id="{467E7AF1-1042-4A34-9668-69ACD31B4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altLang="ru-RU"/>
              <a:t>Снижение расходов</a:t>
            </a:r>
          </a:p>
        </p:txBody>
      </p:sp>
      <p:sp>
        <p:nvSpPr>
          <p:cNvPr id="10246" name="Объект 6">
            <a:extLst>
              <a:ext uri="{FF2B5EF4-FFF2-40B4-BE49-F238E27FC236}">
                <a16:creationId xmlns:a16="http://schemas.microsoft.com/office/drawing/2014/main" id="{1F533DF4-6117-4660-9D5C-35FBC97A99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altLang="ru-RU"/>
              <a:t>Покупка ресурсов по оптовым ценам,</a:t>
            </a:r>
          </a:p>
          <a:p>
            <a:r>
              <a:rPr lang="ru-RU" altLang="ru-RU"/>
              <a:t>Хранение продукции растениеводства в зимний период в приспособленном помещении,</a:t>
            </a:r>
          </a:p>
          <a:p>
            <a:r>
              <a:rPr lang="ru-RU" altLang="ru-RU"/>
              <a:t>Собственный убойный пункт,</a:t>
            </a:r>
          </a:p>
          <a:p>
            <a:r>
              <a:rPr lang="ru-RU" altLang="ru-RU"/>
              <a:t>Использование мощной современной техники и т.д.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>
            <a:extLst>
              <a:ext uri="{FF2B5EF4-FFF2-40B4-BE49-F238E27FC236}">
                <a16:creationId xmlns:a16="http://schemas.microsoft.com/office/drawing/2014/main" id="{866D4259-84C2-460E-ADA1-3CE34007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Пути повышения доходности, примеры: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916AE27-FBC7-43DC-8735-6CEEFAF41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56952"/>
              </p:ext>
            </p:extLst>
          </p:nvPr>
        </p:nvGraphicFramePr>
        <p:xfrm>
          <a:off x="838200" y="1825625"/>
          <a:ext cx="10515600" cy="494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«Привычная» ситуация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Ресурс для повышения доходности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r>
                        <a:rPr lang="ru-RU" sz="1800" dirty="0"/>
                        <a:t>Покупка комбикорма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розницу 14,5 руб. / кг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Партиями от 20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– 11,8 </a:t>
                      </a:r>
                      <a:r>
                        <a:rPr lang="ru-RU" sz="1800" dirty="0" err="1"/>
                        <a:t>т.р</a:t>
                      </a:r>
                      <a:r>
                        <a:rPr lang="ru-RU" sz="1800" dirty="0"/>
                        <a:t>. / </a:t>
                      </a:r>
                      <a:r>
                        <a:rPr lang="ru-RU" sz="1800" dirty="0" err="1"/>
                        <a:t>тн</a:t>
                      </a:r>
                      <a:endParaRPr lang="ru-RU" sz="1800" dirty="0"/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r>
                        <a:rPr lang="ru-RU" sz="1800" dirty="0"/>
                        <a:t>Покупка удобрений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розницу 21 руб. / кг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Партиями от 64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– 16 </a:t>
                      </a:r>
                      <a:r>
                        <a:rPr lang="ru-RU" sz="1800" dirty="0" err="1"/>
                        <a:t>т.р</a:t>
                      </a:r>
                      <a:r>
                        <a:rPr lang="ru-RU" sz="1800" dirty="0"/>
                        <a:t>. / </a:t>
                      </a:r>
                      <a:r>
                        <a:rPr lang="ru-RU" sz="1800" dirty="0" err="1"/>
                        <a:t>тн</a:t>
                      </a:r>
                      <a:endParaRPr lang="ru-RU" sz="1800" dirty="0"/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75">
                <a:tc>
                  <a:txBody>
                    <a:bodyPr/>
                    <a:lstStyle/>
                    <a:p>
                      <a:r>
                        <a:rPr lang="ru-RU" sz="1800" dirty="0"/>
                        <a:t>Техника для обработки земли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60 тыс. руб. </a:t>
                      </a:r>
                      <a:r>
                        <a:rPr lang="ru-RU" sz="1800" dirty="0" err="1"/>
                        <a:t>мотокультиватор</a:t>
                      </a:r>
                      <a:r>
                        <a:rPr lang="ru-RU" sz="1800" dirty="0"/>
                        <a:t> для обработки 2 га (30 тыс. руб. на 1 га)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1500 тыс. руб. трактор МТЗ для обработки 300 га (5 тыс. руб. на 1 га)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75">
                <a:tc>
                  <a:txBody>
                    <a:bodyPr/>
                    <a:lstStyle/>
                    <a:p>
                      <a:r>
                        <a:rPr lang="ru-RU" sz="1800" dirty="0"/>
                        <a:t>Сбыт овощей и картофеля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 тыс. руб. за 1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«с поля»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15 тыс. руб. за 1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в зимний период из хранилища ёмкостью 1000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стоимостью 6500 тыс. руб.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В данной ситуации владелец ЛПХ, фермер находится «по умолчанию», автоматически</a:t>
                      </a:r>
                    </a:p>
                  </a:txBody>
                  <a:tcPr marT="45724" marB="4572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Для такого решения владельцу ЛПХ, фермеру не хватает </a:t>
                      </a:r>
                      <a:r>
                        <a:rPr lang="ru-RU" sz="1800" b="1" u="sng" dirty="0"/>
                        <a:t>масштаба деятельности</a:t>
                      </a:r>
                    </a:p>
                  </a:txBody>
                  <a:tcPr marT="45724" marB="4572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7619FF-65E4-4A78-81D4-A0F640CC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ru-RU" dirty="0"/>
              <a:t>Осознание потребности в кооперативе</a:t>
            </a:r>
          </a:p>
        </p:txBody>
      </p:sp>
    </p:spTree>
    <p:extLst>
      <p:ext uri="{BB962C8B-B14F-4D97-AF65-F5344CB8AC3E}">
        <p14:creationId xmlns:p14="http://schemas.microsoft.com/office/powerpoint/2010/main" val="151851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12B38A2-01FE-4762-BB9B-135047A733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6590521-CB20-43CC-9D2F-49179CA4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512557"/>
            <a:ext cx="5552090" cy="11918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/>
              <a:t>«Развилка 1» - видят ли сельскохозяйственные товаропроизводители друг друга?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52EA81-242E-4FBD-A540-79DA85DB3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1709" y="4811636"/>
            <a:ext cx="5552089" cy="1544713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Хозяйства</a:t>
            </a:r>
            <a:r>
              <a:rPr lang="en-US" sz="2000" dirty="0"/>
              <a:t> </a:t>
            </a:r>
            <a:r>
              <a:rPr lang="en-US" sz="2000"/>
              <a:t>со</a:t>
            </a:r>
            <a:r>
              <a:rPr lang="en-US" sz="2000" dirty="0"/>
              <a:t> </a:t>
            </a:r>
            <a:r>
              <a:rPr lang="en-US" sz="2000"/>
              <a:t>схожими</a:t>
            </a:r>
            <a:r>
              <a:rPr lang="en-US" sz="2000" dirty="0"/>
              <a:t> </a:t>
            </a:r>
            <a:r>
              <a:rPr lang="en-US" sz="2000"/>
              <a:t>проблемами</a:t>
            </a:r>
            <a:r>
              <a:rPr lang="en-US" sz="2000" dirty="0"/>
              <a:t> (</a:t>
            </a:r>
            <a:r>
              <a:rPr lang="en-US" sz="2000"/>
              <a:t>специализацией</a:t>
            </a:r>
            <a:r>
              <a:rPr lang="en-US" sz="2000" dirty="0"/>
              <a:t>, </a:t>
            </a:r>
            <a:r>
              <a:rPr lang="en-US" sz="2000"/>
              <a:t>расположением</a:t>
            </a:r>
            <a:r>
              <a:rPr lang="en-US" sz="2000" dirty="0"/>
              <a:t>, </a:t>
            </a:r>
            <a:r>
              <a:rPr lang="en-US" sz="2000"/>
              <a:t>объёмом</a:t>
            </a:r>
            <a:r>
              <a:rPr lang="en-US" sz="2000" dirty="0"/>
              <a:t> </a:t>
            </a:r>
            <a:r>
              <a:rPr lang="en-US" sz="2000"/>
              <a:t>деятельности</a:t>
            </a:r>
            <a:r>
              <a:rPr lang="en-US" sz="2000" dirty="0"/>
              <a:t>) </a:t>
            </a:r>
            <a:r>
              <a:rPr lang="en-US" sz="2000"/>
              <a:t>должны</a:t>
            </a:r>
            <a:r>
              <a:rPr lang="en-US" sz="2000" dirty="0"/>
              <a:t> </a:t>
            </a:r>
            <a:r>
              <a:rPr lang="en-US" sz="2000"/>
              <a:t>общаться</a:t>
            </a:r>
            <a:r>
              <a:rPr lang="en-US" sz="2000" dirty="0"/>
              <a:t> </a:t>
            </a:r>
            <a:r>
              <a:rPr lang="en-US" sz="2000"/>
              <a:t>между</a:t>
            </a:r>
            <a:r>
              <a:rPr lang="en-US" sz="2000" dirty="0"/>
              <a:t> </a:t>
            </a:r>
            <a:r>
              <a:rPr lang="en-US" sz="2000"/>
              <a:t>собой</a:t>
            </a:r>
          </a:p>
        </p:txBody>
      </p:sp>
    </p:spTree>
    <p:extLst>
      <p:ext uri="{BB962C8B-B14F-4D97-AF65-F5344CB8AC3E}">
        <p14:creationId xmlns:p14="http://schemas.microsoft.com/office/powerpoint/2010/main" val="118762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E6C96-B306-4903-98AF-7564E7B4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Развилка 2: скооперироваться, не создавая кооператив?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F82ABE-B9AE-4A59-955F-F50435B89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Плюсы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D8AFF0-6E8F-4915-AE7A-C676046AF4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Снижаются организационные расходы,</a:t>
            </a:r>
          </a:p>
          <a:p>
            <a:r>
              <a:rPr lang="ru-RU" dirty="0"/>
              <a:t>Не нужен бухгалтер, отчётность, взносы в ревизионный союз и т.д.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CBEE8D2-9378-4198-AA37-170461C67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Минусы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9AEBACD-8B56-4689-BB97-FD91F7759F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Кому принадлежит имущество?</a:t>
            </a:r>
          </a:p>
          <a:p>
            <a:r>
              <a:rPr lang="ru-RU" dirty="0"/>
              <a:t>Как учесть расходы (у агрегатора и прочих членов) – например, при снабженческой функции?</a:t>
            </a:r>
          </a:p>
          <a:p>
            <a:r>
              <a:rPr lang="ru-RU" dirty="0"/>
              <a:t>Кто назначает цены?</a:t>
            </a:r>
          </a:p>
        </p:txBody>
      </p:sp>
    </p:spTree>
    <p:extLst>
      <p:ext uri="{BB962C8B-B14F-4D97-AF65-F5344CB8AC3E}">
        <p14:creationId xmlns:p14="http://schemas.microsoft.com/office/powerpoint/2010/main" val="90366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505F40-D149-43ED-AF99-35E23BCA8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6CA3232-D949-4EFF-8E23-E6AA439B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63422"/>
            <a:ext cx="7268147" cy="17543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Неформальное объединение неустойчиво</a:t>
            </a:r>
          </a:p>
        </p:txBody>
      </p:sp>
      <p:pic>
        <p:nvPicPr>
          <p:cNvPr id="10" name="Объект 9" descr="Изображение выглядит как внутренний, фотография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5AC82AF1-EF67-4FF9-933E-2E833DE03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r="1" b="12080"/>
          <a:stretch/>
        </p:blipFill>
        <p:spPr>
          <a:xfrm>
            <a:off x="5324475" y="631557"/>
            <a:ext cx="6153150" cy="26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7619FF-65E4-4A78-81D4-A0F640CC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ru-RU" dirty="0"/>
              <a:t>Содержание планирования создания кооператива</a:t>
            </a:r>
          </a:p>
        </p:txBody>
      </p:sp>
    </p:spTree>
    <p:extLst>
      <p:ext uri="{BB962C8B-B14F-4D97-AF65-F5344CB8AC3E}">
        <p14:creationId xmlns:p14="http://schemas.microsoft.com/office/powerpoint/2010/main" val="405669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C544E6D-6726-4FF5-8C8B-2EC3D65A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Смета текущих доходов и расходов КФХ – «</a:t>
            </a:r>
            <a:r>
              <a:rPr lang="ru-RU" dirty="0" err="1"/>
              <a:t>робинзона</a:t>
            </a:r>
            <a:r>
              <a:rPr lang="ru-RU" dirty="0"/>
              <a:t>» и КФХ – члена кооператива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0E5FEF7-FA53-4EAA-83CB-E4DDD72BD5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6953555"/>
              </p:ext>
            </p:extLst>
          </p:nvPr>
        </p:nvGraphicFramePr>
        <p:xfrm>
          <a:off x="168812" y="1825625"/>
          <a:ext cx="5850984" cy="287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228">
                  <a:extLst>
                    <a:ext uri="{9D8B030D-6E8A-4147-A177-3AD203B41FA5}">
                      <a16:colId xmlns:a16="http://schemas.microsoft.com/office/drawing/2014/main" val="451999292"/>
                    </a:ext>
                  </a:extLst>
                </a:gridCol>
                <a:gridCol w="1069145">
                  <a:extLst>
                    <a:ext uri="{9D8B030D-6E8A-4147-A177-3AD203B41FA5}">
                      <a16:colId xmlns:a16="http://schemas.microsoft.com/office/drawing/2014/main" val="404639438"/>
                    </a:ext>
                  </a:extLst>
                </a:gridCol>
                <a:gridCol w="1505243">
                  <a:extLst>
                    <a:ext uri="{9D8B030D-6E8A-4147-A177-3AD203B41FA5}">
                      <a16:colId xmlns:a16="http://schemas.microsoft.com/office/drawing/2014/main" val="4147099551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val="4201108267"/>
                    </a:ext>
                  </a:extLst>
                </a:gridCol>
                <a:gridCol w="1078853">
                  <a:extLst>
                    <a:ext uri="{9D8B030D-6E8A-4147-A177-3AD203B41FA5}">
                      <a16:colId xmlns:a16="http://schemas.microsoft.com/office/drawing/2014/main" val="3370624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Культура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Площадь (га)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Урожайность (ц/га)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Цена (тыс. руб. / ц)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Выручка (тыс. 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923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Картофель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0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528926"/>
                  </a:ext>
                </a:extLst>
              </a:tr>
              <a:tr h="253844">
                <a:tc gridSpan="5"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Маржинальный доход «Робинзона»: 10000 –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8850 = 1150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Маржинальный доход члена кооператива: 10000 –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7650</a:t>
                      </a:r>
                      <a:r>
                        <a:rPr lang="ru-RU" sz="1800" dirty="0"/>
                        <a:t> =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2450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253167"/>
                  </a:ext>
                </a:extLst>
              </a:tr>
            </a:tbl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29C5B23-9C1C-420A-BFA7-152EDD7715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0457902"/>
              </p:ext>
            </p:extLst>
          </p:nvPr>
        </p:nvGraphicFramePr>
        <p:xfrm>
          <a:off x="6172200" y="1825625"/>
          <a:ext cx="565873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42">
                  <a:extLst>
                    <a:ext uri="{9D8B030D-6E8A-4147-A177-3AD203B41FA5}">
                      <a16:colId xmlns:a16="http://schemas.microsoft.com/office/drawing/2014/main" val="2828383405"/>
                    </a:ext>
                  </a:extLst>
                </a:gridCol>
                <a:gridCol w="1423826">
                  <a:extLst>
                    <a:ext uri="{9D8B030D-6E8A-4147-A177-3AD203B41FA5}">
                      <a16:colId xmlns:a16="http://schemas.microsoft.com/office/drawing/2014/main" val="1797366358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82591743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Статья расходов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Сумма (тыс. руб.)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832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Робинзон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Член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8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Посадочный материал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27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Удобрения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2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Ядохимикаты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58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860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Текущий ремонт, запчасти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71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Оплата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33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Начисления на ФОТ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49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7650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065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343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35D6E-07FB-4D9D-8E03-DDB882BE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Расчёт итогового дохода КФХ – одиночки и члена кооператива (из 5 членов)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FFD47F7-5C8B-45A0-B0ED-7353E13BEA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9878677"/>
              </p:ext>
            </p:extLst>
          </p:nvPr>
        </p:nvGraphicFramePr>
        <p:xfrm>
          <a:off x="211016" y="1651342"/>
          <a:ext cx="7526216" cy="51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94">
                  <a:extLst>
                    <a:ext uri="{9D8B030D-6E8A-4147-A177-3AD203B41FA5}">
                      <a16:colId xmlns:a16="http://schemas.microsoft.com/office/drawing/2014/main" val="2073978561"/>
                    </a:ext>
                  </a:extLst>
                </a:gridCol>
                <a:gridCol w="1338961">
                  <a:extLst>
                    <a:ext uri="{9D8B030D-6E8A-4147-A177-3AD203B41FA5}">
                      <a16:colId xmlns:a16="http://schemas.microsoft.com/office/drawing/2014/main" val="3495595469"/>
                    </a:ext>
                  </a:extLst>
                </a:gridCol>
                <a:gridCol w="1488618">
                  <a:extLst>
                    <a:ext uri="{9D8B030D-6E8A-4147-A177-3AD203B41FA5}">
                      <a16:colId xmlns:a16="http://schemas.microsoft.com/office/drawing/2014/main" val="1286212584"/>
                    </a:ext>
                  </a:extLst>
                </a:gridCol>
                <a:gridCol w="1826243">
                  <a:extLst>
                    <a:ext uri="{9D8B030D-6E8A-4147-A177-3AD203B41FA5}">
                      <a16:colId xmlns:a16="http://schemas.microsoft.com/office/drawing/2014/main" val="3800010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Цена (тыс.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Владелец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Затраты КФХ – члена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4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Трактор «Беларусь»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КФХ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62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Борона дисковая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68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Разбрасыватели удобрений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6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Культиватор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3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Картофелесажалка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49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Картофелеуборочный комбайн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3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Прочее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5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Автомобиль грузовой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КФХ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04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3780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543569"/>
                  </a:ext>
                </a:extLst>
              </a:tr>
            </a:tbl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4BF18E57-CA07-4B83-BFA3-F05C7E59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9796" y="1825625"/>
            <a:ext cx="3424003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Годовой доход «Робинзона»:</a:t>
            </a:r>
          </a:p>
          <a:p>
            <a:pPr marL="0" indent="0">
              <a:buNone/>
            </a:pPr>
            <a:r>
              <a:rPr lang="ru-RU" sz="2400" dirty="0"/>
              <a:t>1150 – 650 = 500 тыс. руб.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Годовой доход члена кооператива: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2450 – 378 = 2072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98019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0E8390-1539-401A-B911-354F6CC8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Цели составления бизнес-планов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2B7D36-73AE-45B2-ABD1-F95ADE543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Для стороннего пользователя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47BC3E-FDA7-4278-A0EA-46CF816CBC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Составляется для кредитующего банка, органа управления АПК (грант),</a:t>
            </a:r>
          </a:p>
          <a:p>
            <a:r>
              <a:rPr lang="ru-RU" dirty="0"/>
              <a:t>Формируется по стандартам и со степенью детализации, устраивающей инвестора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C79003-1A22-445C-A3AF-7EEAB969E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«Для себя»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0FA338E-2600-4723-8CC4-0E366257FD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Составляется для планирования собственной деятельности, принятия взвешенных управленческих решений,</a:t>
            </a:r>
          </a:p>
          <a:p>
            <a:r>
              <a:rPr lang="ru-RU" dirty="0"/>
              <a:t>Выбирается приемлемая для себя степень детализации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921886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7619FF-65E4-4A78-81D4-A0F640CC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IV. </a:t>
            </a:r>
            <a:r>
              <a:rPr lang="ru-RU" dirty="0"/>
              <a:t>Подготовка внутренних документов кооператива:</a:t>
            </a:r>
            <a:br>
              <a:rPr lang="ru-RU" dirty="0"/>
            </a:br>
            <a:r>
              <a:rPr lang="ru-RU" dirty="0"/>
              <a:t>- ТЭО,</a:t>
            </a:r>
            <a:br>
              <a:rPr lang="ru-RU" dirty="0"/>
            </a:br>
            <a:r>
              <a:rPr lang="ru-RU" dirty="0"/>
              <a:t>- Устав,</a:t>
            </a:r>
            <a:br>
              <a:rPr lang="ru-RU" dirty="0"/>
            </a:br>
            <a:r>
              <a:rPr lang="ru-RU" dirty="0"/>
              <a:t>- внутренние положения,</a:t>
            </a:r>
            <a:br>
              <a:rPr lang="ru-RU" dirty="0"/>
            </a:br>
            <a:r>
              <a:rPr lang="ru-RU" dirty="0"/>
              <a:t>- протокол организационного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90170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FB8FB-7B77-4B4A-9CB3-7EC6F741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34062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800" dirty="0"/>
              <a:t>Подготовка технико-экономического обоснования деятельности</a:t>
            </a:r>
            <a:endParaRPr lang="en-US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FB908-9A72-4CD8-8DE3-0B181E773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6" y="4165635"/>
            <a:ext cx="5855807" cy="24602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cap="all" dirty="0"/>
              <a:t>Потребуется ли кооперативу имущество (основные фонды)?  </a:t>
            </a:r>
            <a:r>
              <a:rPr lang="en-US" cap="all" dirty="0" err="1"/>
              <a:t>Если</a:t>
            </a:r>
            <a:r>
              <a:rPr lang="en-US" cap="all" dirty="0"/>
              <a:t> </a:t>
            </a:r>
            <a:r>
              <a:rPr lang="en-US" cap="all" dirty="0" err="1"/>
              <a:t>потребуется</a:t>
            </a:r>
            <a:r>
              <a:rPr lang="en-US" cap="all" dirty="0"/>
              <a:t>, </a:t>
            </a:r>
            <a:r>
              <a:rPr lang="en-US" cap="all" dirty="0" err="1"/>
              <a:t>то</a:t>
            </a:r>
            <a:r>
              <a:rPr lang="en-US" cap="all" dirty="0"/>
              <a:t> </a:t>
            </a:r>
            <a:r>
              <a:rPr lang="en-US" cap="all" dirty="0" err="1"/>
              <a:t>за</a:t>
            </a:r>
            <a:r>
              <a:rPr lang="en-US" cap="all" dirty="0"/>
              <a:t> </a:t>
            </a:r>
            <a:r>
              <a:rPr lang="en-US" cap="all" dirty="0" err="1"/>
              <a:t>счёт</a:t>
            </a:r>
            <a:r>
              <a:rPr lang="en-US" cap="all" dirty="0"/>
              <a:t> </a:t>
            </a:r>
            <a:r>
              <a:rPr lang="en-US" cap="all" dirty="0" err="1"/>
              <a:t>каких</a:t>
            </a:r>
            <a:r>
              <a:rPr lang="en-US" cap="all" dirty="0"/>
              <a:t> </a:t>
            </a:r>
            <a:r>
              <a:rPr lang="en-US" cap="all" dirty="0" err="1"/>
              <a:t>средств</a:t>
            </a:r>
            <a:r>
              <a:rPr lang="en-US" cap="all" dirty="0"/>
              <a:t> </a:t>
            </a:r>
            <a:r>
              <a:rPr lang="en-US" cap="all" dirty="0" err="1"/>
              <a:t>кооператив</a:t>
            </a:r>
            <a:r>
              <a:rPr lang="en-US" cap="all" dirty="0"/>
              <a:t> </a:t>
            </a:r>
            <a:r>
              <a:rPr lang="en-US" cap="all" dirty="0" err="1"/>
              <a:t>его</a:t>
            </a:r>
            <a:r>
              <a:rPr lang="en-US" cap="all" dirty="0"/>
              <a:t> </a:t>
            </a:r>
            <a:r>
              <a:rPr lang="en-US" cap="all" dirty="0" err="1"/>
              <a:t>приобретёт</a:t>
            </a:r>
            <a:r>
              <a:rPr lang="en-US" cap="all" dirty="0"/>
              <a:t>?</a:t>
            </a:r>
          </a:p>
        </p:txBody>
      </p:sp>
      <p:pic>
        <p:nvPicPr>
          <p:cNvPr id="6" name="Объект 5" descr="Изображение выглядит как внешний, собака, женщ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EFE878C8-A5A1-46F4-BF19-3F5C24457F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4424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6DFFA-40D9-415D-9349-5BD5BBE0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Мобилизация средств (пример): для приобретения молоковоза за 3 млн. руб. создаётся паевой фонд кооператива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D210C38-FF01-420D-9811-7E41B14011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991149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510061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88874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19419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Участник </a:t>
                      </a:r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коров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 хозяйственного участия,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Объём вложений</a:t>
                      </a:r>
                      <a:endParaRPr lang="en-US" dirty="0"/>
                    </a:p>
                    <a:p>
                      <a:pPr algn="ctr"/>
                      <a:r>
                        <a:rPr lang="ru-RU" dirty="0"/>
                        <a:t>(3 млн. руб. * </a:t>
                      </a:r>
                      <a:r>
                        <a:rPr lang="en-US" dirty="0"/>
                        <a:t>k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61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2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8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90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65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7941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3DAABA-CA78-4FF9-93C9-4AD589E8DF30}"/>
              </a:ext>
            </a:extLst>
          </p:cNvPr>
          <p:cNvSpPr txBox="1"/>
          <p:nvPr/>
        </p:nvSpPr>
        <p:spPr>
          <a:xfrm>
            <a:off x="717452" y="543012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Основа для пропорции (принцип хозяйственного участия) – количество голов коров у члена кооператива (3 000 000 : 250 = 12 000 руб. / 1 гол)</a:t>
            </a:r>
          </a:p>
        </p:txBody>
      </p:sp>
    </p:spTree>
    <p:extLst>
      <p:ext uri="{BB962C8B-B14F-4D97-AF65-F5344CB8AC3E}">
        <p14:creationId xmlns:p14="http://schemas.microsoft.com/office/powerpoint/2010/main" val="1757440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7397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E92EA-F406-47C1-8F9A-40FD4934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Что такое Устав кооператива?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FDB923-FC38-442A-8F79-0A44A155D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1094" y="3572613"/>
            <a:ext cx="5602705" cy="2875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cap="all" dirty="0" err="1"/>
              <a:t>Договорённость</a:t>
            </a:r>
            <a:r>
              <a:rPr lang="en-US" sz="3200" cap="all" dirty="0"/>
              <a:t> </a:t>
            </a:r>
            <a:r>
              <a:rPr lang="en-US" sz="3200" cap="all" dirty="0" err="1"/>
              <a:t>членов</a:t>
            </a:r>
            <a:r>
              <a:rPr lang="en-US" sz="3200" cap="all" dirty="0"/>
              <a:t> </a:t>
            </a:r>
            <a:r>
              <a:rPr lang="en-US" sz="3200" cap="all" dirty="0" err="1"/>
              <a:t>кооператива</a:t>
            </a:r>
            <a:r>
              <a:rPr lang="en-US" sz="3200" cap="all" dirty="0"/>
              <a:t> </a:t>
            </a:r>
            <a:r>
              <a:rPr lang="en-US" sz="3200" cap="all" dirty="0" err="1"/>
              <a:t>между</a:t>
            </a:r>
            <a:r>
              <a:rPr lang="en-US" sz="3200" cap="all" dirty="0"/>
              <a:t> </a:t>
            </a:r>
            <a:r>
              <a:rPr lang="en-US" sz="3200" cap="all" dirty="0" err="1"/>
              <a:t>собой</a:t>
            </a:r>
            <a:r>
              <a:rPr lang="en-US" sz="3200" cap="all" dirty="0"/>
              <a:t> </a:t>
            </a:r>
            <a:r>
              <a:rPr lang="en-US" sz="3200" cap="all" dirty="0" err="1"/>
              <a:t>по</a:t>
            </a:r>
            <a:r>
              <a:rPr lang="en-US" sz="3200" cap="all" dirty="0"/>
              <a:t> </a:t>
            </a:r>
            <a:r>
              <a:rPr lang="en-US" sz="3200" cap="all" dirty="0" err="1"/>
              <a:t>тем</a:t>
            </a:r>
            <a:r>
              <a:rPr lang="en-US" sz="3200" cap="all" dirty="0"/>
              <a:t> </a:t>
            </a:r>
            <a:r>
              <a:rPr lang="en-US" sz="3200" cap="all" dirty="0" err="1"/>
              <a:t>вопросам</a:t>
            </a:r>
            <a:r>
              <a:rPr lang="en-US" sz="3200" cap="all" dirty="0"/>
              <a:t>, </a:t>
            </a:r>
            <a:r>
              <a:rPr lang="en-US" sz="3200" cap="all" dirty="0" err="1"/>
              <a:t>которые</a:t>
            </a:r>
            <a:r>
              <a:rPr lang="en-US" sz="3200" cap="all" dirty="0"/>
              <a:t> </a:t>
            </a:r>
            <a:r>
              <a:rPr lang="en-US" sz="3200" b="1" u="sng" cap="all" dirty="0"/>
              <a:t>НЕ</a:t>
            </a:r>
            <a:r>
              <a:rPr lang="en-US" sz="3200" cap="all" dirty="0"/>
              <a:t> </a:t>
            </a:r>
            <a:r>
              <a:rPr lang="en-US" sz="3200" cap="all" dirty="0" err="1"/>
              <a:t>урегулированы</a:t>
            </a:r>
            <a:r>
              <a:rPr lang="en-US" sz="3200" cap="all" dirty="0"/>
              <a:t> </a:t>
            </a:r>
            <a:r>
              <a:rPr lang="en-US" sz="3200" cap="all" dirty="0" err="1"/>
              <a:t>Законом</a:t>
            </a:r>
            <a:endParaRPr lang="en-US" sz="3200" cap="all" dirty="0"/>
          </a:p>
        </p:txBody>
      </p:sp>
      <p:pic>
        <p:nvPicPr>
          <p:cNvPr id="6" name="Объект 5" descr="Изображение выглядит как человек, внутренний, одежд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6EA3D1A-7996-4C48-BB01-6008D7094A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3" y="2960076"/>
            <a:ext cx="428977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73977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9B1010B-333C-4D25-8819-C2B9977A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На какие вопросы должен ответить Устав?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E0C63963-92EF-43D4-9F18-683AA494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Кто может быть принят в кооператив?</a:t>
            </a:r>
          </a:p>
          <a:p>
            <a:r>
              <a:rPr lang="ru-RU" sz="2000" dirty="0"/>
              <a:t>Каковы конкретные обязанности членов?</a:t>
            </a:r>
          </a:p>
          <a:p>
            <a:r>
              <a:rPr lang="ru-RU" sz="2000" dirty="0"/>
              <a:t>Как определяется обязательный паевой взнос?</a:t>
            </a:r>
          </a:p>
          <a:p>
            <a:r>
              <a:rPr lang="ru-RU" sz="2000" dirty="0"/>
              <a:t>Как определяется величина хозяйственного участия?</a:t>
            </a:r>
          </a:p>
          <a:p>
            <a:r>
              <a:rPr lang="ru-RU" sz="2000" dirty="0"/>
              <a:t>Создаются ли неделимые фонды, если да – какие?</a:t>
            </a:r>
          </a:p>
          <a:p>
            <a:r>
              <a:rPr lang="ru-RU" sz="2000" dirty="0"/>
              <a:t>Кем и как определяются тарифы (расценки) на услуги кооператива (цены сделок в рамках основной деятельности)?</a:t>
            </a:r>
          </a:p>
          <a:p>
            <a:r>
              <a:rPr lang="ru-RU" sz="2000" dirty="0"/>
              <a:t>Как между членами распределяются убытки?</a:t>
            </a:r>
          </a:p>
        </p:txBody>
      </p:sp>
    </p:spTree>
    <p:extLst>
      <p:ext uri="{BB962C8B-B14F-4D97-AF65-F5344CB8AC3E}">
        <p14:creationId xmlns:p14="http://schemas.microsoft.com/office/powerpoint/2010/main" val="2445609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90C67D5-0871-4E75-B8D1-EF9050BA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к раскрытию в протоколе организационного собрания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55E66EC2-F112-41C4-BD90-6F363CEAA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155644"/>
              </p:ext>
            </p:extLst>
          </p:nvPr>
        </p:nvGraphicFramePr>
        <p:xfrm>
          <a:off x="838200" y="1690688"/>
          <a:ext cx="10515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634">
                  <a:extLst>
                    <a:ext uri="{9D8B030D-6E8A-4147-A177-3AD203B41FA5}">
                      <a16:colId xmlns:a16="http://schemas.microsoft.com/office/drawing/2014/main" val="2571202036"/>
                    </a:ext>
                  </a:extLst>
                </a:gridCol>
                <a:gridCol w="7231966">
                  <a:extLst>
                    <a:ext uri="{9D8B030D-6E8A-4147-A177-3AD203B41FA5}">
                      <a16:colId xmlns:a16="http://schemas.microsoft.com/office/drawing/2014/main" val="2457001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Формальные требования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Раскрытие в протоколе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6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Учреждение кооператива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Конкретные цели создания кооператива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Утверждение устава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Достижение согласия по пунктам прочитанного учредителями устава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499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Утверждение ТЭО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Согласование конкретных параметров экономики </a:t>
                      </a:r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Избрание правления (председателя)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Достижение согласия: о лидере, пользующемся репутацией, об условиях его работы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57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Выборы наблюдательного совета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лиц, осуществляющих внутренний контроль за правлением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665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размера паевого фонда, обязательных паевых взносов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7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прочих взносов (вступительных, членских на финансирование деятельности и т.д.)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00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Вступление в ревизионный союз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ревизионного союза, которому доверен контроль кооператива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0418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23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A2DC2EB-6915-4DD0-91F1-F8852786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r>
              <a:rPr lang="ru-RU" sz="2800"/>
              <a:t>Составление бизнес-плана «для себя» на основе метода маржинального дохода</a:t>
            </a:r>
          </a:p>
        </p:txBody>
      </p:sp>
      <p:pic>
        <p:nvPicPr>
          <p:cNvPr id="10" name="Объект 9" descr="Изображение выглядит как текст, млекопитающее, представитель подсемейства бычьих&#10;&#10;Автоматически созданное описание">
            <a:extLst>
              <a:ext uri="{FF2B5EF4-FFF2-40B4-BE49-F238E27FC236}">
                <a16:creationId xmlns:a16="http://schemas.microsoft.com/office/drawing/2014/main" id="{5E9B2F4C-42E6-400D-B29D-2CD096CC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7" y="643467"/>
            <a:ext cx="3945435" cy="5573711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1A1F752-A6D4-96EC-9B84-5120AE64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Рандо</a:t>
            </a:r>
            <a:r>
              <a:rPr lang="ru-RU" sz="2000" dirty="0"/>
              <a:t> </a:t>
            </a:r>
            <a:r>
              <a:rPr lang="ru-RU" sz="2000" dirty="0" err="1"/>
              <a:t>Вярник</a:t>
            </a:r>
            <a:r>
              <a:rPr lang="ru-RU" sz="2000" dirty="0"/>
              <a:t>, Марью </a:t>
            </a:r>
            <a:r>
              <a:rPr lang="ru-RU" sz="2000" dirty="0" err="1"/>
              <a:t>Аамисепп</a:t>
            </a:r>
            <a:r>
              <a:rPr lang="ru-RU" sz="2000" dirty="0"/>
              <a:t>, Экономика и анализ результатов хозяйственной деятельности, Тарту, 2017 г.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359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7619FF-65E4-4A78-81D4-A0F640CC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ru-RU" dirty="0"/>
              <a:t>Экономическое планирование начинается с целью </a:t>
            </a:r>
            <a:r>
              <a:rPr lang="ru-RU"/>
              <a:t>повышения доходности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19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7397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F25F45C-8A06-43DE-B505-A08A55CF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RU" sz="3100"/>
              <a:t>Цель сельскохозяйственной деятельности – получение доходности</a:t>
            </a:r>
            <a:endParaRPr lang="en-US" sz="310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33EA73-7E5B-4A15-A9F0-AB40E66C3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8057" y="3941455"/>
            <a:ext cx="9676197" cy="290285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42AF0645-8C74-4187-9FA0-DD3BEF05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055813"/>
            <a:ext cx="10439400" cy="2008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Доходы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сельскохозяйственного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товаропроизводителя</a:t>
            </a:r>
            <a:r>
              <a:rPr lang="en-US" sz="2400" dirty="0"/>
              <a:t> – </a:t>
            </a:r>
            <a:r>
              <a:rPr lang="en-US" sz="2400" dirty="0" err="1"/>
              <a:t>выручка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реализации</a:t>
            </a:r>
            <a:r>
              <a:rPr lang="en-US" sz="2400" dirty="0"/>
              <a:t> </a:t>
            </a:r>
            <a:r>
              <a:rPr lang="en-US" sz="2400" dirty="0" err="1"/>
              <a:t>продукции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Расходы</a:t>
            </a:r>
            <a:r>
              <a:rPr lang="en-US" sz="2400" dirty="0"/>
              <a:t>: </a:t>
            </a:r>
            <a:r>
              <a:rPr lang="en-US" sz="2400" dirty="0" err="1"/>
              <a:t>текущие</a:t>
            </a:r>
            <a:r>
              <a:rPr lang="en-US" sz="2400" dirty="0"/>
              <a:t> </a:t>
            </a:r>
            <a:r>
              <a:rPr lang="en-US" sz="2400" dirty="0" err="1"/>
              <a:t>затраты</a:t>
            </a:r>
            <a:r>
              <a:rPr lang="en-US" sz="2400" dirty="0"/>
              <a:t> (</a:t>
            </a:r>
            <a:r>
              <a:rPr lang="en-US" sz="2400" dirty="0" err="1"/>
              <a:t>зарплата</a:t>
            </a:r>
            <a:r>
              <a:rPr lang="en-US" sz="2400" dirty="0"/>
              <a:t>, ГСМ, </a:t>
            </a:r>
            <a:r>
              <a:rPr lang="en-US" sz="2400" dirty="0" err="1"/>
              <a:t>семена</a:t>
            </a:r>
            <a:r>
              <a:rPr lang="en-US" sz="2400" dirty="0"/>
              <a:t> и </a:t>
            </a:r>
            <a:r>
              <a:rPr lang="en-US" sz="2400" dirty="0" err="1"/>
              <a:t>т.д</a:t>
            </a:r>
            <a:r>
              <a:rPr lang="en-US" sz="2400" dirty="0"/>
              <a:t>.) + </a:t>
            </a:r>
            <a:r>
              <a:rPr lang="en-US" sz="2400" dirty="0" err="1"/>
              <a:t>капитальные</a:t>
            </a:r>
            <a:r>
              <a:rPr lang="en-US" sz="2400" dirty="0"/>
              <a:t> </a:t>
            </a:r>
            <a:r>
              <a:rPr lang="en-US" sz="2400" dirty="0" err="1"/>
              <a:t>затраты</a:t>
            </a:r>
            <a:r>
              <a:rPr lang="en-US" sz="2400" dirty="0"/>
              <a:t> (</a:t>
            </a:r>
            <a:r>
              <a:rPr lang="en-US" sz="2400" dirty="0" err="1"/>
              <a:t>техника</a:t>
            </a:r>
            <a:r>
              <a:rPr lang="en-US" sz="2400" dirty="0"/>
              <a:t>, </a:t>
            </a:r>
            <a:r>
              <a:rPr lang="en-US" sz="2400" dirty="0" err="1"/>
              <a:t>здания</a:t>
            </a:r>
            <a:r>
              <a:rPr lang="en-US" sz="2400" dirty="0"/>
              <a:t> и </a:t>
            </a:r>
            <a:r>
              <a:rPr lang="en-US" sz="2400" dirty="0" err="1"/>
              <a:t>т.д</a:t>
            </a:r>
            <a:r>
              <a:rPr lang="en-US" sz="2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863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Объект 10" descr="Изображение выглядит как человек, мужчина, костюм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94065AD7-0695-47D6-A375-81D3A2AD5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4" r="-1" b="-1"/>
          <a:stretch/>
        </p:blipFill>
        <p:spPr>
          <a:xfrm>
            <a:off x="-1" y="-1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EE5177F-B4EE-4845-8F03-40F6F404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657" y="4181474"/>
            <a:ext cx="5805713" cy="19761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 err="1"/>
              <a:t>Можно</a:t>
            </a:r>
            <a:r>
              <a:rPr lang="en-US" sz="3200" dirty="0"/>
              <a:t> </a:t>
            </a:r>
            <a:r>
              <a:rPr lang="en-US" sz="3200" dirty="0" err="1"/>
              <a:t>планировать</a:t>
            </a:r>
            <a:r>
              <a:rPr lang="en-US" sz="3200" dirty="0"/>
              <a:t> </a:t>
            </a:r>
            <a:r>
              <a:rPr lang="en-US" sz="3200" dirty="0" err="1"/>
              <a:t>деятельность</a:t>
            </a:r>
            <a:r>
              <a:rPr lang="en-US" sz="3200" dirty="0"/>
              <a:t> </a:t>
            </a:r>
            <a:r>
              <a:rPr lang="en-US" sz="3200" dirty="0" err="1"/>
              <a:t>хозяйства</a:t>
            </a:r>
            <a:r>
              <a:rPr lang="en-US" sz="3200" dirty="0"/>
              <a:t>, а </a:t>
            </a:r>
            <a:r>
              <a:rPr lang="en-US" sz="3200" dirty="0" err="1"/>
              <a:t>можно</a:t>
            </a:r>
            <a:r>
              <a:rPr lang="en-US" sz="3200" dirty="0"/>
              <a:t> «</a:t>
            </a:r>
            <a:r>
              <a:rPr lang="en-US" sz="3200" dirty="0" err="1"/>
              <a:t>не</a:t>
            </a:r>
            <a:r>
              <a:rPr lang="en-US" sz="3200" dirty="0"/>
              <a:t> </a:t>
            </a:r>
            <a:r>
              <a:rPr lang="en-US" sz="3200" dirty="0" err="1"/>
              <a:t>загадывать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будущее</a:t>
            </a:r>
            <a:r>
              <a:rPr lang="en-US" sz="3200" dirty="0"/>
              <a:t>»</a:t>
            </a:r>
          </a:p>
        </p:txBody>
      </p:sp>
      <p:pic>
        <p:nvPicPr>
          <p:cNvPr id="13" name="Объект 12" descr="Изображение выглядит как человек, мужчина, костюм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88B8F9F-49DB-4753-AF80-9737CF466B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739"/>
          <a:stretch/>
        </p:blipFill>
        <p:spPr>
          <a:xfrm>
            <a:off x="7653538" y="3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162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C544E6D-6726-4FF5-8C8B-2EC3D65A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Смета текущих доходов и расходов КФХ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0E5FEF7-FA53-4EAA-83CB-E4DDD72BD5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5216247"/>
              </p:ext>
            </p:extLst>
          </p:nvPr>
        </p:nvGraphicFramePr>
        <p:xfrm>
          <a:off x="216568" y="1825625"/>
          <a:ext cx="5803227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316">
                  <a:extLst>
                    <a:ext uri="{9D8B030D-6E8A-4147-A177-3AD203B41FA5}">
                      <a16:colId xmlns:a16="http://schemas.microsoft.com/office/drawing/2014/main" val="451999292"/>
                    </a:ext>
                  </a:extLst>
                </a:gridCol>
                <a:gridCol w="933247">
                  <a:extLst>
                    <a:ext uri="{9D8B030D-6E8A-4147-A177-3AD203B41FA5}">
                      <a16:colId xmlns:a16="http://schemas.microsoft.com/office/drawing/2014/main" val="404639438"/>
                    </a:ext>
                  </a:extLst>
                </a:gridCol>
                <a:gridCol w="1521195">
                  <a:extLst>
                    <a:ext uri="{9D8B030D-6E8A-4147-A177-3AD203B41FA5}">
                      <a16:colId xmlns:a16="http://schemas.microsoft.com/office/drawing/2014/main" val="4147099551"/>
                    </a:ext>
                  </a:extLst>
                </a:gridCol>
                <a:gridCol w="1015421">
                  <a:extLst>
                    <a:ext uri="{9D8B030D-6E8A-4147-A177-3AD203B41FA5}">
                      <a16:colId xmlns:a16="http://schemas.microsoft.com/office/drawing/2014/main" val="4201108267"/>
                    </a:ext>
                  </a:extLst>
                </a:gridCol>
                <a:gridCol w="1070048">
                  <a:extLst>
                    <a:ext uri="{9D8B030D-6E8A-4147-A177-3AD203B41FA5}">
                      <a16:colId xmlns:a16="http://schemas.microsoft.com/office/drawing/2014/main" val="3370624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Культура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Площадь (га)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Урожайность (ц/га)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Цена (тыс. руб. / ц)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Выручка (тыс. 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923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Картофель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0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528926"/>
                  </a:ext>
                </a:extLst>
              </a:tr>
              <a:tr h="253844">
                <a:tc gridSpan="5"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Маржинальный доход: 10000 – 8850 = 1150 </a:t>
                      </a:r>
                      <a:r>
                        <a:rPr lang="ru-RU" sz="1800" dirty="0" err="1"/>
                        <a:t>т.р</a:t>
                      </a:r>
                      <a:r>
                        <a:rPr lang="ru-RU" sz="1800" dirty="0"/>
                        <a:t>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253167"/>
                  </a:ext>
                </a:extLst>
              </a:tr>
            </a:tbl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29C5B23-9C1C-420A-BFA7-152EDD77154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80">
                  <a:extLst>
                    <a:ext uri="{9D8B030D-6E8A-4147-A177-3AD203B41FA5}">
                      <a16:colId xmlns:a16="http://schemas.microsoft.com/office/drawing/2014/main" val="2828383405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825917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Статья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8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Посадочный материал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27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Удобрения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2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Ядохимикаты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8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0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Текущий ремонт, запчасти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71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Оплата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Начисления на ФОТ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9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065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08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35D6E-07FB-4D9D-8E03-DDB882BE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Смета капитальных затрат КФХ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FFD47F7-5C8B-45A0-B0ED-7353E13BEA9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213">
                  <a:extLst>
                    <a:ext uri="{9D8B030D-6E8A-4147-A177-3AD203B41FA5}">
                      <a16:colId xmlns:a16="http://schemas.microsoft.com/office/drawing/2014/main" val="2073978561"/>
                    </a:ext>
                  </a:extLst>
                </a:gridCol>
                <a:gridCol w="2077387">
                  <a:extLst>
                    <a:ext uri="{9D8B030D-6E8A-4147-A177-3AD203B41FA5}">
                      <a16:colId xmlns:a16="http://schemas.microsoft.com/office/drawing/2014/main" val="3495595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Цена 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4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Трактор «Беларусь»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62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Борона дисковая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68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Разбрасыватели удобрений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6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Культиватор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3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Картофелесажалка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49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Картофелеуборочный комбайн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3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Прочее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5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Автомобиль грузовой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04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543569"/>
                  </a:ext>
                </a:extLst>
              </a:tr>
            </a:tbl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4BF18E57-CA07-4B83-BFA3-F05C7E59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40" y="1825625"/>
            <a:ext cx="4937760" cy="3416663"/>
          </a:xfrm>
        </p:spPr>
        <p:txBody>
          <a:bodyPr anchor="ctr">
            <a:normAutofit lnSpcReduction="10000"/>
          </a:bodyPr>
          <a:lstStyle/>
          <a:p>
            <a:r>
              <a:rPr lang="ru-RU" dirty="0"/>
              <a:t>Расходы на возобновление основных фондов в год 650 </a:t>
            </a:r>
            <a:r>
              <a:rPr lang="ru-RU" dirty="0" err="1"/>
              <a:t>т.р</a:t>
            </a:r>
            <a:r>
              <a:rPr lang="ru-RU" dirty="0"/>
              <a:t>. (исходя из срока использования 10 лет),</a:t>
            </a:r>
          </a:p>
          <a:p>
            <a:r>
              <a:rPr lang="ru-RU" dirty="0"/>
              <a:t>Годовой доход хозяйства: 1150-650 = 500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57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401C658-AE02-450E-BE63-4261288BD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98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D220A0F-89F6-45DC-9DC7-1E24AFB3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29" y="56560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Куда</a:t>
            </a:r>
            <a:r>
              <a:rPr lang="en-US" sz="4800" dirty="0">
                <a:solidFill>
                  <a:srgbClr val="FF0000"/>
                </a:solidFill>
              </a:rPr>
              <a:t> «</a:t>
            </a:r>
            <a:r>
              <a:rPr lang="en-US" sz="4800" dirty="0" err="1">
                <a:solidFill>
                  <a:srgbClr val="FF0000"/>
                </a:solidFill>
              </a:rPr>
              <a:t>провалились</a:t>
            </a:r>
            <a:r>
              <a:rPr lang="en-US" sz="4800" dirty="0">
                <a:solidFill>
                  <a:srgbClr val="FF0000"/>
                </a:solidFill>
              </a:rPr>
              <a:t>» </a:t>
            </a:r>
            <a:r>
              <a:rPr lang="en-US" sz="4800" dirty="0" err="1">
                <a:solidFill>
                  <a:srgbClr val="FF0000"/>
                </a:solidFill>
              </a:rPr>
              <a:t>деньги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33926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02441"/>
      </a:dk2>
      <a:lt2>
        <a:srgbClr val="E2E8E6"/>
      </a:lt2>
      <a:accent1>
        <a:srgbClr val="D73977"/>
      </a:accent1>
      <a:accent2>
        <a:srgbClr val="C527A7"/>
      </a:accent2>
      <a:accent3>
        <a:srgbClr val="B339D7"/>
      </a:accent3>
      <a:accent4>
        <a:srgbClr val="6B36C9"/>
      </a:accent4>
      <a:accent5>
        <a:srgbClr val="3942D7"/>
      </a:accent5>
      <a:accent6>
        <a:srgbClr val="2773C5"/>
      </a:accent6>
      <a:hlink>
        <a:srgbClr val="7166CC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1176</Words>
  <Application>Microsoft Office PowerPoint</Application>
  <PresentationFormat>Широкоэкранный</PresentationFormat>
  <Paragraphs>271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Elephant</vt:lpstr>
      <vt:lpstr>Times New Roman</vt:lpstr>
      <vt:lpstr>BrushVTI</vt:lpstr>
      <vt:lpstr>Основы экономического планирования в крестьянском (фермерском) хозяйстве</vt:lpstr>
      <vt:lpstr>Цели составления бизнес-планов</vt:lpstr>
      <vt:lpstr>Составление бизнес-плана «для себя» на основе метода маржинального дохода</vt:lpstr>
      <vt:lpstr>I. Экономическое планирование начинается с целью повышения доходности</vt:lpstr>
      <vt:lpstr>Цель сельскохозяйственной деятельности – получение доходности</vt:lpstr>
      <vt:lpstr>Можно планировать деятельность хозяйства, а можно «не загадывать на будущее»</vt:lpstr>
      <vt:lpstr>Смета текущих доходов и расходов КФХ</vt:lpstr>
      <vt:lpstr>Смета капитальных затрат КФХ</vt:lpstr>
      <vt:lpstr>Куда «провалились» деньги?</vt:lpstr>
      <vt:lpstr>«Развилка» для сельскохозяйственных товаропроизводителей</vt:lpstr>
      <vt:lpstr>Пути повышения доходности</vt:lpstr>
      <vt:lpstr>Пути повышения доходности, примеры:</vt:lpstr>
      <vt:lpstr>II. Осознание потребности в кооперативе</vt:lpstr>
      <vt:lpstr>«Развилка 1» - видят ли сельскохозяйственные товаропроизводители друг друга? </vt:lpstr>
      <vt:lpstr>Развилка 2: скооперироваться, не создавая кооператив?</vt:lpstr>
      <vt:lpstr>Неформальное объединение неустойчиво</vt:lpstr>
      <vt:lpstr>III. Содержание планирования создания кооператива</vt:lpstr>
      <vt:lpstr>Смета текущих доходов и расходов КФХ – «робинзона» и КФХ – члена кооператива</vt:lpstr>
      <vt:lpstr>Расчёт итогового дохода КФХ – одиночки и члена кооператива (из 5 членов)</vt:lpstr>
      <vt:lpstr>IV. Подготовка внутренних документов кооператива: - ТЭО, - Устав, - внутренние положения, - протокол организационного собрания</vt:lpstr>
      <vt:lpstr>Подготовка технико-экономического обоснования деятельности</vt:lpstr>
      <vt:lpstr>Мобилизация средств (пример): для приобретения молоковоза за 3 млн. руб. создаётся паевой фонд кооператива</vt:lpstr>
      <vt:lpstr>Что такое Устав кооператива?</vt:lpstr>
      <vt:lpstr>На какие вопросы должен ответить Устав?</vt:lpstr>
      <vt:lpstr>Вопросы к раскрытию в протоколе организационного собрания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создания сельскохозяйственного потребительского кооператива</dc:title>
  <dc:creator>euser519</dc:creator>
  <cp:lastModifiedBy>Hodeg</cp:lastModifiedBy>
  <cp:revision>17</cp:revision>
  <dcterms:created xsi:type="dcterms:W3CDTF">2020-08-28T18:50:02Z</dcterms:created>
  <dcterms:modified xsi:type="dcterms:W3CDTF">2023-03-15T22:41:21Z</dcterms:modified>
</cp:coreProperties>
</file>