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6"/>
  </p:notesMasterIdLst>
  <p:handoutMasterIdLst>
    <p:handoutMasterId r:id="rId17"/>
  </p:handoutMasterIdLst>
  <p:sldIdLst>
    <p:sldId id="401" r:id="rId5"/>
    <p:sldId id="257" r:id="rId6"/>
    <p:sldId id="402" r:id="rId7"/>
    <p:sldId id="403" r:id="rId8"/>
    <p:sldId id="404" r:id="rId9"/>
    <p:sldId id="1303" r:id="rId10"/>
    <p:sldId id="1304" r:id="rId11"/>
    <p:sldId id="1301" r:id="rId12"/>
    <p:sldId id="1302" r:id="rId13"/>
    <p:sldId id="1305" r:id="rId14"/>
    <p:sldId id="130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88C61-A42C-4085-8404-970F982DA1C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F995A-833D-4453-8B90-0FC25AF36782}">
      <dgm:prSet phldrT="[Текст]"/>
      <dgm:spPr/>
      <dgm:t>
        <a:bodyPr/>
        <a:lstStyle/>
        <a:p>
          <a:r>
            <a:rPr lang="ru-RU" dirty="0"/>
            <a:t>Общая система налогообложения (НДФЛ)</a:t>
          </a:r>
        </a:p>
      </dgm:t>
    </dgm:pt>
    <dgm:pt modelId="{2DAF06F5-8D22-41A3-8543-A0C94998954E}" type="parTrans" cxnId="{4D2A7F01-398C-4420-BB1A-E210FFF5D2E8}">
      <dgm:prSet/>
      <dgm:spPr/>
      <dgm:t>
        <a:bodyPr/>
        <a:lstStyle/>
        <a:p>
          <a:endParaRPr lang="ru-RU"/>
        </a:p>
      </dgm:t>
    </dgm:pt>
    <dgm:pt modelId="{B32A321A-4110-4BEA-9D05-E471354CFCFE}" type="sibTrans" cxnId="{4D2A7F01-398C-4420-BB1A-E210FFF5D2E8}">
      <dgm:prSet/>
      <dgm:spPr/>
      <dgm:t>
        <a:bodyPr/>
        <a:lstStyle/>
        <a:p>
          <a:endParaRPr lang="ru-RU"/>
        </a:p>
      </dgm:t>
    </dgm:pt>
    <dgm:pt modelId="{C186F542-A783-4C82-824F-5463AF9EE4B6}">
      <dgm:prSet phldrT="[Текст]"/>
      <dgm:spPr/>
      <dgm:t>
        <a:bodyPr/>
        <a:lstStyle/>
        <a:p>
          <a:r>
            <a:rPr lang="ru-RU" dirty="0"/>
            <a:t>Упрощённая система налогообложения («доходы», «доходы, уменьшенные на величину расходов»</a:t>
          </a:r>
        </a:p>
      </dgm:t>
    </dgm:pt>
    <dgm:pt modelId="{DE5155D8-6C4F-4647-A16E-32E6263DFAFC}" type="parTrans" cxnId="{B4FBA88E-EA3D-433D-99FC-205A057AF10D}">
      <dgm:prSet/>
      <dgm:spPr/>
      <dgm:t>
        <a:bodyPr/>
        <a:lstStyle/>
        <a:p>
          <a:endParaRPr lang="ru-RU"/>
        </a:p>
      </dgm:t>
    </dgm:pt>
    <dgm:pt modelId="{FCD6533E-50CA-4F0A-BB68-1A869D58A63F}" type="sibTrans" cxnId="{B4FBA88E-EA3D-433D-99FC-205A057AF10D}">
      <dgm:prSet/>
      <dgm:spPr/>
      <dgm:t>
        <a:bodyPr/>
        <a:lstStyle/>
        <a:p>
          <a:endParaRPr lang="ru-RU"/>
        </a:p>
      </dgm:t>
    </dgm:pt>
    <dgm:pt modelId="{717CA074-FC31-4DD2-B108-6459479DD10F}">
      <dgm:prSet phldrT="[Текст]"/>
      <dgm:spPr/>
      <dgm:t>
        <a:bodyPr/>
        <a:lstStyle/>
        <a:p>
          <a:r>
            <a:rPr lang="ru-RU" dirty="0"/>
            <a:t>Единый сельскохозяйственный налог</a:t>
          </a:r>
        </a:p>
      </dgm:t>
    </dgm:pt>
    <dgm:pt modelId="{6484EB27-5CFD-4985-9F7C-DC2C93F73C9A}" type="parTrans" cxnId="{FAA37C85-B727-40CE-AE2C-72FB4CC3DAA4}">
      <dgm:prSet/>
      <dgm:spPr/>
      <dgm:t>
        <a:bodyPr/>
        <a:lstStyle/>
        <a:p>
          <a:endParaRPr lang="ru-RU"/>
        </a:p>
      </dgm:t>
    </dgm:pt>
    <dgm:pt modelId="{1456814B-114C-4DE9-8EEB-2DF62AFD7AE9}" type="sibTrans" cxnId="{FAA37C85-B727-40CE-AE2C-72FB4CC3DAA4}">
      <dgm:prSet/>
      <dgm:spPr/>
      <dgm:t>
        <a:bodyPr/>
        <a:lstStyle/>
        <a:p>
          <a:endParaRPr lang="ru-RU"/>
        </a:p>
      </dgm:t>
    </dgm:pt>
    <dgm:pt modelId="{4C2F45F2-8616-43CB-A686-48A8BEF0BC21}">
      <dgm:prSet phldrT="[Текст]"/>
      <dgm:spPr/>
      <dgm:t>
        <a:bodyPr/>
        <a:lstStyle/>
        <a:p>
          <a:r>
            <a:rPr lang="ru-RU" dirty="0"/>
            <a:t>Патентная </a:t>
          </a:r>
          <a:r>
            <a:rPr lang="ru-RU"/>
            <a:t>система </a:t>
          </a:r>
          <a:r>
            <a:rPr lang="ru-RU" smtClean="0"/>
            <a:t>налогообложения</a:t>
          </a:r>
          <a:endParaRPr lang="ru-RU" dirty="0"/>
        </a:p>
      </dgm:t>
    </dgm:pt>
    <dgm:pt modelId="{6BB59216-2F48-432D-A4FB-72AFF629F139}" type="parTrans" cxnId="{A766BDDB-2B80-4DF4-9FD2-690254E99729}">
      <dgm:prSet/>
      <dgm:spPr/>
      <dgm:t>
        <a:bodyPr/>
        <a:lstStyle/>
        <a:p>
          <a:endParaRPr lang="ru-RU"/>
        </a:p>
      </dgm:t>
    </dgm:pt>
    <dgm:pt modelId="{2DB12EC9-E9E0-4EB5-B7FB-AE0F10F3F5AA}" type="sibTrans" cxnId="{A766BDDB-2B80-4DF4-9FD2-690254E99729}">
      <dgm:prSet/>
      <dgm:spPr/>
      <dgm:t>
        <a:bodyPr/>
        <a:lstStyle/>
        <a:p>
          <a:endParaRPr lang="ru-RU"/>
        </a:p>
      </dgm:t>
    </dgm:pt>
    <dgm:pt modelId="{C2176FE6-99E9-4DFF-B632-68316001285B}">
      <dgm:prSet phldrT="[Текст]"/>
      <dgm:spPr/>
      <dgm:t>
        <a:bodyPr/>
        <a:lstStyle/>
        <a:p>
          <a:r>
            <a:rPr lang="ru-RU" dirty="0"/>
            <a:t>Налог на профессиональный доход</a:t>
          </a:r>
        </a:p>
      </dgm:t>
    </dgm:pt>
    <dgm:pt modelId="{760F7FA9-3114-423D-AA53-83C9FB4ECBF3}" type="parTrans" cxnId="{1174E649-0170-4BA4-8554-A57A33C8EDDC}">
      <dgm:prSet/>
      <dgm:spPr/>
      <dgm:t>
        <a:bodyPr/>
        <a:lstStyle/>
        <a:p>
          <a:endParaRPr lang="ru-RU"/>
        </a:p>
      </dgm:t>
    </dgm:pt>
    <dgm:pt modelId="{25466DE1-24CC-406B-BED8-82CA4CF075F6}" type="sibTrans" cxnId="{1174E649-0170-4BA4-8554-A57A33C8EDDC}">
      <dgm:prSet/>
      <dgm:spPr/>
      <dgm:t>
        <a:bodyPr/>
        <a:lstStyle/>
        <a:p>
          <a:endParaRPr lang="ru-RU"/>
        </a:p>
      </dgm:t>
    </dgm:pt>
    <dgm:pt modelId="{C360FF9E-6634-451B-A78E-817F99A9208A}" type="pres">
      <dgm:prSet presAssocID="{F3A88C61-A42C-4085-8404-970F982DA1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B640F-DCA2-46D9-99C8-F25C9EDA1E1D}" type="pres">
      <dgm:prSet presAssocID="{E31F995A-833D-4453-8B90-0FC25AF36782}" presName="comp" presStyleCnt="0"/>
      <dgm:spPr/>
    </dgm:pt>
    <dgm:pt modelId="{7A2B7DE9-F718-4F9E-A298-78E1ADA15E7C}" type="pres">
      <dgm:prSet presAssocID="{E31F995A-833D-4453-8B90-0FC25AF36782}" presName="box" presStyleLbl="node1" presStyleIdx="0" presStyleCnt="5"/>
      <dgm:spPr/>
      <dgm:t>
        <a:bodyPr/>
        <a:lstStyle/>
        <a:p>
          <a:endParaRPr lang="ru-RU"/>
        </a:p>
      </dgm:t>
    </dgm:pt>
    <dgm:pt modelId="{BF423439-020E-4FBD-ABE3-770642A6967A}" type="pres">
      <dgm:prSet presAssocID="{E31F995A-833D-4453-8B90-0FC25AF36782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t="-35000" b="-35000"/>
          </a:stretch>
        </a:blipFill>
      </dgm:spPr>
    </dgm:pt>
    <dgm:pt modelId="{6A4C51BE-9EFA-4078-A8B0-00BFDACA7230}" type="pres">
      <dgm:prSet presAssocID="{E31F995A-833D-4453-8B90-0FC25AF3678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A8E1-DEF9-4AAB-B69A-FD39AD0C4884}" type="pres">
      <dgm:prSet presAssocID="{B32A321A-4110-4BEA-9D05-E471354CFCFE}" presName="spacer" presStyleCnt="0"/>
      <dgm:spPr/>
    </dgm:pt>
    <dgm:pt modelId="{6BD1DE48-CF9A-4AC5-BA77-0401FAB15D4C}" type="pres">
      <dgm:prSet presAssocID="{C186F542-A783-4C82-824F-5463AF9EE4B6}" presName="comp" presStyleCnt="0"/>
      <dgm:spPr/>
    </dgm:pt>
    <dgm:pt modelId="{5C5EC9A6-5376-46E7-BFD7-6602A26DE104}" type="pres">
      <dgm:prSet presAssocID="{C186F542-A783-4C82-824F-5463AF9EE4B6}" presName="box" presStyleLbl="node1" presStyleIdx="1" presStyleCnt="5"/>
      <dgm:spPr/>
      <dgm:t>
        <a:bodyPr/>
        <a:lstStyle/>
        <a:p>
          <a:endParaRPr lang="ru-RU"/>
        </a:p>
      </dgm:t>
    </dgm:pt>
    <dgm:pt modelId="{71285C3C-6207-4075-BB9D-4C0BFA64B4CD}" type="pres">
      <dgm:prSet presAssocID="{C186F542-A783-4C82-824F-5463AF9EE4B6}" presName="img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t="-46000" b="-46000"/>
          </a:stretch>
        </a:blipFill>
      </dgm:spPr>
    </dgm:pt>
    <dgm:pt modelId="{67E8C14E-FE13-411B-B40A-398850B915F6}" type="pres">
      <dgm:prSet presAssocID="{C186F542-A783-4C82-824F-5463AF9EE4B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C14AF-3275-49EB-9DE1-01DF9D0BD732}" type="pres">
      <dgm:prSet presAssocID="{FCD6533E-50CA-4F0A-BB68-1A869D58A63F}" presName="spacer" presStyleCnt="0"/>
      <dgm:spPr/>
    </dgm:pt>
    <dgm:pt modelId="{D3EC21A0-4E0D-4E96-B4BC-177BA630B45F}" type="pres">
      <dgm:prSet presAssocID="{717CA074-FC31-4DD2-B108-6459479DD10F}" presName="comp" presStyleCnt="0"/>
      <dgm:spPr/>
    </dgm:pt>
    <dgm:pt modelId="{009F246B-6F73-4923-BC10-2346E2B33354}" type="pres">
      <dgm:prSet presAssocID="{717CA074-FC31-4DD2-B108-6459479DD10F}" presName="box" presStyleLbl="node1" presStyleIdx="2" presStyleCnt="5"/>
      <dgm:spPr/>
      <dgm:t>
        <a:bodyPr/>
        <a:lstStyle/>
        <a:p>
          <a:endParaRPr lang="ru-RU"/>
        </a:p>
      </dgm:t>
    </dgm:pt>
    <dgm:pt modelId="{4D8DFC31-88FB-4639-AB10-FD3199787D0E}" type="pres">
      <dgm:prSet presAssocID="{717CA074-FC31-4DD2-B108-6459479DD10F}" presName="img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46000" b="-46000"/>
          </a:stretch>
        </a:blipFill>
      </dgm:spPr>
    </dgm:pt>
    <dgm:pt modelId="{1633058B-379C-4FBC-BB4B-BF18A4C898B2}" type="pres">
      <dgm:prSet presAssocID="{717CA074-FC31-4DD2-B108-6459479DD10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BF49-2704-4174-95B6-1F101DD582E7}" type="pres">
      <dgm:prSet presAssocID="{1456814B-114C-4DE9-8EEB-2DF62AFD7AE9}" presName="spacer" presStyleCnt="0"/>
      <dgm:spPr/>
    </dgm:pt>
    <dgm:pt modelId="{745683FB-37AC-4E02-B1DC-4B2AC61086B5}" type="pres">
      <dgm:prSet presAssocID="{4C2F45F2-8616-43CB-A686-48A8BEF0BC21}" presName="comp" presStyleCnt="0"/>
      <dgm:spPr/>
    </dgm:pt>
    <dgm:pt modelId="{27ADF99E-772B-44CC-A213-9175C2072467}" type="pres">
      <dgm:prSet presAssocID="{4C2F45F2-8616-43CB-A686-48A8BEF0BC21}" presName="box" presStyleLbl="node1" presStyleIdx="3" presStyleCnt="5"/>
      <dgm:spPr/>
      <dgm:t>
        <a:bodyPr/>
        <a:lstStyle/>
        <a:p>
          <a:endParaRPr lang="ru-RU"/>
        </a:p>
      </dgm:t>
    </dgm:pt>
    <dgm:pt modelId="{07005CFB-94A6-41E6-9974-4C74942C2BB2}" type="pres">
      <dgm:prSet presAssocID="{4C2F45F2-8616-43CB-A686-48A8BEF0BC21}" presName="img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t="-67000" b="-67000"/>
          </a:stretch>
        </a:blipFill>
      </dgm:spPr>
    </dgm:pt>
    <dgm:pt modelId="{5B479253-FC1E-47F8-8C04-C105FF6A1B94}" type="pres">
      <dgm:prSet presAssocID="{4C2F45F2-8616-43CB-A686-48A8BEF0BC2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88A9-EF8A-49D1-BAA7-3E0210364ADF}" type="pres">
      <dgm:prSet presAssocID="{2DB12EC9-E9E0-4EB5-B7FB-AE0F10F3F5AA}" presName="spacer" presStyleCnt="0"/>
      <dgm:spPr/>
    </dgm:pt>
    <dgm:pt modelId="{1687AF81-A635-4398-A4C4-E88F8BF9372B}" type="pres">
      <dgm:prSet presAssocID="{C2176FE6-99E9-4DFF-B632-68316001285B}" presName="comp" presStyleCnt="0"/>
      <dgm:spPr/>
    </dgm:pt>
    <dgm:pt modelId="{E8E1453B-CFC4-464F-B00B-0F86FE4D7A52}" type="pres">
      <dgm:prSet presAssocID="{C2176FE6-99E9-4DFF-B632-68316001285B}" presName="box" presStyleLbl="node1" presStyleIdx="4" presStyleCnt="5"/>
      <dgm:spPr/>
      <dgm:t>
        <a:bodyPr/>
        <a:lstStyle/>
        <a:p>
          <a:endParaRPr lang="ru-RU"/>
        </a:p>
      </dgm:t>
    </dgm:pt>
    <dgm:pt modelId="{9B44D2A9-9549-4D42-8FE5-DAAAFAFFB4D9}" type="pres">
      <dgm:prSet presAssocID="{C2176FE6-99E9-4DFF-B632-68316001285B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6DA9A2D-CA3C-43D9-AF84-EF14AE585089}" type="pres">
      <dgm:prSet presAssocID="{C2176FE6-99E9-4DFF-B632-68316001285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0B8CA-5487-4767-8D06-3DABE21E4467}" type="presOf" srcId="{E31F995A-833D-4453-8B90-0FC25AF36782}" destId="{6A4C51BE-9EFA-4078-A8B0-00BFDACA7230}" srcOrd="1" destOrd="0" presId="urn:microsoft.com/office/officeart/2005/8/layout/vList4"/>
    <dgm:cxn modelId="{FAA37C85-B727-40CE-AE2C-72FB4CC3DAA4}" srcId="{F3A88C61-A42C-4085-8404-970F982DA1CE}" destId="{717CA074-FC31-4DD2-B108-6459479DD10F}" srcOrd="2" destOrd="0" parTransId="{6484EB27-5CFD-4985-9F7C-DC2C93F73C9A}" sibTransId="{1456814B-114C-4DE9-8EEB-2DF62AFD7AE9}"/>
    <dgm:cxn modelId="{933FBA32-756B-4058-B395-E48BFAD59EBB}" type="presOf" srcId="{C2176FE6-99E9-4DFF-B632-68316001285B}" destId="{E8E1453B-CFC4-464F-B00B-0F86FE4D7A52}" srcOrd="0" destOrd="0" presId="urn:microsoft.com/office/officeart/2005/8/layout/vList4"/>
    <dgm:cxn modelId="{1174E649-0170-4BA4-8554-A57A33C8EDDC}" srcId="{F3A88C61-A42C-4085-8404-970F982DA1CE}" destId="{C2176FE6-99E9-4DFF-B632-68316001285B}" srcOrd="4" destOrd="0" parTransId="{760F7FA9-3114-423D-AA53-83C9FB4ECBF3}" sibTransId="{25466DE1-24CC-406B-BED8-82CA4CF075F6}"/>
    <dgm:cxn modelId="{997C1D63-74DD-4920-A3F9-10235DF749B5}" type="presOf" srcId="{717CA074-FC31-4DD2-B108-6459479DD10F}" destId="{009F246B-6F73-4923-BC10-2346E2B33354}" srcOrd="0" destOrd="0" presId="urn:microsoft.com/office/officeart/2005/8/layout/vList4"/>
    <dgm:cxn modelId="{3078603C-77C6-44F1-9573-499AD5FEABF5}" type="presOf" srcId="{4C2F45F2-8616-43CB-A686-48A8BEF0BC21}" destId="{5B479253-FC1E-47F8-8C04-C105FF6A1B94}" srcOrd="1" destOrd="0" presId="urn:microsoft.com/office/officeart/2005/8/layout/vList4"/>
    <dgm:cxn modelId="{A766BDDB-2B80-4DF4-9FD2-690254E99729}" srcId="{F3A88C61-A42C-4085-8404-970F982DA1CE}" destId="{4C2F45F2-8616-43CB-A686-48A8BEF0BC21}" srcOrd="3" destOrd="0" parTransId="{6BB59216-2F48-432D-A4FB-72AFF629F139}" sibTransId="{2DB12EC9-E9E0-4EB5-B7FB-AE0F10F3F5AA}"/>
    <dgm:cxn modelId="{B4FBA88E-EA3D-433D-99FC-205A057AF10D}" srcId="{F3A88C61-A42C-4085-8404-970F982DA1CE}" destId="{C186F542-A783-4C82-824F-5463AF9EE4B6}" srcOrd="1" destOrd="0" parTransId="{DE5155D8-6C4F-4647-A16E-32E6263DFAFC}" sibTransId="{FCD6533E-50CA-4F0A-BB68-1A869D58A63F}"/>
    <dgm:cxn modelId="{094B5065-7D2C-4531-A299-A63AB8CE063C}" type="presOf" srcId="{4C2F45F2-8616-43CB-A686-48A8BEF0BC21}" destId="{27ADF99E-772B-44CC-A213-9175C2072467}" srcOrd="0" destOrd="0" presId="urn:microsoft.com/office/officeart/2005/8/layout/vList4"/>
    <dgm:cxn modelId="{B55C78D5-0C28-46F7-B9C4-528506EBBE6F}" type="presOf" srcId="{C186F542-A783-4C82-824F-5463AF9EE4B6}" destId="{67E8C14E-FE13-411B-B40A-398850B915F6}" srcOrd="1" destOrd="0" presId="urn:microsoft.com/office/officeart/2005/8/layout/vList4"/>
    <dgm:cxn modelId="{DDE29244-870E-4839-A869-2131435B74BD}" type="presOf" srcId="{C2176FE6-99E9-4DFF-B632-68316001285B}" destId="{06DA9A2D-CA3C-43D9-AF84-EF14AE585089}" srcOrd="1" destOrd="0" presId="urn:microsoft.com/office/officeart/2005/8/layout/vList4"/>
    <dgm:cxn modelId="{4D2A7F01-398C-4420-BB1A-E210FFF5D2E8}" srcId="{F3A88C61-A42C-4085-8404-970F982DA1CE}" destId="{E31F995A-833D-4453-8B90-0FC25AF36782}" srcOrd="0" destOrd="0" parTransId="{2DAF06F5-8D22-41A3-8543-A0C94998954E}" sibTransId="{B32A321A-4110-4BEA-9D05-E471354CFCFE}"/>
    <dgm:cxn modelId="{50A2D7EE-E8F2-4D46-98A5-A4F305F3A3DF}" type="presOf" srcId="{C186F542-A783-4C82-824F-5463AF9EE4B6}" destId="{5C5EC9A6-5376-46E7-BFD7-6602A26DE104}" srcOrd="0" destOrd="0" presId="urn:microsoft.com/office/officeart/2005/8/layout/vList4"/>
    <dgm:cxn modelId="{F1605B7D-B440-4342-A582-845E87559986}" type="presOf" srcId="{E31F995A-833D-4453-8B90-0FC25AF36782}" destId="{7A2B7DE9-F718-4F9E-A298-78E1ADA15E7C}" srcOrd="0" destOrd="0" presId="urn:microsoft.com/office/officeart/2005/8/layout/vList4"/>
    <dgm:cxn modelId="{4225BC6A-8A96-4731-ABBC-9BC05F948C84}" type="presOf" srcId="{717CA074-FC31-4DD2-B108-6459479DD10F}" destId="{1633058B-379C-4FBC-BB4B-BF18A4C898B2}" srcOrd="1" destOrd="0" presId="urn:microsoft.com/office/officeart/2005/8/layout/vList4"/>
    <dgm:cxn modelId="{C30A2E12-C414-4FCE-805B-628BF599B310}" type="presOf" srcId="{F3A88C61-A42C-4085-8404-970F982DA1CE}" destId="{C360FF9E-6634-451B-A78E-817F99A9208A}" srcOrd="0" destOrd="0" presId="urn:microsoft.com/office/officeart/2005/8/layout/vList4"/>
    <dgm:cxn modelId="{B7085999-73CB-4735-A5B0-83C5BA917C61}" type="presParOf" srcId="{C360FF9E-6634-451B-A78E-817F99A9208A}" destId="{E97B640F-DCA2-46D9-99C8-F25C9EDA1E1D}" srcOrd="0" destOrd="0" presId="urn:microsoft.com/office/officeart/2005/8/layout/vList4"/>
    <dgm:cxn modelId="{E2F62E56-E060-49D4-8F7E-E532F55950EF}" type="presParOf" srcId="{E97B640F-DCA2-46D9-99C8-F25C9EDA1E1D}" destId="{7A2B7DE9-F718-4F9E-A298-78E1ADA15E7C}" srcOrd="0" destOrd="0" presId="urn:microsoft.com/office/officeart/2005/8/layout/vList4"/>
    <dgm:cxn modelId="{CAA7DBA1-7F4D-4183-BBA4-10A47F835AA8}" type="presParOf" srcId="{E97B640F-DCA2-46D9-99C8-F25C9EDA1E1D}" destId="{BF423439-020E-4FBD-ABE3-770642A6967A}" srcOrd="1" destOrd="0" presId="urn:microsoft.com/office/officeart/2005/8/layout/vList4"/>
    <dgm:cxn modelId="{C8CCEA61-88D2-4618-8B46-020820CC6D4E}" type="presParOf" srcId="{E97B640F-DCA2-46D9-99C8-F25C9EDA1E1D}" destId="{6A4C51BE-9EFA-4078-A8B0-00BFDACA7230}" srcOrd="2" destOrd="0" presId="urn:microsoft.com/office/officeart/2005/8/layout/vList4"/>
    <dgm:cxn modelId="{D905EE51-62A6-414D-9B97-1CB3D0DB4971}" type="presParOf" srcId="{C360FF9E-6634-451B-A78E-817F99A9208A}" destId="{3052A8E1-DEF9-4AAB-B69A-FD39AD0C4884}" srcOrd="1" destOrd="0" presId="urn:microsoft.com/office/officeart/2005/8/layout/vList4"/>
    <dgm:cxn modelId="{3C816C7C-D89D-48D5-9261-B117696FEA51}" type="presParOf" srcId="{C360FF9E-6634-451B-A78E-817F99A9208A}" destId="{6BD1DE48-CF9A-4AC5-BA77-0401FAB15D4C}" srcOrd="2" destOrd="0" presId="urn:microsoft.com/office/officeart/2005/8/layout/vList4"/>
    <dgm:cxn modelId="{6D7F6F6B-86B5-4388-9369-A6E3A7F2F97D}" type="presParOf" srcId="{6BD1DE48-CF9A-4AC5-BA77-0401FAB15D4C}" destId="{5C5EC9A6-5376-46E7-BFD7-6602A26DE104}" srcOrd="0" destOrd="0" presId="urn:microsoft.com/office/officeart/2005/8/layout/vList4"/>
    <dgm:cxn modelId="{EFF908BE-2140-4583-B623-7DCA69D7AA3B}" type="presParOf" srcId="{6BD1DE48-CF9A-4AC5-BA77-0401FAB15D4C}" destId="{71285C3C-6207-4075-BB9D-4C0BFA64B4CD}" srcOrd="1" destOrd="0" presId="urn:microsoft.com/office/officeart/2005/8/layout/vList4"/>
    <dgm:cxn modelId="{3A70EC55-4931-4FDE-BF8E-79152C3BFF75}" type="presParOf" srcId="{6BD1DE48-CF9A-4AC5-BA77-0401FAB15D4C}" destId="{67E8C14E-FE13-411B-B40A-398850B915F6}" srcOrd="2" destOrd="0" presId="urn:microsoft.com/office/officeart/2005/8/layout/vList4"/>
    <dgm:cxn modelId="{9A71316E-FF1B-4706-8B37-38C59CBC6C4B}" type="presParOf" srcId="{C360FF9E-6634-451B-A78E-817F99A9208A}" destId="{21AC14AF-3275-49EB-9DE1-01DF9D0BD732}" srcOrd="3" destOrd="0" presId="urn:microsoft.com/office/officeart/2005/8/layout/vList4"/>
    <dgm:cxn modelId="{4C6D8FA6-5CCD-4BD0-A617-081011067FF6}" type="presParOf" srcId="{C360FF9E-6634-451B-A78E-817F99A9208A}" destId="{D3EC21A0-4E0D-4E96-B4BC-177BA630B45F}" srcOrd="4" destOrd="0" presId="urn:microsoft.com/office/officeart/2005/8/layout/vList4"/>
    <dgm:cxn modelId="{79645807-0359-4327-A29A-83120CC341AC}" type="presParOf" srcId="{D3EC21A0-4E0D-4E96-B4BC-177BA630B45F}" destId="{009F246B-6F73-4923-BC10-2346E2B33354}" srcOrd="0" destOrd="0" presId="urn:microsoft.com/office/officeart/2005/8/layout/vList4"/>
    <dgm:cxn modelId="{A6E7135B-8643-4084-9412-8006B8E2C5D0}" type="presParOf" srcId="{D3EC21A0-4E0D-4E96-B4BC-177BA630B45F}" destId="{4D8DFC31-88FB-4639-AB10-FD3199787D0E}" srcOrd="1" destOrd="0" presId="urn:microsoft.com/office/officeart/2005/8/layout/vList4"/>
    <dgm:cxn modelId="{63475D09-1006-48B6-A307-8C1A9D27F910}" type="presParOf" srcId="{D3EC21A0-4E0D-4E96-B4BC-177BA630B45F}" destId="{1633058B-379C-4FBC-BB4B-BF18A4C898B2}" srcOrd="2" destOrd="0" presId="urn:microsoft.com/office/officeart/2005/8/layout/vList4"/>
    <dgm:cxn modelId="{BD4F4EFF-212A-426C-8699-92644FBE69B4}" type="presParOf" srcId="{C360FF9E-6634-451B-A78E-817F99A9208A}" destId="{D934BF49-2704-4174-95B6-1F101DD582E7}" srcOrd="5" destOrd="0" presId="urn:microsoft.com/office/officeart/2005/8/layout/vList4"/>
    <dgm:cxn modelId="{89A3487A-AC43-47F4-B900-9B8FBE0287F0}" type="presParOf" srcId="{C360FF9E-6634-451B-A78E-817F99A9208A}" destId="{745683FB-37AC-4E02-B1DC-4B2AC61086B5}" srcOrd="6" destOrd="0" presId="urn:microsoft.com/office/officeart/2005/8/layout/vList4"/>
    <dgm:cxn modelId="{4F5CC3BE-03DC-4648-B8C0-846FF0AB4426}" type="presParOf" srcId="{745683FB-37AC-4E02-B1DC-4B2AC61086B5}" destId="{27ADF99E-772B-44CC-A213-9175C2072467}" srcOrd="0" destOrd="0" presId="urn:microsoft.com/office/officeart/2005/8/layout/vList4"/>
    <dgm:cxn modelId="{113FA6F3-BCEA-40D3-AF5B-6E4A4101A53E}" type="presParOf" srcId="{745683FB-37AC-4E02-B1DC-4B2AC61086B5}" destId="{07005CFB-94A6-41E6-9974-4C74942C2BB2}" srcOrd="1" destOrd="0" presId="urn:microsoft.com/office/officeart/2005/8/layout/vList4"/>
    <dgm:cxn modelId="{25BBB88C-D900-41B3-8D61-FE49DD69DE5D}" type="presParOf" srcId="{745683FB-37AC-4E02-B1DC-4B2AC61086B5}" destId="{5B479253-FC1E-47F8-8C04-C105FF6A1B94}" srcOrd="2" destOrd="0" presId="urn:microsoft.com/office/officeart/2005/8/layout/vList4"/>
    <dgm:cxn modelId="{42E45FAD-9077-4776-BDE7-0B365CB1E221}" type="presParOf" srcId="{C360FF9E-6634-451B-A78E-817F99A9208A}" destId="{2D6B88A9-EF8A-49D1-BAA7-3E0210364ADF}" srcOrd="7" destOrd="0" presId="urn:microsoft.com/office/officeart/2005/8/layout/vList4"/>
    <dgm:cxn modelId="{5EB12252-5F17-469D-9FF9-DCB37DD7BC35}" type="presParOf" srcId="{C360FF9E-6634-451B-A78E-817F99A9208A}" destId="{1687AF81-A635-4398-A4C4-E88F8BF9372B}" srcOrd="8" destOrd="0" presId="urn:microsoft.com/office/officeart/2005/8/layout/vList4"/>
    <dgm:cxn modelId="{82B10B63-2C31-4A54-8577-F98DD2448558}" type="presParOf" srcId="{1687AF81-A635-4398-A4C4-E88F8BF9372B}" destId="{E8E1453B-CFC4-464F-B00B-0F86FE4D7A52}" srcOrd="0" destOrd="0" presId="urn:microsoft.com/office/officeart/2005/8/layout/vList4"/>
    <dgm:cxn modelId="{DAC7A05B-2EF0-49BB-8DAA-1A28F2FDBD8F}" type="presParOf" srcId="{1687AF81-A635-4398-A4C4-E88F8BF9372B}" destId="{9B44D2A9-9549-4D42-8FE5-DAAAFAFFB4D9}" srcOrd="1" destOrd="0" presId="urn:microsoft.com/office/officeart/2005/8/layout/vList4"/>
    <dgm:cxn modelId="{D8543CC1-8DBB-41FC-A43A-BC29E19C01E3}" type="presParOf" srcId="{1687AF81-A635-4398-A4C4-E88F8BF9372B}" destId="{06DA9A2D-CA3C-43D9-AF84-EF14AE5850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B7DE9-F718-4F9E-A298-78E1ADA15E7C}">
      <dsp:nvSpPr>
        <dsp:cNvPr id="0" name=""/>
        <dsp:cNvSpPr/>
      </dsp:nvSpPr>
      <dsp:spPr>
        <a:xfrm>
          <a:off x="0" y="0"/>
          <a:ext cx="10515600" cy="76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Общая система налогообложения (НДФЛ)</a:t>
          </a:r>
        </a:p>
      </dsp:txBody>
      <dsp:txXfrm>
        <a:off x="2180119" y="0"/>
        <a:ext cx="8335480" cy="769998"/>
      </dsp:txXfrm>
    </dsp:sp>
    <dsp:sp modelId="{BF423439-020E-4FBD-ABE3-770642A6967A}">
      <dsp:nvSpPr>
        <dsp:cNvPr id="0" name=""/>
        <dsp:cNvSpPr/>
      </dsp:nvSpPr>
      <dsp:spPr>
        <a:xfrm>
          <a:off x="76999" y="76999"/>
          <a:ext cx="2103120" cy="615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EC9A6-5376-46E7-BFD7-6602A26DE104}">
      <dsp:nvSpPr>
        <dsp:cNvPr id="0" name=""/>
        <dsp:cNvSpPr/>
      </dsp:nvSpPr>
      <dsp:spPr>
        <a:xfrm>
          <a:off x="0" y="846998"/>
          <a:ext cx="10515600" cy="76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Упрощённая система налогообложения («доходы», «доходы, уменьшенные на величину расходов»</a:t>
          </a:r>
        </a:p>
      </dsp:txBody>
      <dsp:txXfrm>
        <a:off x="2180119" y="846998"/>
        <a:ext cx="8335480" cy="769998"/>
      </dsp:txXfrm>
    </dsp:sp>
    <dsp:sp modelId="{71285C3C-6207-4075-BB9D-4C0BFA64B4CD}">
      <dsp:nvSpPr>
        <dsp:cNvPr id="0" name=""/>
        <dsp:cNvSpPr/>
      </dsp:nvSpPr>
      <dsp:spPr>
        <a:xfrm>
          <a:off x="76999" y="923998"/>
          <a:ext cx="2103120" cy="615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46000" b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F246B-6F73-4923-BC10-2346E2B33354}">
      <dsp:nvSpPr>
        <dsp:cNvPr id="0" name=""/>
        <dsp:cNvSpPr/>
      </dsp:nvSpPr>
      <dsp:spPr>
        <a:xfrm>
          <a:off x="0" y="1693997"/>
          <a:ext cx="10515600" cy="76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Единый сельскохозяйственный налог</a:t>
          </a:r>
        </a:p>
      </dsp:txBody>
      <dsp:txXfrm>
        <a:off x="2180119" y="1693997"/>
        <a:ext cx="8335480" cy="769998"/>
      </dsp:txXfrm>
    </dsp:sp>
    <dsp:sp modelId="{4D8DFC31-88FB-4639-AB10-FD3199787D0E}">
      <dsp:nvSpPr>
        <dsp:cNvPr id="0" name=""/>
        <dsp:cNvSpPr/>
      </dsp:nvSpPr>
      <dsp:spPr>
        <a:xfrm>
          <a:off x="76999" y="1770996"/>
          <a:ext cx="2103120" cy="615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46000" b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F99E-772B-44CC-A213-9175C2072467}">
      <dsp:nvSpPr>
        <dsp:cNvPr id="0" name=""/>
        <dsp:cNvSpPr/>
      </dsp:nvSpPr>
      <dsp:spPr>
        <a:xfrm>
          <a:off x="0" y="2540995"/>
          <a:ext cx="10515600" cy="76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Патентная </a:t>
          </a:r>
          <a:r>
            <a:rPr lang="ru-RU" sz="2100" kern="1200"/>
            <a:t>система </a:t>
          </a:r>
          <a:r>
            <a:rPr lang="ru-RU" sz="2100" kern="1200" smtClean="0"/>
            <a:t>налогообложения</a:t>
          </a:r>
          <a:endParaRPr lang="ru-RU" sz="2100" kern="1200" dirty="0"/>
        </a:p>
      </dsp:txBody>
      <dsp:txXfrm>
        <a:off x="2180119" y="2540995"/>
        <a:ext cx="8335480" cy="769998"/>
      </dsp:txXfrm>
    </dsp:sp>
    <dsp:sp modelId="{07005CFB-94A6-41E6-9974-4C74942C2BB2}">
      <dsp:nvSpPr>
        <dsp:cNvPr id="0" name=""/>
        <dsp:cNvSpPr/>
      </dsp:nvSpPr>
      <dsp:spPr>
        <a:xfrm>
          <a:off x="76999" y="2617995"/>
          <a:ext cx="2103120" cy="615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67000" b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1453B-CFC4-464F-B00B-0F86FE4D7A52}">
      <dsp:nvSpPr>
        <dsp:cNvPr id="0" name=""/>
        <dsp:cNvSpPr/>
      </dsp:nvSpPr>
      <dsp:spPr>
        <a:xfrm>
          <a:off x="0" y="3387994"/>
          <a:ext cx="10515600" cy="76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Налог на профессиональный доход</a:t>
          </a:r>
        </a:p>
      </dsp:txBody>
      <dsp:txXfrm>
        <a:off x="2180119" y="3387994"/>
        <a:ext cx="8335480" cy="769998"/>
      </dsp:txXfrm>
    </dsp:sp>
    <dsp:sp modelId="{9B44D2A9-9549-4D42-8FE5-DAAAFAFFB4D9}">
      <dsp:nvSpPr>
        <dsp:cNvPr id="0" name=""/>
        <dsp:cNvSpPr/>
      </dsp:nvSpPr>
      <dsp:spPr>
        <a:xfrm>
          <a:off x="76999" y="3464993"/>
          <a:ext cx="2103120" cy="615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16.03.2023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hyperlink" Target="https://websbor.gks.ru/webstat/#!/gs/statistic-cod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Общие и отличительные черты ЛПХ и КФХ в российском праве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356" y="5079998"/>
            <a:ext cx="6127787" cy="1264597"/>
          </a:xfrm>
        </p:spPr>
        <p:txBody>
          <a:bodyPr rtlCol="0"/>
          <a:lstStyle/>
          <a:p>
            <a:pPr algn="ctr" rtl="0"/>
            <a:r>
              <a:rPr lang="ru-RU" dirty="0"/>
              <a:t>Методика деятельности КФХ</a:t>
            </a:r>
          </a:p>
          <a:p>
            <a:pPr algn="ctr" rtl="0"/>
            <a:r>
              <a:rPr lang="ru-RU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EA8EC-2BA1-01B4-D603-AAF8E43F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Приложения к Государственной программе, содержащие меры поддержки, доступные для КФХ (в скобках – меры, доступные для ЛПХ)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537E6-9672-319F-A6D1-F0E63376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Приложение 6,</a:t>
            </a:r>
          </a:p>
          <a:p>
            <a:r>
              <a:rPr lang="ru-RU" dirty="0"/>
              <a:t>Приложение 7,</a:t>
            </a:r>
          </a:p>
          <a:p>
            <a:r>
              <a:rPr lang="ru-RU" dirty="0"/>
              <a:t>Приложение 8 </a:t>
            </a:r>
            <a:r>
              <a:rPr lang="ru-RU" dirty="0">
                <a:solidFill>
                  <a:srgbClr val="92D050"/>
                </a:solidFill>
              </a:rPr>
              <a:t>(для ЛПХ – «самозанятых» доступны субсидии на увеличение производства продукции козоводства и овцеводства, а также – производство молока и мяса)</a:t>
            </a:r>
            <a:r>
              <a:rPr lang="ru-RU" dirty="0"/>
              <a:t>,</a:t>
            </a:r>
          </a:p>
          <a:p>
            <a:r>
              <a:rPr lang="ru-RU" dirty="0"/>
              <a:t>Приложение 11.1,</a:t>
            </a:r>
          </a:p>
          <a:p>
            <a:r>
              <a:rPr lang="ru-RU" dirty="0"/>
              <a:t>Приложение 12,</a:t>
            </a:r>
          </a:p>
          <a:p>
            <a:r>
              <a:rPr lang="ru-RU" dirty="0"/>
              <a:t>Приложение 12.1</a:t>
            </a:r>
            <a:r>
              <a:rPr lang="ru-RU" dirty="0">
                <a:solidFill>
                  <a:srgbClr val="92D050"/>
                </a:solidFill>
              </a:rPr>
              <a:t> (для ЛПХ – «самозанятых» доступны субсидии на поддержку элитного семеноводства, производства картофеля и овощей)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0AE153-E118-27FF-E155-A90D2C9C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3783B-5023-6F68-7C29-A0EA7BF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EB46D-FA1B-A508-95C0-A194970C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500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E0FA6-8F2F-5F71-A687-268DA1AC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Вывод: оптимальный статус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5DF38-FCDF-38CB-5FDC-6D82F7BE0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ru-RU" dirty="0"/>
              <a:t>ЛПХ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651ED8-5D17-5110-1EC2-D58B37E1E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66" y="2758698"/>
            <a:ext cx="3949189" cy="34128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Если не предполагается развитие, увеличение объёмов производства, его товарности, расширение номенклатуры, технологическое перевооружение, использование наёмного труда и пр.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D5DF90-40A2-650D-83AB-F97B44122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r"/>
            <a:r>
              <a:rPr lang="ru-RU" dirty="0"/>
              <a:t>КФХ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94BB43-BA1D-D730-DE43-B83451E2F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00081" y="3127248"/>
            <a:ext cx="3830666" cy="3063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Во всех случаях, предполагающих развитие производственной деятельности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161D9-7AFD-22D1-7285-4B8A7B18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B07B9B-5D6A-98F9-E05F-9EF95CEF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E59AD9-EF46-5380-D0C6-2EF36145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718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D4932-840B-468E-B36C-3D46991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9" y="382082"/>
            <a:ext cx="10892040" cy="17621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000" dirty="0"/>
              <a:t>Основные организационно-правовые формы и формы собственности для ведения сельскохозяйственного производства в Российской Федерации</a:t>
            </a:r>
            <a:endParaRPr lang="en-US" sz="30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DA65776-F8AF-956B-BD58-9A1E1B00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678" y="2315081"/>
            <a:ext cx="9008641" cy="4160837"/>
          </a:xfrm>
        </p:spPr>
      </p:pic>
    </p:spTree>
    <p:extLst>
      <p:ext uri="{BB962C8B-B14F-4D97-AF65-F5344CB8AC3E}">
        <p14:creationId xmlns:p14="http://schemas.microsoft.com/office/powerpoint/2010/main" val="49541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AE14-C46F-D853-E6C0-C5009FC6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Правовое регулирование ЛПХ и КФХ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72D91-BD0B-3ECB-C22A-C23161091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Федеральный закон от 11 июня 2003 г. № 74-ФЗ "О крестьянском (фермерском) хозяйстве"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E0250C-C360-1CF8-11B8-057983229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Федеральный закон от 7 июля 2003 г. № 112-ФЗ "О личном подсобном хозяйстве"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7AD3D-57EA-3280-DB88-CB81DAB6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FE2B8F-822D-4FB7-8B6A-925ED378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5724F-8F86-18CA-2047-57F55C73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420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490E2-5156-53D2-DA5E-50709F31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Статус сельскохозяйственного товаропроизводителя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D9945-5179-F43B-AA77-0CA893812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2. Сельскохозяйственными товаропроизводителями признаются также:</a:t>
            </a:r>
          </a:p>
          <a:p>
            <a:pPr marL="514350" indent="-514350">
              <a:buAutoNum type="arabicParenR"/>
            </a:pPr>
            <a:r>
              <a:rPr lang="ru-RU" dirty="0"/>
              <a:t>граждане, ведущие личное подсобное хозяйство, в соответствии с Федеральным законом от 7 июля 2003 года № 112-ФЗ "О личном подсобном хозяйстве";</a:t>
            </a:r>
          </a:p>
          <a:p>
            <a:pPr marL="514350" indent="-514350">
              <a:buAutoNum type="arabicParenR"/>
            </a:pPr>
            <a:r>
              <a:rPr lang="ru-RU" dirty="0"/>
              <a:t>…</a:t>
            </a:r>
          </a:p>
          <a:p>
            <a:pPr marL="0" indent="0">
              <a:buNone/>
            </a:pPr>
            <a:r>
              <a:rPr lang="ru-RU" dirty="0"/>
              <a:t>3) крестьянские (фермерские) хозяйства в соответствии с Федеральным законом от 11 июня 2003 года № 74-ФЗ "О крестьянском (фермерском) хозяйстве".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5EF63-6A27-28A7-2F70-7E3D9A8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11B4A-9E9B-6314-EDA3-AE9882D4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680D9-AAF7-6F9F-FF5B-6B723B55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32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EDA26-FED6-C31D-A3C2-B11CEE94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Государственная регистрация и учёт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92DBFA-44B9-C28F-86BA-DFDE2107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152" y="1465916"/>
            <a:ext cx="4937760" cy="615406"/>
          </a:xfrm>
        </p:spPr>
        <p:txBody>
          <a:bodyPr anchor="ctr"/>
          <a:lstStyle/>
          <a:p>
            <a:pPr algn="ctr"/>
            <a:r>
              <a:rPr lang="ru-RU" dirty="0"/>
              <a:t>КФХ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7A34F-4F83-4ECF-B05C-C375EE95C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184"/>
            <a:ext cx="4114800" cy="394330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dirty="0"/>
              <a:t>Фермерское хозяйство считается созданным со дня его государственной регистрации в порядке, установленном законодательством Российской Федерации.</a:t>
            </a:r>
            <a:endParaRPr lang="en-US" sz="2000" dirty="0"/>
          </a:p>
          <a:p>
            <a:pPr marL="0" indent="0" algn="r">
              <a:buNone/>
            </a:pPr>
            <a:r>
              <a:rPr lang="ru-RU" sz="2000" i="1" dirty="0"/>
              <a:t>Федеральный закон «О крестьянском (фермерском) хозяйстве», ст. 5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58440A-EB97-FE69-6130-2DFE3DCA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52" y="1465916"/>
            <a:ext cx="4937760" cy="615406"/>
          </a:xfrm>
        </p:spPr>
        <p:txBody>
          <a:bodyPr anchor="ctr"/>
          <a:lstStyle/>
          <a:p>
            <a:pPr algn="ctr"/>
            <a:r>
              <a:rPr lang="ru-RU" dirty="0"/>
              <a:t>ЛПХ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E0868-A0FC-9729-D23E-D57E90693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3486" y="2247184"/>
            <a:ext cx="5783362" cy="3943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Регистрация личного подсобного хозяйства не требуется.</a:t>
            </a:r>
          </a:p>
          <a:p>
            <a:pPr marL="0" indent="0" algn="r">
              <a:buNone/>
            </a:pPr>
            <a:r>
              <a:rPr lang="ru-RU" sz="2000" i="1" dirty="0"/>
              <a:t>Федеральный закон «О личном подсобном хозяйстве», ст. 3</a:t>
            </a:r>
          </a:p>
          <a:p>
            <a:pPr marL="0" indent="0">
              <a:buNone/>
            </a:pPr>
            <a:r>
              <a:rPr lang="ru-RU" sz="2000" dirty="0"/>
              <a:t>Учет личных подсобных хозяйств осуществляется в </a:t>
            </a:r>
            <a:r>
              <a:rPr lang="ru-RU" sz="2000" dirty="0" err="1"/>
              <a:t>похозяйственных</a:t>
            </a:r>
            <a:r>
              <a:rPr lang="ru-RU" sz="2000" dirty="0"/>
              <a:t> книгах, которые ведутся органами местного самоуправления поселений и органами местного самоуправления городских округов.</a:t>
            </a:r>
          </a:p>
          <a:p>
            <a:pPr marL="0" indent="0">
              <a:buNone/>
            </a:pPr>
            <a:r>
              <a:rPr lang="ru-RU" sz="2000" i="1" dirty="0"/>
              <a:t>Федеральный закон «О личном подсобном хозяйстве», ст. 8</a:t>
            </a:r>
            <a:endParaRPr lang="ru-RU" sz="200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EE231D-0CDB-3764-2735-7E6AFC8B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920758-C4BD-6083-F0B3-8C0E2A4E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D8B43F-F80B-CAA0-65F0-A3546060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04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BDC28-9B2F-4087-1FC1-72F7675B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Возможные системы налогообложения КФХ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E37CDB3-5C59-720D-3E8E-64FFCF790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60046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451D50E2-B723-2BE8-2DAD-27D92FBE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2F0F4-A650-8291-154B-AE854BD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AAF4E-EDE1-B1AC-30F9-3C0E625B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18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40FC-8470-D48B-0637-CC44FD3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Налогообложение доходов от ведения ЛПХ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457BD-F1D2-DF4B-B532-A5083081B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общем случае:</a:t>
            </a:r>
          </a:p>
          <a:p>
            <a:pPr marL="0" indent="0">
              <a:buNone/>
            </a:pPr>
            <a:r>
              <a:rPr lang="ru-RU" dirty="0"/>
              <a:t>«Реализация гражданами, ведущими личное подсобное хозяйство, сельскохозяйственной продукции, произведенной и переработанной при ведении личного подсобного хозяйства, не является предпринимательской деятельностью»</a:t>
            </a:r>
          </a:p>
          <a:p>
            <a:pPr marL="0" indent="0" algn="r">
              <a:buNone/>
            </a:pPr>
            <a:r>
              <a:rPr lang="ru-RU" dirty="0"/>
              <a:t>112-ФЗ, ст. 2</a:t>
            </a:r>
          </a:p>
          <a:p>
            <a:pPr marL="0" indent="0" algn="r">
              <a:buNone/>
            </a:pPr>
            <a:r>
              <a:rPr lang="ru-RU" dirty="0"/>
              <a:t>Доходы от ведения ЛПХ выведены из-под налогообложения </a:t>
            </a:r>
            <a:r>
              <a:rPr lang="ru-RU" dirty="0" err="1"/>
              <a:t>пп</a:t>
            </a:r>
            <a:r>
              <a:rPr lang="ru-RU" dirty="0"/>
              <a:t>. 13) ст. 217 НК РФ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337A1-CCB3-42D5-9908-2E1BDC20B4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«Применять специальный налоговый режим «Налог на профессиональный доход» … вправе физические лица…»</a:t>
            </a:r>
          </a:p>
          <a:p>
            <a:pPr marL="0" indent="0" algn="r">
              <a:buNone/>
            </a:pPr>
            <a:r>
              <a:rPr lang="ru-RU" i="1" dirty="0"/>
              <a:t>Федеральный закон от 27 ноября 2018 г. № 422-ФЗ «О проведении эксперимента по установлению специального налогового режима «Налог на профессиональный доход», ст. 2, ч.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8E3073-E618-7B7F-C407-C05D07C3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3C4DC-8F3D-EE30-22CA-7715E9C5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3D8CEB-CCC4-70CD-E9ED-56B290E8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70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митет по природным ресурсам курской области">
            <a:extLst>
              <a:ext uri="{FF2B5EF4-FFF2-40B4-BE49-F238E27FC236}">
                <a16:creationId xmlns:a16="http://schemas.microsoft.com/office/drawing/2014/main" id="{743F513A-236F-E78F-540D-75F3CBAC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717905"/>
            <a:ext cx="1371600" cy="8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ИП заполнить налоговую декларацию УСН в 2022 онлайн">
            <a:extLst>
              <a:ext uri="{FF2B5EF4-FFF2-40B4-BE49-F238E27FC236}">
                <a16:creationId xmlns:a16="http://schemas.microsoft.com/office/drawing/2014/main" id="{4A731A74-7334-FEC3-7E56-B7DFC328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40" y="1955800"/>
            <a:ext cx="2557727" cy="16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033418C-5ACB-7ACC-A3FF-69D548B6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0A17C3-059A-B952-14E5-2CC35FEB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0972F-7414-86E4-EA06-7532ED8E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1C040-200B-55A6-AB93-C0B62B2AE95B}"/>
              </a:ext>
            </a:extLst>
          </p:cNvPr>
          <p:cNvSpPr txBox="1"/>
          <p:nvPr/>
        </p:nvSpPr>
        <p:spPr>
          <a:xfrm>
            <a:off x="279400" y="190500"/>
            <a:ext cx="1172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Основные виды отчётности, представляемой сельскохозяйственными товаропроизводителями в государственные органы</a:t>
            </a:r>
          </a:p>
        </p:txBody>
      </p:sp>
      <p:sp>
        <p:nvSpPr>
          <p:cNvPr id="6" name="Стрелка: счетверенная 5">
            <a:extLst>
              <a:ext uri="{FF2B5EF4-FFF2-40B4-BE49-F238E27FC236}">
                <a16:creationId xmlns:a16="http://schemas.microsoft.com/office/drawing/2014/main" id="{8B636061-8BC3-7749-B75B-2AB527E8577B}"/>
              </a:ext>
            </a:extLst>
          </p:cNvPr>
          <p:cNvSpPr/>
          <p:nvPr/>
        </p:nvSpPr>
        <p:spPr>
          <a:xfrm>
            <a:off x="1003300" y="1181100"/>
            <a:ext cx="10718800" cy="4953000"/>
          </a:xfrm>
          <a:prstGeom prst="quadArrow">
            <a:avLst>
              <a:gd name="adj1" fmla="val 2500"/>
              <a:gd name="adj2" fmla="val 2500"/>
              <a:gd name="adj3" fmla="val 2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196EB-6E16-7529-8604-E820E5DBB716}"/>
              </a:ext>
            </a:extLst>
          </p:cNvPr>
          <p:cNvSpPr txBox="1"/>
          <p:nvPr/>
        </p:nvSpPr>
        <p:spPr>
          <a:xfrm>
            <a:off x="355600" y="1305164"/>
            <a:ext cx="300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Бухгалтерская (финансовая)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всех юридических лиц,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3EB18-99C1-0364-3747-9BEFD7C85050}"/>
              </a:ext>
            </a:extLst>
          </p:cNvPr>
          <p:cNvSpPr txBox="1"/>
          <p:nvPr/>
        </p:nvSpPr>
        <p:spPr>
          <a:xfrm>
            <a:off x="8887340" y="776228"/>
            <a:ext cx="3558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Налоговая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всех субъектов предпринимательской деятельности (кроме «самозанятых» субъектов предпринимательской деятельности),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налогового учёта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6850A-A8DC-2EC1-4E73-5A3568E3DE3D}"/>
              </a:ext>
            </a:extLst>
          </p:cNvPr>
          <p:cNvSpPr txBox="1"/>
          <p:nvPr/>
        </p:nvSpPr>
        <p:spPr>
          <a:xfrm>
            <a:off x="279400" y="3911600"/>
            <a:ext cx="600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Статистическая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субъектов предпринимательской деятельности, если им вменена такая обязанность (проверка: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/>
              </a:rPr>
              <a:t>https://websbor.gks.ru/webstat/#!/gs/statistic-codes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 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 (если ведётся), в иных случаях – на базе управленческого учёта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96224-CEAD-596C-A97A-6FBCEA015F24}"/>
              </a:ext>
            </a:extLst>
          </p:cNvPr>
          <p:cNvSpPr txBox="1"/>
          <p:nvPr/>
        </p:nvSpPr>
        <p:spPr>
          <a:xfrm>
            <a:off x="6515100" y="3708400"/>
            <a:ext cx="566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Ведомственная отчётность предприятий АПК: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сельскохозяйственных товаропроизводителей – получателей средств государственной поддержки,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 (если ведётся), в иных случаях – на базе налогового учёта (на базе управленческого учёта при нехватке информации).</a:t>
            </a:r>
          </a:p>
          <a:p>
            <a:r>
              <a:rPr lang="ru-RU" dirty="0"/>
              <a:t>Разновидностью является отчётность по соглашениям об использовании средств государственной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Бухгалтерский баланс">
            <a:extLst>
              <a:ext uri="{FF2B5EF4-FFF2-40B4-BE49-F238E27FC236}">
                <a16:creationId xmlns:a16="http://schemas.microsoft.com/office/drawing/2014/main" id="{B1F95099-829A-9E86-5D57-96B587F2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624252"/>
            <a:ext cx="26416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2B678-B3CC-D77B-63F5-0E02E0CC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Формы и виды учёта и отчётности для КФХ и ЛПХ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B18900B-D9A8-B0E5-EE69-F4D27BA35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600620"/>
              </p:ext>
            </p:extLst>
          </p:nvPr>
        </p:nvGraphicFramePr>
        <p:xfrm>
          <a:off x="838200" y="2011363"/>
          <a:ext cx="10515597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9174445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2147546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5624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учёта и отчётности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КФХ без ЮЛ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ЛПХ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16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Бухгалтерский учёт и БФО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23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Налоговый учёт и налоговая отчётность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 (кроме «самозанятых»)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8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Статистическая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07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Ведомственная (кроме отчётности по государственной поддержке)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4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Ведомственная отчётность по полученной государственной поддержке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021905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7431A74-ADDA-F094-3D98-78699D74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C677C-D40E-1CC3-6268-52CBB4DC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2F613-509D-8568-194D-1C991777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2344945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71af3243-3dd4-4a8d-8c0d-dd76da1f02a5"/>
    <ds:schemaRef ds:uri="http://purl.org/dc/elements/1.1/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77</TotalTime>
  <Words>684</Words>
  <Application>Microsoft Office PowerPoint</Application>
  <PresentationFormat>Широкоэкранный</PresentationFormat>
  <Paragraphs>89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Кисть</vt:lpstr>
      <vt:lpstr>Общие и отличительные черты ЛПХ и КФХ в российском праве</vt:lpstr>
      <vt:lpstr>Основные организационно-правовые формы и формы собственности для ведения сельскохозяйственного производства в Российской Федерации</vt:lpstr>
      <vt:lpstr>Правовое регулирование ЛПХ и КФХ</vt:lpstr>
      <vt:lpstr>Статус сельскохозяйственного товаропроизводителя</vt:lpstr>
      <vt:lpstr>Государственная регистрация и учёт</vt:lpstr>
      <vt:lpstr>Возможные системы налогообложения КФХ</vt:lpstr>
      <vt:lpstr>Налогообложение доходов от ведения ЛПХ</vt:lpstr>
      <vt:lpstr>Презентация PowerPoint</vt:lpstr>
      <vt:lpstr>Формы и виды учёта и отчётности для КФХ и ЛПХ</vt:lpstr>
      <vt:lpstr>Приложения к Государственной программе, содержащие меры поддержки, доступные для КФХ (в скобках – меры, доступные для ЛПХ)</vt:lpstr>
      <vt:lpstr>Вывод: оптимальный статус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и отличительные черты ЛПХ и КФХ в российском праве</dc:title>
  <dc:creator>euser519</dc:creator>
  <cp:lastModifiedBy>Hodeg</cp:lastModifiedBy>
  <cp:revision>14</cp:revision>
  <dcterms:created xsi:type="dcterms:W3CDTF">2023-03-09T14:15:44Z</dcterms:created>
  <dcterms:modified xsi:type="dcterms:W3CDTF">2023-03-15T22:49:28Z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