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9" r:id="rId3"/>
    <p:sldId id="260" r:id="rId4"/>
    <p:sldId id="1261" r:id="rId5"/>
    <p:sldId id="1262" r:id="rId6"/>
    <p:sldId id="1257" r:id="rId7"/>
    <p:sldId id="1264" r:id="rId8"/>
    <p:sldId id="1286" r:id="rId9"/>
    <p:sldId id="261" r:id="rId10"/>
    <p:sldId id="1265" r:id="rId11"/>
    <p:sldId id="1266" r:id="rId12"/>
    <p:sldId id="1250" r:id="rId13"/>
    <p:sldId id="379" r:id="rId14"/>
    <p:sldId id="380" r:id="rId15"/>
    <p:sldId id="1249" r:id="rId16"/>
    <p:sldId id="1248" r:id="rId17"/>
    <p:sldId id="1288" r:id="rId18"/>
    <p:sldId id="1281" r:id="rId19"/>
    <p:sldId id="1289" r:id="rId20"/>
    <p:sldId id="1290" r:id="rId21"/>
    <p:sldId id="1291"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Продажи</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F6A-4CCF-9F4D-93EFE993948A}"/>
              </c:ext>
            </c:extLst>
          </c:dPt>
          <c:dPt>
            <c:idx val="1"/>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2-BF6A-4CCF-9F4D-93EFE993948A}"/>
              </c:ext>
            </c:extLst>
          </c:dPt>
          <c:dLbls>
            <c:dLbl>
              <c:idx val="0"/>
              <c:layout>
                <c:manualLayout>
                  <c:x val="-0.15670688913082007"/>
                  <c:y val="-0.2173692456589864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6A-4CCF-9F4D-93EFE99394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extLst>
          </c:dLbls>
          <c:cat>
            <c:strRef>
              <c:f>Лист1!$A$2:$A$3</c:f>
              <c:strCache>
                <c:ptCount val="2"/>
                <c:pt idx="0">
                  <c:v>Грант</c:v>
                </c:pt>
                <c:pt idx="1">
                  <c:v>Софинансирование</c:v>
                </c:pt>
              </c:strCache>
            </c:strRef>
          </c:cat>
          <c:val>
            <c:numRef>
              <c:f>Лист1!$B$2:$B$3</c:f>
              <c:numCache>
                <c:formatCode>General</c:formatCode>
                <c:ptCount val="2"/>
                <c:pt idx="0">
                  <c:v>30</c:v>
                </c:pt>
                <c:pt idx="1">
                  <c:v>7.5</c:v>
                </c:pt>
              </c:numCache>
            </c:numRef>
          </c:val>
          <c:extLst>
            <c:ext xmlns:c16="http://schemas.microsoft.com/office/drawing/2014/chart" uri="{C3380CC4-5D6E-409C-BE32-E72D297353CC}">
              <c16:uniqueId val="{00000000-BF6A-4CCF-9F4D-93EFE993948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2486F-19EF-41CD-9596-69C9A1E4094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88669A2A-B00C-42F9-8002-CF4FB0C69097}">
      <dgm:prSet phldrT="[Текст]"/>
      <dgm:spPr/>
      <dgm:t>
        <a:bodyPr/>
        <a:lstStyle/>
        <a:p>
          <a:r>
            <a:rPr lang="ru-RU" dirty="0"/>
            <a:t>Грант на развитие семейной фермы</a:t>
          </a:r>
        </a:p>
      </dgm:t>
    </dgm:pt>
    <dgm:pt modelId="{3EA20492-8428-433F-ACB5-29DA34AD40BA}" type="parTrans" cxnId="{81D29C0E-7AB6-4FB1-8763-4D446BD9A433}">
      <dgm:prSet/>
      <dgm:spPr/>
      <dgm:t>
        <a:bodyPr/>
        <a:lstStyle/>
        <a:p>
          <a:endParaRPr lang="ru-RU"/>
        </a:p>
      </dgm:t>
    </dgm:pt>
    <dgm:pt modelId="{D5002F71-29AE-4A7A-8DA9-DFDF6FF87CCC}" type="sibTrans" cxnId="{81D29C0E-7AB6-4FB1-8763-4D446BD9A433}">
      <dgm:prSet/>
      <dgm:spPr/>
      <dgm:t>
        <a:bodyPr/>
        <a:lstStyle/>
        <a:p>
          <a:endParaRPr lang="ru-RU"/>
        </a:p>
      </dgm:t>
    </dgm:pt>
    <dgm:pt modelId="{D813A515-DF6E-4E78-92A0-238ED6EEA8CF}">
      <dgm:prSet phldrT="[Текст]"/>
      <dgm:spPr/>
      <dgm:t>
        <a:bodyPr/>
        <a:lstStyle/>
        <a:p>
          <a:r>
            <a:rPr lang="ru-RU" dirty="0"/>
            <a:t>Приложение 8 к Государственной программе</a:t>
          </a:r>
        </a:p>
      </dgm:t>
    </dgm:pt>
    <dgm:pt modelId="{AAAE1DD7-3173-4BDA-9A4E-ED286BF0F0BE}" type="parTrans" cxnId="{6E15E0E4-689A-481B-A277-57FD15A4590D}">
      <dgm:prSet/>
      <dgm:spPr/>
      <dgm:t>
        <a:bodyPr/>
        <a:lstStyle/>
        <a:p>
          <a:endParaRPr lang="ru-RU"/>
        </a:p>
      </dgm:t>
    </dgm:pt>
    <dgm:pt modelId="{C632BEEE-A890-4BA1-A2F5-CDCA0E8BC4E4}" type="sibTrans" cxnId="{6E15E0E4-689A-481B-A277-57FD15A4590D}">
      <dgm:prSet/>
      <dgm:spPr/>
      <dgm:t>
        <a:bodyPr/>
        <a:lstStyle/>
        <a:p>
          <a:endParaRPr lang="ru-RU"/>
        </a:p>
      </dgm:t>
    </dgm:pt>
    <dgm:pt modelId="{B9551A9D-D057-4F56-80E9-EE062F7B95F4}">
      <dgm:prSet phldrT="[Текст]"/>
      <dgm:spPr/>
      <dgm:t>
        <a:bodyPr/>
        <a:lstStyle/>
        <a:p>
          <a:r>
            <a:rPr lang="ru-RU" dirty="0"/>
            <a:t>Грант «</a:t>
          </a:r>
          <a:r>
            <a:rPr lang="ru-RU" dirty="0" err="1"/>
            <a:t>Агростартап</a:t>
          </a:r>
          <a:r>
            <a:rPr lang="ru-RU" dirty="0"/>
            <a:t>»</a:t>
          </a:r>
        </a:p>
      </dgm:t>
    </dgm:pt>
    <dgm:pt modelId="{DA165148-2FD8-40BB-9256-86AA020C28CA}" type="parTrans" cxnId="{F14BF39C-FE22-4313-ADA1-0BC39F90599B}">
      <dgm:prSet/>
      <dgm:spPr/>
      <dgm:t>
        <a:bodyPr/>
        <a:lstStyle/>
        <a:p>
          <a:endParaRPr lang="ru-RU"/>
        </a:p>
      </dgm:t>
    </dgm:pt>
    <dgm:pt modelId="{4F8026DF-18A6-450E-930D-98EA4708EF40}" type="sibTrans" cxnId="{F14BF39C-FE22-4313-ADA1-0BC39F90599B}">
      <dgm:prSet/>
      <dgm:spPr/>
      <dgm:t>
        <a:bodyPr/>
        <a:lstStyle/>
        <a:p>
          <a:endParaRPr lang="ru-RU"/>
        </a:p>
      </dgm:t>
    </dgm:pt>
    <dgm:pt modelId="{3C38578E-1AEE-46FD-9B4B-6F8DB3E1F953}">
      <dgm:prSet phldrT="[Текст]"/>
      <dgm:spPr/>
      <dgm:t>
        <a:bodyPr/>
        <a:lstStyle/>
        <a:p>
          <a:r>
            <a:rPr lang="ru-RU" dirty="0"/>
            <a:t>Приложение 6 к Государственной программе</a:t>
          </a:r>
        </a:p>
      </dgm:t>
    </dgm:pt>
    <dgm:pt modelId="{FF2FBDC4-C5AB-4913-9A62-A1383744C0A5}" type="parTrans" cxnId="{C672882F-150C-4447-8677-B335B5E353DC}">
      <dgm:prSet/>
      <dgm:spPr/>
      <dgm:t>
        <a:bodyPr/>
        <a:lstStyle/>
        <a:p>
          <a:endParaRPr lang="ru-RU"/>
        </a:p>
      </dgm:t>
    </dgm:pt>
    <dgm:pt modelId="{F31CD993-2988-4B1A-A632-299836988AC1}" type="sibTrans" cxnId="{C672882F-150C-4447-8677-B335B5E353DC}">
      <dgm:prSet/>
      <dgm:spPr/>
      <dgm:t>
        <a:bodyPr/>
        <a:lstStyle/>
        <a:p>
          <a:endParaRPr lang="ru-RU"/>
        </a:p>
      </dgm:t>
    </dgm:pt>
    <dgm:pt modelId="{2C7FE69F-1A03-4BA1-8A56-A824F914679F}" type="pres">
      <dgm:prSet presAssocID="{5082486F-19EF-41CD-9596-69C9A1E40946}" presName="linear" presStyleCnt="0">
        <dgm:presLayoutVars>
          <dgm:dir/>
          <dgm:resizeHandles val="exact"/>
        </dgm:presLayoutVars>
      </dgm:prSet>
      <dgm:spPr/>
    </dgm:pt>
    <dgm:pt modelId="{22989B4E-2E94-4E50-AD89-2C04EDD9B3FA}" type="pres">
      <dgm:prSet presAssocID="{88669A2A-B00C-42F9-8002-CF4FB0C69097}" presName="comp" presStyleCnt="0"/>
      <dgm:spPr/>
    </dgm:pt>
    <dgm:pt modelId="{4D054C6D-DCEE-4145-BC51-5FB151A483A9}" type="pres">
      <dgm:prSet presAssocID="{88669A2A-B00C-42F9-8002-CF4FB0C69097}" presName="box" presStyleLbl="node1" presStyleIdx="0" presStyleCnt="2"/>
      <dgm:spPr/>
    </dgm:pt>
    <dgm:pt modelId="{F0CA339D-D0AF-4DC5-8463-9405D60FAB95}" type="pres">
      <dgm:prSet presAssocID="{88669A2A-B00C-42F9-8002-CF4FB0C69097}" presName="img" presStyleLbl="fgImgPlace1"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9D33E20B-81A1-4C2C-B29F-9E037501B105}" type="pres">
      <dgm:prSet presAssocID="{88669A2A-B00C-42F9-8002-CF4FB0C69097}" presName="text" presStyleLbl="node1" presStyleIdx="0" presStyleCnt="2">
        <dgm:presLayoutVars>
          <dgm:bulletEnabled val="1"/>
        </dgm:presLayoutVars>
      </dgm:prSet>
      <dgm:spPr/>
    </dgm:pt>
    <dgm:pt modelId="{39A7345C-5F44-47DF-90EE-3C1E788C8DA7}" type="pres">
      <dgm:prSet presAssocID="{D5002F71-29AE-4A7A-8DA9-DFDF6FF87CCC}" presName="spacer" presStyleCnt="0"/>
      <dgm:spPr/>
    </dgm:pt>
    <dgm:pt modelId="{51D60ABC-2E2F-423B-A8C4-A39BD4FC4E89}" type="pres">
      <dgm:prSet presAssocID="{B9551A9D-D057-4F56-80E9-EE062F7B95F4}" presName="comp" presStyleCnt="0"/>
      <dgm:spPr/>
    </dgm:pt>
    <dgm:pt modelId="{9ACB4972-8515-4F1B-A5C1-B2EE6F9E6E51}" type="pres">
      <dgm:prSet presAssocID="{B9551A9D-D057-4F56-80E9-EE062F7B95F4}" presName="box" presStyleLbl="node1" presStyleIdx="1" presStyleCnt="2"/>
      <dgm:spPr/>
    </dgm:pt>
    <dgm:pt modelId="{A7D6A031-F6CD-499D-8E80-86B3A831573D}" type="pres">
      <dgm:prSet presAssocID="{B9551A9D-D057-4F56-80E9-EE062F7B95F4}" presName="img" presStyleLbl="fgImgPlace1"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pt>
    <dgm:pt modelId="{CC66C45B-56AF-4B1E-B598-D8AE3BF03891}" type="pres">
      <dgm:prSet presAssocID="{B9551A9D-D057-4F56-80E9-EE062F7B95F4}" presName="text" presStyleLbl="node1" presStyleIdx="1" presStyleCnt="2">
        <dgm:presLayoutVars>
          <dgm:bulletEnabled val="1"/>
        </dgm:presLayoutVars>
      </dgm:prSet>
      <dgm:spPr/>
    </dgm:pt>
  </dgm:ptLst>
  <dgm:cxnLst>
    <dgm:cxn modelId="{81D29C0E-7AB6-4FB1-8763-4D446BD9A433}" srcId="{5082486F-19EF-41CD-9596-69C9A1E40946}" destId="{88669A2A-B00C-42F9-8002-CF4FB0C69097}" srcOrd="0" destOrd="0" parTransId="{3EA20492-8428-433F-ACB5-29DA34AD40BA}" sibTransId="{D5002F71-29AE-4A7A-8DA9-DFDF6FF87CCC}"/>
    <dgm:cxn modelId="{C672882F-150C-4447-8677-B335B5E353DC}" srcId="{B9551A9D-D057-4F56-80E9-EE062F7B95F4}" destId="{3C38578E-1AEE-46FD-9B4B-6F8DB3E1F953}" srcOrd="0" destOrd="0" parTransId="{FF2FBDC4-C5AB-4913-9A62-A1383744C0A5}" sibTransId="{F31CD993-2988-4B1A-A632-299836988AC1}"/>
    <dgm:cxn modelId="{F586BF37-F8AB-4D1C-8E91-7B6D5FA2111E}" type="presOf" srcId="{3C38578E-1AEE-46FD-9B4B-6F8DB3E1F953}" destId="{CC66C45B-56AF-4B1E-B598-D8AE3BF03891}" srcOrd="1" destOrd="1" presId="urn:microsoft.com/office/officeart/2005/8/layout/vList4"/>
    <dgm:cxn modelId="{89B46E51-1AAB-4585-ACD7-580CC8E0450F}" type="presOf" srcId="{5082486F-19EF-41CD-9596-69C9A1E40946}" destId="{2C7FE69F-1A03-4BA1-8A56-A824F914679F}" srcOrd="0" destOrd="0" presId="urn:microsoft.com/office/officeart/2005/8/layout/vList4"/>
    <dgm:cxn modelId="{40207686-AD0C-412A-828F-B57ED7F402A5}" type="presOf" srcId="{B9551A9D-D057-4F56-80E9-EE062F7B95F4}" destId="{9ACB4972-8515-4F1B-A5C1-B2EE6F9E6E51}" srcOrd="0" destOrd="0" presId="urn:microsoft.com/office/officeart/2005/8/layout/vList4"/>
    <dgm:cxn modelId="{F14BF39C-FE22-4313-ADA1-0BC39F90599B}" srcId="{5082486F-19EF-41CD-9596-69C9A1E40946}" destId="{B9551A9D-D057-4F56-80E9-EE062F7B95F4}" srcOrd="1" destOrd="0" parTransId="{DA165148-2FD8-40BB-9256-86AA020C28CA}" sibTransId="{4F8026DF-18A6-450E-930D-98EA4708EF40}"/>
    <dgm:cxn modelId="{C9B2759F-34C6-482E-B60B-455C7496207D}" type="presOf" srcId="{3C38578E-1AEE-46FD-9B4B-6F8DB3E1F953}" destId="{9ACB4972-8515-4F1B-A5C1-B2EE6F9E6E51}" srcOrd="0" destOrd="1" presId="urn:microsoft.com/office/officeart/2005/8/layout/vList4"/>
    <dgm:cxn modelId="{A8C3DEDB-C947-4A30-8E6B-178CE3AAC702}" type="presOf" srcId="{88669A2A-B00C-42F9-8002-CF4FB0C69097}" destId="{9D33E20B-81A1-4C2C-B29F-9E037501B105}" srcOrd="1" destOrd="0" presId="urn:microsoft.com/office/officeart/2005/8/layout/vList4"/>
    <dgm:cxn modelId="{6E15E0E4-689A-481B-A277-57FD15A4590D}" srcId="{88669A2A-B00C-42F9-8002-CF4FB0C69097}" destId="{D813A515-DF6E-4E78-92A0-238ED6EEA8CF}" srcOrd="0" destOrd="0" parTransId="{AAAE1DD7-3173-4BDA-9A4E-ED286BF0F0BE}" sibTransId="{C632BEEE-A890-4BA1-A2F5-CDCA0E8BC4E4}"/>
    <dgm:cxn modelId="{77CC83EC-BF26-4FCE-B52E-A3F110067EC6}" type="presOf" srcId="{88669A2A-B00C-42F9-8002-CF4FB0C69097}" destId="{4D054C6D-DCEE-4145-BC51-5FB151A483A9}" srcOrd="0" destOrd="0" presId="urn:microsoft.com/office/officeart/2005/8/layout/vList4"/>
    <dgm:cxn modelId="{D23CD5F0-5E30-4CBD-9AF8-434AECF1E0DD}" type="presOf" srcId="{D813A515-DF6E-4E78-92A0-238ED6EEA8CF}" destId="{9D33E20B-81A1-4C2C-B29F-9E037501B105}" srcOrd="1" destOrd="1" presId="urn:microsoft.com/office/officeart/2005/8/layout/vList4"/>
    <dgm:cxn modelId="{773D0FF6-85F6-4A35-9A6A-5CA7A207D274}" type="presOf" srcId="{B9551A9D-D057-4F56-80E9-EE062F7B95F4}" destId="{CC66C45B-56AF-4B1E-B598-D8AE3BF03891}" srcOrd="1" destOrd="0" presId="urn:microsoft.com/office/officeart/2005/8/layout/vList4"/>
    <dgm:cxn modelId="{004A24F9-3B96-445F-B2C8-71DCC547C211}" type="presOf" srcId="{D813A515-DF6E-4E78-92A0-238ED6EEA8CF}" destId="{4D054C6D-DCEE-4145-BC51-5FB151A483A9}" srcOrd="0" destOrd="1" presId="urn:microsoft.com/office/officeart/2005/8/layout/vList4"/>
    <dgm:cxn modelId="{E12E1EE2-52B5-4686-98C4-61E9768D0526}" type="presParOf" srcId="{2C7FE69F-1A03-4BA1-8A56-A824F914679F}" destId="{22989B4E-2E94-4E50-AD89-2C04EDD9B3FA}" srcOrd="0" destOrd="0" presId="urn:microsoft.com/office/officeart/2005/8/layout/vList4"/>
    <dgm:cxn modelId="{A0CEE649-4765-4CA3-8957-FF8CB0EAD5F2}" type="presParOf" srcId="{22989B4E-2E94-4E50-AD89-2C04EDD9B3FA}" destId="{4D054C6D-DCEE-4145-BC51-5FB151A483A9}" srcOrd="0" destOrd="0" presId="urn:microsoft.com/office/officeart/2005/8/layout/vList4"/>
    <dgm:cxn modelId="{FA8F93CF-10D5-4FE5-903E-7339D0C0D91E}" type="presParOf" srcId="{22989B4E-2E94-4E50-AD89-2C04EDD9B3FA}" destId="{F0CA339D-D0AF-4DC5-8463-9405D60FAB95}" srcOrd="1" destOrd="0" presId="urn:microsoft.com/office/officeart/2005/8/layout/vList4"/>
    <dgm:cxn modelId="{4E20F59D-2186-4368-B07E-BFE3708FDBA9}" type="presParOf" srcId="{22989B4E-2E94-4E50-AD89-2C04EDD9B3FA}" destId="{9D33E20B-81A1-4C2C-B29F-9E037501B105}" srcOrd="2" destOrd="0" presId="urn:microsoft.com/office/officeart/2005/8/layout/vList4"/>
    <dgm:cxn modelId="{F6E8C983-78E4-4910-A163-0245F38F5422}" type="presParOf" srcId="{2C7FE69F-1A03-4BA1-8A56-A824F914679F}" destId="{39A7345C-5F44-47DF-90EE-3C1E788C8DA7}" srcOrd="1" destOrd="0" presId="urn:microsoft.com/office/officeart/2005/8/layout/vList4"/>
    <dgm:cxn modelId="{79FB5376-D21D-4363-8F2D-A79AE05EC895}" type="presParOf" srcId="{2C7FE69F-1A03-4BA1-8A56-A824F914679F}" destId="{51D60ABC-2E2F-423B-A8C4-A39BD4FC4E89}" srcOrd="2" destOrd="0" presId="urn:microsoft.com/office/officeart/2005/8/layout/vList4"/>
    <dgm:cxn modelId="{3F57A6C4-0F89-413F-B42A-FCA16D606012}" type="presParOf" srcId="{51D60ABC-2E2F-423B-A8C4-A39BD4FC4E89}" destId="{9ACB4972-8515-4F1B-A5C1-B2EE6F9E6E51}" srcOrd="0" destOrd="0" presId="urn:microsoft.com/office/officeart/2005/8/layout/vList4"/>
    <dgm:cxn modelId="{62933FEF-942F-4CB0-8AB5-56BC82A2B247}" type="presParOf" srcId="{51D60ABC-2E2F-423B-A8C4-A39BD4FC4E89}" destId="{A7D6A031-F6CD-499D-8E80-86B3A831573D}" srcOrd="1" destOrd="0" presId="urn:microsoft.com/office/officeart/2005/8/layout/vList4"/>
    <dgm:cxn modelId="{F12CC620-95F4-4820-948A-7DB92A7292F8}" type="presParOf" srcId="{51D60ABC-2E2F-423B-A8C4-A39BD4FC4E89}" destId="{CC66C45B-56AF-4B1E-B598-D8AE3BF0389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11106E-5755-42A6-AB97-524139455F6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673689EB-BE55-4424-9EE7-C8F1437BC88F}">
      <dgm:prSet phldrT="[Текст]"/>
      <dgm:spPr/>
      <dgm:t>
        <a:bodyPr/>
        <a:lstStyle/>
        <a:p>
          <a:r>
            <a:rPr lang="ru-RU" dirty="0" err="1"/>
            <a:t>СПоК</a:t>
          </a:r>
          <a:endParaRPr lang="ru-RU" dirty="0"/>
        </a:p>
      </dgm:t>
    </dgm:pt>
    <dgm:pt modelId="{73E3C816-EFC1-4F11-BDC5-684C877364F7}" type="parTrans" cxnId="{02E84EF3-FECB-4A76-B9CF-9CC1B0931FCD}">
      <dgm:prSet/>
      <dgm:spPr/>
      <dgm:t>
        <a:bodyPr/>
        <a:lstStyle/>
        <a:p>
          <a:endParaRPr lang="ru-RU"/>
        </a:p>
      </dgm:t>
    </dgm:pt>
    <dgm:pt modelId="{A4DA9433-82DD-4EE5-8A17-345C516B24A7}" type="sibTrans" cxnId="{02E84EF3-FECB-4A76-B9CF-9CC1B0931FCD}">
      <dgm:prSet/>
      <dgm:spPr/>
      <dgm:t>
        <a:bodyPr/>
        <a:lstStyle/>
        <a:p>
          <a:endParaRPr lang="ru-RU"/>
        </a:p>
      </dgm:t>
    </dgm:pt>
    <dgm:pt modelId="{793A2BCF-010D-4124-90E6-51B52E1B4D4C}">
      <dgm:prSet phldrT="[Текст]"/>
      <dgm:spPr/>
      <dgm:t>
        <a:bodyPr/>
        <a:lstStyle/>
        <a:p>
          <a:r>
            <a:rPr lang="ru-RU" dirty="0"/>
            <a:t>КФХ-1</a:t>
          </a:r>
        </a:p>
      </dgm:t>
    </dgm:pt>
    <dgm:pt modelId="{AEC89910-FF64-4B71-80CD-64950DF47FB9}" type="parTrans" cxnId="{983DABB2-5D99-42AB-94F7-DBF49974D94C}">
      <dgm:prSet custT="1"/>
      <dgm:spPr>
        <a:noFill/>
        <a:ln w="12700" cap="flat" cmpd="sng" algn="ctr">
          <a:solidFill>
            <a:scrgbClr r="0" g="0" b="0"/>
          </a:solidFill>
          <a:prstDash val="solid"/>
          <a:miter lim="800000"/>
          <a:headEnd type="triangle"/>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ru-RU" sz="500" kern="1200">
            <a:solidFill>
              <a:prstClr val="black">
                <a:hueOff val="0"/>
                <a:satOff val="0"/>
                <a:lumOff val="0"/>
                <a:alphaOff val="0"/>
              </a:prstClr>
            </a:solidFill>
            <a:latin typeface="Calibri" panose="020F0502020204030204"/>
            <a:ea typeface="+mn-ea"/>
            <a:cs typeface="+mn-cs"/>
          </a:endParaRPr>
        </a:p>
      </dgm:t>
    </dgm:pt>
    <dgm:pt modelId="{318F4032-C8D9-4246-B477-A1C318AED397}" type="sibTrans" cxnId="{983DABB2-5D99-42AB-94F7-DBF49974D94C}">
      <dgm:prSet/>
      <dgm:spPr/>
      <dgm:t>
        <a:bodyPr/>
        <a:lstStyle/>
        <a:p>
          <a:endParaRPr lang="ru-RU"/>
        </a:p>
      </dgm:t>
    </dgm:pt>
    <dgm:pt modelId="{9DC2F382-E2F9-4327-88B0-E20EB651634B}">
      <dgm:prSet phldrT="[Текст]"/>
      <dgm:spPr/>
      <dgm:t>
        <a:bodyPr/>
        <a:lstStyle/>
        <a:p>
          <a:r>
            <a:rPr lang="ru-RU" dirty="0"/>
            <a:t>Грант</a:t>
          </a:r>
        </a:p>
      </dgm:t>
    </dgm:pt>
    <dgm:pt modelId="{2033752D-4987-4B35-B781-52A24DDEE589}" type="parTrans" cxnId="{7528FD37-AFE8-4E91-8D87-61AC5C9332A8}">
      <dgm:prSet custT="1"/>
      <dgm:spPr>
        <a:noFill/>
        <a:ln w="12700" cap="flat" cmpd="sng" algn="ctr">
          <a:solidFill>
            <a:scrgbClr r="0" g="0" b="0"/>
          </a:solidFill>
          <a:prstDash val="solid"/>
          <a:miter lim="800000"/>
          <a:headEnd type="triangle"/>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ru-RU" sz="500" kern="1200">
            <a:solidFill>
              <a:prstClr val="black">
                <a:hueOff val="0"/>
                <a:satOff val="0"/>
                <a:lumOff val="0"/>
                <a:alphaOff val="0"/>
              </a:prstClr>
            </a:solidFill>
            <a:latin typeface="Calibri" panose="020F0502020204030204"/>
            <a:ea typeface="+mn-ea"/>
            <a:cs typeface="+mn-cs"/>
          </a:endParaRPr>
        </a:p>
      </dgm:t>
    </dgm:pt>
    <dgm:pt modelId="{7F077837-4D8A-401D-8934-1CE3015394E4}" type="sibTrans" cxnId="{7528FD37-AFE8-4E91-8D87-61AC5C9332A8}">
      <dgm:prSet/>
      <dgm:spPr/>
      <dgm:t>
        <a:bodyPr/>
        <a:lstStyle/>
        <a:p>
          <a:endParaRPr lang="ru-RU"/>
        </a:p>
      </dgm:t>
    </dgm:pt>
    <dgm:pt modelId="{8F3F6B5B-F103-467B-ABDD-F644CFAF4C7D}">
      <dgm:prSet phldrT="[Текст]"/>
      <dgm:spPr/>
      <dgm:t>
        <a:bodyPr/>
        <a:lstStyle/>
        <a:p>
          <a:r>
            <a:rPr lang="ru-RU" dirty="0"/>
            <a:t>КФХ-2</a:t>
          </a:r>
        </a:p>
      </dgm:t>
    </dgm:pt>
    <dgm:pt modelId="{CCA50230-8D15-4CDC-87FD-E3696637B80E}" type="parTrans" cxnId="{1A62DEE4-9D0C-4A24-95AD-5300E5E8DDCD}">
      <dgm:prSet custT="1"/>
      <dgm:spPr>
        <a:noFill/>
        <a:ln w="12700" cap="flat" cmpd="sng" algn="ctr">
          <a:solidFill>
            <a:scrgbClr r="0" g="0" b="0"/>
          </a:solidFill>
          <a:prstDash val="solid"/>
          <a:miter lim="800000"/>
          <a:headEnd type="triangle"/>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ru-RU" sz="500" kern="1200">
            <a:solidFill>
              <a:prstClr val="black">
                <a:hueOff val="0"/>
                <a:satOff val="0"/>
                <a:lumOff val="0"/>
                <a:alphaOff val="0"/>
              </a:prstClr>
            </a:solidFill>
            <a:latin typeface="Calibri" panose="020F0502020204030204"/>
            <a:ea typeface="+mn-ea"/>
            <a:cs typeface="+mn-cs"/>
          </a:endParaRPr>
        </a:p>
      </dgm:t>
    </dgm:pt>
    <dgm:pt modelId="{DD16002C-E167-4329-95A9-CFE625FF9E45}" type="sibTrans" cxnId="{1A62DEE4-9D0C-4A24-95AD-5300E5E8DDCD}">
      <dgm:prSet/>
      <dgm:spPr/>
      <dgm:t>
        <a:bodyPr/>
        <a:lstStyle/>
        <a:p>
          <a:endParaRPr lang="ru-RU"/>
        </a:p>
      </dgm:t>
    </dgm:pt>
    <dgm:pt modelId="{FCC51C98-323E-43F0-AAD4-FE7FFF3FDF23}">
      <dgm:prSet phldrT="[Текст]"/>
      <dgm:spPr/>
      <dgm:t>
        <a:bodyPr/>
        <a:lstStyle/>
        <a:p>
          <a:r>
            <a:rPr lang="ru-RU" dirty="0"/>
            <a:t>Грант</a:t>
          </a:r>
        </a:p>
      </dgm:t>
    </dgm:pt>
    <dgm:pt modelId="{25AF3FE0-5FF0-4158-B1E9-09B39545D39D}" type="parTrans" cxnId="{4C885B77-58D9-46B8-9068-2A3097E2EC0D}">
      <dgm:prSet custT="1"/>
      <dgm:spPr>
        <a:noFill/>
        <a:ln w="12700" cap="flat" cmpd="sng" algn="ctr">
          <a:solidFill>
            <a:scrgbClr r="0" g="0" b="0"/>
          </a:solidFill>
          <a:prstDash val="solid"/>
          <a:miter lim="800000"/>
          <a:headEnd type="triangle"/>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ru-RU" sz="500" kern="1200">
            <a:solidFill>
              <a:prstClr val="black">
                <a:hueOff val="0"/>
                <a:satOff val="0"/>
                <a:lumOff val="0"/>
                <a:alphaOff val="0"/>
              </a:prstClr>
            </a:solidFill>
            <a:latin typeface="Calibri" panose="020F0502020204030204"/>
            <a:ea typeface="+mn-ea"/>
            <a:cs typeface="+mn-cs"/>
          </a:endParaRPr>
        </a:p>
      </dgm:t>
    </dgm:pt>
    <dgm:pt modelId="{9E51CAF8-5B52-434D-8AB1-CABF0C3CAD25}" type="sibTrans" cxnId="{4C885B77-58D9-46B8-9068-2A3097E2EC0D}">
      <dgm:prSet/>
      <dgm:spPr/>
      <dgm:t>
        <a:bodyPr/>
        <a:lstStyle/>
        <a:p>
          <a:endParaRPr lang="ru-RU"/>
        </a:p>
      </dgm:t>
    </dgm:pt>
    <dgm:pt modelId="{88096A0C-815D-4C8F-B2C8-23EA7AC9EFB5}">
      <dgm:prSet phldrT="[Текст]"/>
      <dgm:spPr/>
      <dgm:t>
        <a:bodyPr/>
        <a:lstStyle/>
        <a:p>
          <a:r>
            <a:rPr lang="ru-RU" dirty="0"/>
            <a:t>КФХ-4</a:t>
          </a:r>
        </a:p>
      </dgm:t>
    </dgm:pt>
    <dgm:pt modelId="{473EDE5F-A65A-45E9-A6A8-C72F94328C4A}" type="parTrans" cxnId="{C6E2B49E-11FA-4D13-B8CD-F831800B39DF}">
      <dgm:prSet custT="1"/>
      <dgm:spPr>
        <a:noFill/>
        <a:ln w="12700" cap="flat" cmpd="sng" algn="ctr">
          <a:solidFill>
            <a:scrgbClr r="0" g="0" b="0"/>
          </a:solidFill>
          <a:prstDash val="solid"/>
          <a:miter lim="800000"/>
          <a:headEnd type="triangle"/>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ru-RU" sz="500" kern="1200">
            <a:solidFill>
              <a:prstClr val="black">
                <a:hueOff val="0"/>
                <a:satOff val="0"/>
                <a:lumOff val="0"/>
                <a:alphaOff val="0"/>
              </a:prstClr>
            </a:solidFill>
            <a:latin typeface="Calibri" panose="020F0502020204030204"/>
            <a:ea typeface="+mn-ea"/>
            <a:cs typeface="+mn-cs"/>
          </a:endParaRPr>
        </a:p>
      </dgm:t>
    </dgm:pt>
    <dgm:pt modelId="{CD415C47-4A7E-431D-82C9-CAD2CE2DEBF4}" type="sibTrans" cxnId="{C6E2B49E-11FA-4D13-B8CD-F831800B39DF}">
      <dgm:prSet/>
      <dgm:spPr/>
      <dgm:t>
        <a:bodyPr/>
        <a:lstStyle/>
        <a:p>
          <a:endParaRPr lang="ru-RU"/>
        </a:p>
      </dgm:t>
    </dgm:pt>
    <dgm:pt modelId="{A6A8D537-65ED-4FC3-A441-DE2F30745AA1}">
      <dgm:prSet phldrT="[Текст]"/>
      <dgm:spPr/>
      <dgm:t>
        <a:bodyPr/>
        <a:lstStyle/>
        <a:p>
          <a:r>
            <a:rPr lang="ru-RU" dirty="0"/>
            <a:t>КФХ-3</a:t>
          </a:r>
        </a:p>
      </dgm:t>
    </dgm:pt>
    <dgm:pt modelId="{95DBF4E1-EF0E-461B-AF8F-0AC3E187683F}" type="parTrans" cxnId="{50413BC2-0A4D-4B88-8252-25601C5CBB8C}">
      <dgm:prSet custT="1"/>
      <dgm:spPr>
        <a:noFill/>
        <a:ln w="12700" cap="flat" cmpd="sng" algn="ctr">
          <a:solidFill>
            <a:scrgbClr r="0" g="0" b="0"/>
          </a:solidFill>
          <a:prstDash val="solid"/>
          <a:miter lim="800000"/>
          <a:headEnd type="triangle"/>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ru-RU" sz="500" kern="1200">
            <a:solidFill>
              <a:prstClr val="black">
                <a:hueOff val="0"/>
                <a:satOff val="0"/>
                <a:lumOff val="0"/>
                <a:alphaOff val="0"/>
              </a:prstClr>
            </a:solidFill>
            <a:latin typeface="Calibri" panose="020F0502020204030204"/>
            <a:ea typeface="+mn-ea"/>
            <a:cs typeface="+mn-cs"/>
          </a:endParaRPr>
        </a:p>
      </dgm:t>
    </dgm:pt>
    <dgm:pt modelId="{798D7781-A5D3-46AF-96E4-867EC1F86520}" type="sibTrans" cxnId="{50413BC2-0A4D-4B88-8252-25601C5CBB8C}">
      <dgm:prSet/>
      <dgm:spPr/>
      <dgm:t>
        <a:bodyPr/>
        <a:lstStyle/>
        <a:p>
          <a:endParaRPr lang="ru-RU"/>
        </a:p>
      </dgm:t>
    </dgm:pt>
    <dgm:pt modelId="{59AE041D-7E7E-471B-81B3-F0B5FB0D4F0F}">
      <dgm:prSet phldrT="[Текст]"/>
      <dgm:spPr/>
      <dgm:t>
        <a:bodyPr/>
        <a:lstStyle/>
        <a:p>
          <a:r>
            <a:rPr lang="ru-RU" dirty="0"/>
            <a:t>КФХ-5</a:t>
          </a:r>
        </a:p>
      </dgm:t>
    </dgm:pt>
    <dgm:pt modelId="{080D3DE7-0125-4577-BCEE-3FE07F731787}" type="parTrans" cxnId="{64EF7F75-9404-4687-81F4-6939EDEDEBD4}">
      <dgm:prSet custT="1"/>
      <dgm:spPr>
        <a:noFill/>
        <a:ln w="12700" cap="flat" cmpd="sng" algn="ctr">
          <a:solidFill>
            <a:scrgbClr r="0" g="0" b="0"/>
          </a:solidFill>
          <a:prstDash val="solid"/>
          <a:miter lim="800000"/>
          <a:headEnd type="triangle"/>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ru-RU" sz="500" kern="1200">
            <a:solidFill>
              <a:prstClr val="black">
                <a:hueOff val="0"/>
                <a:satOff val="0"/>
                <a:lumOff val="0"/>
                <a:alphaOff val="0"/>
              </a:prstClr>
            </a:solidFill>
            <a:latin typeface="Calibri" panose="020F0502020204030204"/>
            <a:ea typeface="+mn-ea"/>
            <a:cs typeface="+mn-cs"/>
          </a:endParaRPr>
        </a:p>
      </dgm:t>
    </dgm:pt>
    <dgm:pt modelId="{E8F8C9A1-E6CF-409B-BEEE-9EF35C14559D}" type="sibTrans" cxnId="{64EF7F75-9404-4687-81F4-6939EDEDEBD4}">
      <dgm:prSet/>
      <dgm:spPr/>
      <dgm:t>
        <a:bodyPr/>
        <a:lstStyle/>
        <a:p>
          <a:endParaRPr lang="ru-RU"/>
        </a:p>
      </dgm:t>
    </dgm:pt>
    <dgm:pt modelId="{ED3BAA29-A020-4050-8428-48CCD3BB4D97}">
      <dgm:prSet/>
      <dgm:spPr/>
      <dgm:t>
        <a:bodyPr/>
        <a:lstStyle/>
        <a:p>
          <a:r>
            <a:rPr lang="ru-RU" dirty="0"/>
            <a:t>Грант</a:t>
          </a:r>
        </a:p>
      </dgm:t>
    </dgm:pt>
    <dgm:pt modelId="{DFAC9E79-9F2B-4194-803F-3E41B0578EF5}" type="parTrans" cxnId="{4E94CC51-A0C4-4270-A43C-342A87128292}">
      <dgm:prSet/>
      <dgm:spPr>
        <a:ln>
          <a:headEnd type="triangle"/>
        </a:ln>
      </dgm:spPr>
      <dgm:t>
        <a:bodyPr/>
        <a:lstStyle/>
        <a:p>
          <a:endParaRPr lang="ru-RU"/>
        </a:p>
      </dgm:t>
    </dgm:pt>
    <dgm:pt modelId="{9B081CEA-9522-40A7-A602-3621972463BF}" type="sibTrans" cxnId="{4E94CC51-A0C4-4270-A43C-342A87128292}">
      <dgm:prSet/>
      <dgm:spPr/>
      <dgm:t>
        <a:bodyPr/>
        <a:lstStyle/>
        <a:p>
          <a:endParaRPr lang="ru-RU"/>
        </a:p>
      </dgm:t>
    </dgm:pt>
    <dgm:pt modelId="{DB6A6A37-2CFF-4DB9-A70A-34EFD51882AB}" type="pres">
      <dgm:prSet presAssocID="{9B11106E-5755-42A6-AB97-524139455F6C}" presName="diagram" presStyleCnt="0">
        <dgm:presLayoutVars>
          <dgm:chPref val="1"/>
          <dgm:dir/>
          <dgm:animOne val="branch"/>
          <dgm:animLvl val="lvl"/>
          <dgm:resizeHandles val="exact"/>
        </dgm:presLayoutVars>
      </dgm:prSet>
      <dgm:spPr/>
    </dgm:pt>
    <dgm:pt modelId="{C704696E-2A9E-43F5-BCCC-635F4BCDA98A}" type="pres">
      <dgm:prSet presAssocID="{673689EB-BE55-4424-9EE7-C8F1437BC88F}" presName="root1" presStyleCnt="0"/>
      <dgm:spPr/>
    </dgm:pt>
    <dgm:pt modelId="{4A178A62-D969-4830-AF9D-752BBBF4443E}" type="pres">
      <dgm:prSet presAssocID="{673689EB-BE55-4424-9EE7-C8F1437BC88F}" presName="LevelOneTextNode" presStyleLbl="node0" presStyleIdx="0" presStyleCnt="1">
        <dgm:presLayoutVars>
          <dgm:chPref val="3"/>
        </dgm:presLayoutVars>
      </dgm:prSet>
      <dgm:spPr/>
    </dgm:pt>
    <dgm:pt modelId="{40DBE341-F4E1-4571-96E3-D39D3E504D91}" type="pres">
      <dgm:prSet presAssocID="{673689EB-BE55-4424-9EE7-C8F1437BC88F}" presName="level2hierChild" presStyleCnt="0"/>
      <dgm:spPr/>
    </dgm:pt>
    <dgm:pt modelId="{C5C8D304-C513-4173-BDA3-FD0459758C76}" type="pres">
      <dgm:prSet presAssocID="{AEC89910-FF64-4B71-80CD-64950DF47FB9}" presName="conn2-1" presStyleLbl="parChTrans1D2" presStyleIdx="0" presStyleCnt="5"/>
      <dgm:spPr>
        <a:xfrm rot="17350740">
          <a:off x="3225067" y="1266552"/>
          <a:ext cx="1891069" cy="32124"/>
        </a:xfrm>
        <a:custGeom>
          <a:avLst/>
          <a:gdLst/>
          <a:ahLst/>
          <a:cxnLst/>
          <a:rect l="0" t="0" r="0" b="0"/>
          <a:pathLst>
            <a:path>
              <a:moveTo>
                <a:pt x="0" y="16062"/>
              </a:moveTo>
              <a:lnTo>
                <a:pt x="1891069" y="16062"/>
              </a:lnTo>
            </a:path>
          </a:pathLst>
        </a:custGeom>
      </dgm:spPr>
    </dgm:pt>
    <dgm:pt modelId="{5D19D88D-3EA9-40D5-AE83-9089002F32D3}" type="pres">
      <dgm:prSet presAssocID="{AEC89910-FF64-4B71-80CD-64950DF47FB9}" presName="connTx" presStyleLbl="parChTrans1D2" presStyleIdx="0" presStyleCnt="5"/>
      <dgm:spPr/>
    </dgm:pt>
    <dgm:pt modelId="{BF3A61A7-831A-4540-8911-B228F3DB7746}" type="pres">
      <dgm:prSet presAssocID="{793A2BCF-010D-4124-90E6-51B52E1B4D4C}" presName="root2" presStyleCnt="0"/>
      <dgm:spPr/>
    </dgm:pt>
    <dgm:pt modelId="{51B61029-AFDD-4457-B683-8CE26252DB70}" type="pres">
      <dgm:prSet presAssocID="{793A2BCF-010D-4124-90E6-51B52E1B4D4C}" presName="LevelTwoTextNode" presStyleLbl="node2" presStyleIdx="0" presStyleCnt="5">
        <dgm:presLayoutVars>
          <dgm:chPref val="3"/>
        </dgm:presLayoutVars>
      </dgm:prSet>
      <dgm:spPr/>
    </dgm:pt>
    <dgm:pt modelId="{C613A35B-1BDC-431D-8461-E1FC0943FD02}" type="pres">
      <dgm:prSet presAssocID="{793A2BCF-010D-4124-90E6-51B52E1B4D4C}" presName="level3hierChild" presStyleCnt="0"/>
      <dgm:spPr/>
    </dgm:pt>
    <dgm:pt modelId="{D7D39C65-3FEF-4C78-AB33-D2336A3BB519}" type="pres">
      <dgm:prSet presAssocID="{2033752D-4987-4B35-B781-52A24DDEE589}" presName="conn2-1" presStyleLbl="parChTrans1D3" presStyleIdx="0" presStyleCnt="3"/>
      <dgm:spPr>
        <a:xfrm>
          <a:off x="6034369" y="373497"/>
          <a:ext cx="621255" cy="32124"/>
        </a:xfrm>
        <a:custGeom>
          <a:avLst/>
          <a:gdLst/>
          <a:ahLst/>
          <a:cxnLst/>
          <a:rect l="0" t="0" r="0" b="0"/>
          <a:pathLst>
            <a:path>
              <a:moveTo>
                <a:pt x="0" y="16062"/>
              </a:moveTo>
              <a:lnTo>
                <a:pt x="621255" y="16062"/>
              </a:lnTo>
            </a:path>
          </a:pathLst>
        </a:custGeom>
      </dgm:spPr>
    </dgm:pt>
    <dgm:pt modelId="{AD12F907-3495-43D2-A388-BDBC4E464A75}" type="pres">
      <dgm:prSet presAssocID="{2033752D-4987-4B35-B781-52A24DDEE589}" presName="connTx" presStyleLbl="parChTrans1D3" presStyleIdx="0" presStyleCnt="3"/>
      <dgm:spPr/>
    </dgm:pt>
    <dgm:pt modelId="{10C60489-D934-4522-8965-B6D14DF37F33}" type="pres">
      <dgm:prSet presAssocID="{9DC2F382-E2F9-4327-88B0-E20EB651634B}" presName="root2" presStyleCnt="0"/>
      <dgm:spPr/>
    </dgm:pt>
    <dgm:pt modelId="{DAFB7FE9-D098-41B3-B74F-59DA16FE0769}" type="pres">
      <dgm:prSet presAssocID="{9DC2F382-E2F9-4327-88B0-E20EB651634B}" presName="LevelTwoTextNode" presStyleLbl="node3" presStyleIdx="0" presStyleCnt="3">
        <dgm:presLayoutVars>
          <dgm:chPref val="3"/>
        </dgm:presLayoutVars>
      </dgm:prSet>
      <dgm:spPr/>
    </dgm:pt>
    <dgm:pt modelId="{33DD8980-9911-4C30-BD27-089435525ABD}" type="pres">
      <dgm:prSet presAssocID="{9DC2F382-E2F9-4327-88B0-E20EB651634B}" presName="level3hierChild" presStyleCnt="0"/>
      <dgm:spPr/>
    </dgm:pt>
    <dgm:pt modelId="{912EE66B-2F03-433A-AAED-50AE782DCAB0}" type="pres">
      <dgm:prSet presAssocID="{CCA50230-8D15-4CDC-87FD-E3696637B80E}" presName="conn2-1" presStyleLbl="parChTrans1D2" presStyleIdx="1" presStyleCnt="5"/>
      <dgm:spPr>
        <a:xfrm rot="18289469">
          <a:off x="3626657" y="1713079"/>
          <a:ext cx="1087890" cy="32124"/>
        </a:xfrm>
        <a:custGeom>
          <a:avLst/>
          <a:gdLst/>
          <a:ahLst/>
          <a:cxnLst/>
          <a:rect l="0" t="0" r="0" b="0"/>
          <a:pathLst>
            <a:path>
              <a:moveTo>
                <a:pt x="0" y="16062"/>
              </a:moveTo>
              <a:lnTo>
                <a:pt x="1087890" y="16062"/>
              </a:lnTo>
            </a:path>
          </a:pathLst>
        </a:custGeom>
      </dgm:spPr>
    </dgm:pt>
    <dgm:pt modelId="{D5FB6AD7-5B58-419A-BB8A-671EC6112DF4}" type="pres">
      <dgm:prSet presAssocID="{CCA50230-8D15-4CDC-87FD-E3696637B80E}" presName="connTx" presStyleLbl="parChTrans1D2" presStyleIdx="1" presStyleCnt="5"/>
      <dgm:spPr/>
    </dgm:pt>
    <dgm:pt modelId="{9B0EF87B-FA04-4B9C-9A88-EB6763958465}" type="pres">
      <dgm:prSet presAssocID="{8F3F6B5B-F103-467B-ABDD-F644CFAF4C7D}" presName="root2" presStyleCnt="0"/>
      <dgm:spPr/>
    </dgm:pt>
    <dgm:pt modelId="{79B9CD82-45CE-4F07-9E4E-CB2C96981425}" type="pres">
      <dgm:prSet presAssocID="{8F3F6B5B-F103-467B-ABDD-F644CFAF4C7D}" presName="LevelTwoTextNode" presStyleLbl="node2" presStyleIdx="1" presStyleCnt="5">
        <dgm:presLayoutVars>
          <dgm:chPref val="3"/>
        </dgm:presLayoutVars>
      </dgm:prSet>
      <dgm:spPr/>
    </dgm:pt>
    <dgm:pt modelId="{9F1E7556-49E4-46EC-BD08-FB9E40505A47}" type="pres">
      <dgm:prSet presAssocID="{8F3F6B5B-F103-467B-ABDD-F644CFAF4C7D}" presName="level3hierChild" presStyleCnt="0"/>
      <dgm:spPr/>
    </dgm:pt>
    <dgm:pt modelId="{D7B58339-842C-4CDA-AFE4-0DE67D0A9EB4}" type="pres">
      <dgm:prSet presAssocID="{25AF3FE0-5FF0-4158-B1E9-09B39545D39D}" presName="conn2-1" presStyleLbl="parChTrans1D3" presStyleIdx="1" presStyleCnt="3"/>
      <dgm:spPr>
        <a:xfrm>
          <a:off x="6034369" y="1266552"/>
          <a:ext cx="621255" cy="32124"/>
        </a:xfrm>
        <a:custGeom>
          <a:avLst/>
          <a:gdLst/>
          <a:ahLst/>
          <a:cxnLst/>
          <a:rect l="0" t="0" r="0" b="0"/>
          <a:pathLst>
            <a:path>
              <a:moveTo>
                <a:pt x="0" y="16062"/>
              </a:moveTo>
              <a:lnTo>
                <a:pt x="621255" y="16062"/>
              </a:lnTo>
            </a:path>
          </a:pathLst>
        </a:custGeom>
      </dgm:spPr>
    </dgm:pt>
    <dgm:pt modelId="{33A83DA2-23EE-46E0-B03A-503C44CA6120}" type="pres">
      <dgm:prSet presAssocID="{25AF3FE0-5FF0-4158-B1E9-09B39545D39D}" presName="connTx" presStyleLbl="parChTrans1D3" presStyleIdx="1" presStyleCnt="3"/>
      <dgm:spPr/>
    </dgm:pt>
    <dgm:pt modelId="{364864AE-296A-4499-8285-8C26C060ADF4}" type="pres">
      <dgm:prSet presAssocID="{FCC51C98-323E-43F0-AAD4-FE7FFF3FDF23}" presName="root2" presStyleCnt="0"/>
      <dgm:spPr/>
    </dgm:pt>
    <dgm:pt modelId="{CC636D1F-6109-4149-9D65-34B01410CE94}" type="pres">
      <dgm:prSet presAssocID="{FCC51C98-323E-43F0-AAD4-FE7FFF3FDF23}" presName="LevelTwoTextNode" presStyleLbl="node3" presStyleIdx="1" presStyleCnt="3">
        <dgm:presLayoutVars>
          <dgm:chPref val="3"/>
        </dgm:presLayoutVars>
      </dgm:prSet>
      <dgm:spPr/>
    </dgm:pt>
    <dgm:pt modelId="{80D307A2-0ECB-44CA-B90B-7F28F63A60DD}" type="pres">
      <dgm:prSet presAssocID="{FCC51C98-323E-43F0-AAD4-FE7FFF3FDF23}" presName="level3hierChild" presStyleCnt="0"/>
      <dgm:spPr/>
    </dgm:pt>
    <dgm:pt modelId="{D1B2FC44-CDF4-42B1-B3BA-E45B70672CF7}" type="pres">
      <dgm:prSet presAssocID="{95DBF4E1-EF0E-461B-AF8F-0AC3E187683F}" presName="conn2-1" presStyleLbl="parChTrans1D2" presStyleIdx="2" presStyleCnt="5"/>
      <dgm:spPr>
        <a:xfrm>
          <a:off x="3859975" y="2159606"/>
          <a:ext cx="621255" cy="32124"/>
        </a:xfrm>
        <a:custGeom>
          <a:avLst/>
          <a:gdLst/>
          <a:ahLst/>
          <a:cxnLst/>
          <a:rect l="0" t="0" r="0" b="0"/>
          <a:pathLst>
            <a:path>
              <a:moveTo>
                <a:pt x="0" y="16062"/>
              </a:moveTo>
              <a:lnTo>
                <a:pt x="621255" y="16062"/>
              </a:lnTo>
            </a:path>
          </a:pathLst>
        </a:custGeom>
      </dgm:spPr>
    </dgm:pt>
    <dgm:pt modelId="{282CA60A-3927-4A6A-9771-6861A30F98CE}" type="pres">
      <dgm:prSet presAssocID="{95DBF4E1-EF0E-461B-AF8F-0AC3E187683F}" presName="connTx" presStyleLbl="parChTrans1D2" presStyleIdx="2" presStyleCnt="5"/>
      <dgm:spPr/>
    </dgm:pt>
    <dgm:pt modelId="{654B2863-B241-46D5-9CDE-AA3EE81640B5}" type="pres">
      <dgm:prSet presAssocID="{A6A8D537-65ED-4FC3-A441-DE2F30745AA1}" presName="root2" presStyleCnt="0"/>
      <dgm:spPr/>
    </dgm:pt>
    <dgm:pt modelId="{C6416541-8B1A-407C-B452-AB36AD2BB629}" type="pres">
      <dgm:prSet presAssocID="{A6A8D537-65ED-4FC3-A441-DE2F30745AA1}" presName="LevelTwoTextNode" presStyleLbl="node2" presStyleIdx="2" presStyleCnt="5">
        <dgm:presLayoutVars>
          <dgm:chPref val="3"/>
        </dgm:presLayoutVars>
      </dgm:prSet>
      <dgm:spPr/>
    </dgm:pt>
    <dgm:pt modelId="{0294A22D-335D-4460-901B-330A8DCEA5A8}" type="pres">
      <dgm:prSet presAssocID="{A6A8D537-65ED-4FC3-A441-DE2F30745AA1}" presName="level3hierChild" presStyleCnt="0"/>
      <dgm:spPr/>
    </dgm:pt>
    <dgm:pt modelId="{3BE320B0-8154-43AD-A026-DDD5DC7C00A7}" type="pres">
      <dgm:prSet presAssocID="{DFAC9E79-9F2B-4194-803F-3E41B0578EF5}" presName="conn2-1" presStyleLbl="parChTrans1D3" presStyleIdx="2" presStyleCnt="3"/>
      <dgm:spPr/>
    </dgm:pt>
    <dgm:pt modelId="{C7F1575D-72DF-491E-80A3-B52686FDC5DE}" type="pres">
      <dgm:prSet presAssocID="{DFAC9E79-9F2B-4194-803F-3E41B0578EF5}" presName="connTx" presStyleLbl="parChTrans1D3" presStyleIdx="2" presStyleCnt="3"/>
      <dgm:spPr/>
    </dgm:pt>
    <dgm:pt modelId="{D2B8EDD7-DE0E-4D6A-BA69-16AE8A34C4C1}" type="pres">
      <dgm:prSet presAssocID="{ED3BAA29-A020-4050-8428-48CCD3BB4D97}" presName="root2" presStyleCnt="0"/>
      <dgm:spPr/>
    </dgm:pt>
    <dgm:pt modelId="{6E36D7FE-E9C2-41F4-A650-8F937FE09AC6}" type="pres">
      <dgm:prSet presAssocID="{ED3BAA29-A020-4050-8428-48CCD3BB4D97}" presName="LevelTwoTextNode" presStyleLbl="node3" presStyleIdx="2" presStyleCnt="3">
        <dgm:presLayoutVars>
          <dgm:chPref val="3"/>
        </dgm:presLayoutVars>
      </dgm:prSet>
      <dgm:spPr/>
    </dgm:pt>
    <dgm:pt modelId="{2D84E6B6-1D74-4EDD-9B4F-F23D1D7A2005}" type="pres">
      <dgm:prSet presAssocID="{ED3BAA29-A020-4050-8428-48CCD3BB4D97}" presName="level3hierChild" presStyleCnt="0"/>
      <dgm:spPr/>
    </dgm:pt>
    <dgm:pt modelId="{9B393B18-6AC3-42A4-93F7-9561355893B6}" type="pres">
      <dgm:prSet presAssocID="{473EDE5F-A65A-45E9-A6A8-C72F94328C4A}" presName="conn2-1" presStyleLbl="parChTrans1D2" presStyleIdx="3" presStyleCnt="5"/>
      <dgm:spPr>
        <a:xfrm rot="3310531">
          <a:off x="3626657" y="2606134"/>
          <a:ext cx="1087890" cy="32124"/>
        </a:xfrm>
        <a:custGeom>
          <a:avLst/>
          <a:gdLst/>
          <a:ahLst/>
          <a:cxnLst/>
          <a:rect l="0" t="0" r="0" b="0"/>
          <a:pathLst>
            <a:path>
              <a:moveTo>
                <a:pt x="0" y="16062"/>
              </a:moveTo>
              <a:lnTo>
                <a:pt x="1087890" y="16062"/>
              </a:lnTo>
            </a:path>
          </a:pathLst>
        </a:custGeom>
      </dgm:spPr>
    </dgm:pt>
    <dgm:pt modelId="{EC81C937-5C92-495F-B64C-F9EA4E83592E}" type="pres">
      <dgm:prSet presAssocID="{473EDE5F-A65A-45E9-A6A8-C72F94328C4A}" presName="connTx" presStyleLbl="parChTrans1D2" presStyleIdx="3" presStyleCnt="5"/>
      <dgm:spPr/>
    </dgm:pt>
    <dgm:pt modelId="{DD7CD706-562A-459D-8EAF-35756728EFAF}" type="pres">
      <dgm:prSet presAssocID="{88096A0C-815D-4C8F-B2C8-23EA7AC9EFB5}" presName="root2" presStyleCnt="0"/>
      <dgm:spPr/>
    </dgm:pt>
    <dgm:pt modelId="{2D2F8CC1-61C3-4306-8CAC-B6405E6F7620}" type="pres">
      <dgm:prSet presAssocID="{88096A0C-815D-4C8F-B2C8-23EA7AC9EFB5}" presName="LevelTwoTextNode" presStyleLbl="node2" presStyleIdx="3" presStyleCnt="5">
        <dgm:presLayoutVars>
          <dgm:chPref val="3"/>
        </dgm:presLayoutVars>
      </dgm:prSet>
      <dgm:spPr/>
    </dgm:pt>
    <dgm:pt modelId="{9B48968F-2C6B-43BC-A9AD-D901A1135D7A}" type="pres">
      <dgm:prSet presAssocID="{88096A0C-815D-4C8F-B2C8-23EA7AC9EFB5}" presName="level3hierChild" presStyleCnt="0"/>
      <dgm:spPr/>
    </dgm:pt>
    <dgm:pt modelId="{27D973B0-E7D3-424D-BC06-38FA5C055A22}" type="pres">
      <dgm:prSet presAssocID="{080D3DE7-0125-4577-BCEE-3FE07F731787}" presName="conn2-1" presStyleLbl="parChTrans1D2" presStyleIdx="4" presStyleCnt="5"/>
      <dgm:spPr>
        <a:xfrm rot="4249260">
          <a:off x="3225067" y="3052661"/>
          <a:ext cx="1891069" cy="32124"/>
        </a:xfrm>
        <a:custGeom>
          <a:avLst/>
          <a:gdLst/>
          <a:ahLst/>
          <a:cxnLst/>
          <a:rect l="0" t="0" r="0" b="0"/>
          <a:pathLst>
            <a:path>
              <a:moveTo>
                <a:pt x="0" y="16062"/>
              </a:moveTo>
              <a:lnTo>
                <a:pt x="1891069" y="16062"/>
              </a:lnTo>
            </a:path>
          </a:pathLst>
        </a:custGeom>
      </dgm:spPr>
    </dgm:pt>
    <dgm:pt modelId="{7F5BE465-FB28-4618-ADD1-AE44B63E56A6}" type="pres">
      <dgm:prSet presAssocID="{080D3DE7-0125-4577-BCEE-3FE07F731787}" presName="connTx" presStyleLbl="parChTrans1D2" presStyleIdx="4" presStyleCnt="5"/>
      <dgm:spPr/>
    </dgm:pt>
    <dgm:pt modelId="{21F040AC-0DED-406E-9C0B-42E4A3E0480C}" type="pres">
      <dgm:prSet presAssocID="{59AE041D-7E7E-471B-81B3-F0B5FB0D4F0F}" presName="root2" presStyleCnt="0"/>
      <dgm:spPr/>
    </dgm:pt>
    <dgm:pt modelId="{85E02384-BC99-43BD-9F9C-796F94AC7745}" type="pres">
      <dgm:prSet presAssocID="{59AE041D-7E7E-471B-81B3-F0B5FB0D4F0F}" presName="LevelTwoTextNode" presStyleLbl="node2" presStyleIdx="4" presStyleCnt="5">
        <dgm:presLayoutVars>
          <dgm:chPref val="3"/>
        </dgm:presLayoutVars>
      </dgm:prSet>
      <dgm:spPr/>
    </dgm:pt>
    <dgm:pt modelId="{D64EBAA0-D44C-443C-92C8-1BEFF506EC6A}" type="pres">
      <dgm:prSet presAssocID="{59AE041D-7E7E-471B-81B3-F0B5FB0D4F0F}" presName="level3hierChild" presStyleCnt="0"/>
      <dgm:spPr/>
    </dgm:pt>
  </dgm:ptLst>
  <dgm:cxnLst>
    <dgm:cxn modelId="{CFD63406-B4D6-4AFA-88CA-BAA907F637C6}" type="presOf" srcId="{793A2BCF-010D-4124-90E6-51B52E1B4D4C}" destId="{51B61029-AFDD-4457-B683-8CE26252DB70}" srcOrd="0" destOrd="0" presId="urn:microsoft.com/office/officeart/2005/8/layout/hierarchy2"/>
    <dgm:cxn modelId="{06206508-EB63-4E63-81E0-D498C4FDED9D}" type="presOf" srcId="{AEC89910-FF64-4B71-80CD-64950DF47FB9}" destId="{C5C8D304-C513-4173-BDA3-FD0459758C76}" srcOrd="0" destOrd="0" presId="urn:microsoft.com/office/officeart/2005/8/layout/hierarchy2"/>
    <dgm:cxn modelId="{6587C215-5436-440D-BEF6-4058E923952E}" type="presOf" srcId="{FCC51C98-323E-43F0-AAD4-FE7FFF3FDF23}" destId="{CC636D1F-6109-4149-9D65-34B01410CE94}" srcOrd="0" destOrd="0" presId="urn:microsoft.com/office/officeart/2005/8/layout/hierarchy2"/>
    <dgm:cxn modelId="{C5C8C718-9D18-44EB-ACAD-75B45195A8EE}" type="presOf" srcId="{8F3F6B5B-F103-467B-ABDD-F644CFAF4C7D}" destId="{79B9CD82-45CE-4F07-9E4E-CB2C96981425}" srcOrd="0" destOrd="0" presId="urn:microsoft.com/office/officeart/2005/8/layout/hierarchy2"/>
    <dgm:cxn modelId="{50CF2C32-4C1A-4410-84FE-3C6B57503E03}" type="presOf" srcId="{59AE041D-7E7E-471B-81B3-F0B5FB0D4F0F}" destId="{85E02384-BC99-43BD-9F9C-796F94AC7745}" srcOrd="0" destOrd="0" presId="urn:microsoft.com/office/officeart/2005/8/layout/hierarchy2"/>
    <dgm:cxn modelId="{3742C733-E81A-4C4B-8BFA-2B801DFE13A6}" type="presOf" srcId="{95DBF4E1-EF0E-461B-AF8F-0AC3E187683F}" destId="{282CA60A-3927-4A6A-9771-6861A30F98CE}" srcOrd="1" destOrd="0" presId="urn:microsoft.com/office/officeart/2005/8/layout/hierarchy2"/>
    <dgm:cxn modelId="{7528FD37-AFE8-4E91-8D87-61AC5C9332A8}" srcId="{793A2BCF-010D-4124-90E6-51B52E1B4D4C}" destId="{9DC2F382-E2F9-4327-88B0-E20EB651634B}" srcOrd="0" destOrd="0" parTransId="{2033752D-4987-4B35-B781-52A24DDEE589}" sibTransId="{7F077837-4D8A-401D-8934-1CE3015394E4}"/>
    <dgm:cxn modelId="{F643B03C-2B16-4567-ABDB-CCD515BD2DD9}" type="presOf" srcId="{DFAC9E79-9F2B-4194-803F-3E41B0578EF5}" destId="{3BE320B0-8154-43AD-A026-DDD5DC7C00A7}" srcOrd="0" destOrd="0" presId="urn:microsoft.com/office/officeart/2005/8/layout/hierarchy2"/>
    <dgm:cxn modelId="{C41CD33E-D081-4117-A2C2-B6C5B6D21788}" type="presOf" srcId="{473EDE5F-A65A-45E9-A6A8-C72F94328C4A}" destId="{9B393B18-6AC3-42A4-93F7-9561355893B6}" srcOrd="0" destOrd="0" presId="urn:microsoft.com/office/officeart/2005/8/layout/hierarchy2"/>
    <dgm:cxn modelId="{246E655B-A24E-43FC-8F4D-5C680BB5EB17}" type="presOf" srcId="{A6A8D537-65ED-4FC3-A441-DE2F30745AA1}" destId="{C6416541-8B1A-407C-B452-AB36AD2BB629}" srcOrd="0" destOrd="0" presId="urn:microsoft.com/office/officeart/2005/8/layout/hierarchy2"/>
    <dgm:cxn modelId="{51CFD75F-3E59-4385-BE1B-5064A1FA7585}" type="presOf" srcId="{473EDE5F-A65A-45E9-A6A8-C72F94328C4A}" destId="{EC81C937-5C92-495F-B64C-F9EA4E83592E}" srcOrd="1" destOrd="0" presId="urn:microsoft.com/office/officeart/2005/8/layout/hierarchy2"/>
    <dgm:cxn modelId="{D5A38746-539A-4C2E-B9F2-3B99EB6F92A3}" type="presOf" srcId="{CCA50230-8D15-4CDC-87FD-E3696637B80E}" destId="{912EE66B-2F03-433A-AAED-50AE782DCAB0}" srcOrd="0" destOrd="0" presId="urn:microsoft.com/office/officeart/2005/8/layout/hierarchy2"/>
    <dgm:cxn modelId="{F0EC824B-7E4A-4271-897A-3909F3A98B1A}" type="presOf" srcId="{CCA50230-8D15-4CDC-87FD-E3696637B80E}" destId="{D5FB6AD7-5B58-419A-BB8A-671EC6112DF4}" srcOrd="1" destOrd="0" presId="urn:microsoft.com/office/officeart/2005/8/layout/hierarchy2"/>
    <dgm:cxn modelId="{4E94CC51-A0C4-4270-A43C-342A87128292}" srcId="{A6A8D537-65ED-4FC3-A441-DE2F30745AA1}" destId="{ED3BAA29-A020-4050-8428-48CCD3BB4D97}" srcOrd="0" destOrd="0" parTransId="{DFAC9E79-9F2B-4194-803F-3E41B0578EF5}" sibTransId="{9B081CEA-9522-40A7-A602-3621972463BF}"/>
    <dgm:cxn modelId="{64EF7F75-9404-4687-81F4-6939EDEDEBD4}" srcId="{673689EB-BE55-4424-9EE7-C8F1437BC88F}" destId="{59AE041D-7E7E-471B-81B3-F0B5FB0D4F0F}" srcOrd="4" destOrd="0" parTransId="{080D3DE7-0125-4577-BCEE-3FE07F731787}" sibTransId="{E8F8C9A1-E6CF-409B-BEEE-9EF35C14559D}"/>
    <dgm:cxn modelId="{977A1457-FB31-43A7-9D61-270D80458976}" type="presOf" srcId="{9B11106E-5755-42A6-AB97-524139455F6C}" destId="{DB6A6A37-2CFF-4DB9-A70A-34EFD51882AB}" srcOrd="0" destOrd="0" presId="urn:microsoft.com/office/officeart/2005/8/layout/hierarchy2"/>
    <dgm:cxn modelId="{4C885B77-58D9-46B8-9068-2A3097E2EC0D}" srcId="{8F3F6B5B-F103-467B-ABDD-F644CFAF4C7D}" destId="{FCC51C98-323E-43F0-AAD4-FE7FFF3FDF23}" srcOrd="0" destOrd="0" parTransId="{25AF3FE0-5FF0-4158-B1E9-09B39545D39D}" sibTransId="{9E51CAF8-5B52-434D-8AB1-CABF0C3CAD25}"/>
    <dgm:cxn modelId="{AF7F7185-54FA-4855-B0C7-85DCB273E421}" type="presOf" srcId="{25AF3FE0-5FF0-4158-B1E9-09B39545D39D}" destId="{D7B58339-842C-4CDA-AFE4-0DE67D0A9EB4}" srcOrd="0" destOrd="0" presId="urn:microsoft.com/office/officeart/2005/8/layout/hierarchy2"/>
    <dgm:cxn modelId="{3D1A0D94-18B8-40D2-B9C8-9F9365E81D20}" type="presOf" srcId="{080D3DE7-0125-4577-BCEE-3FE07F731787}" destId="{27D973B0-E7D3-424D-BC06-38FA5C055A22}" srcOrd="0" destOrd="0" presId="urn:microsoft.com/office/officeart/2005/8/layout/hierarchy2"/>
    <dgm:cxn modelId="{C6E2B49E-11FA-4D13-B8CD-F831800B39DF}" srcId="{673689EB-BE55-4424-9EE7-C8F1437BC88F}" destId="{88096A0C-815D-4C8F-B2C8-23EA7AC9EFB5}" srcOrd="3" destOrd="0" parTransId="{473EDE5F-A65A-45E9-A6A8-C72F94328C4A}" sibTransId="{CD415C47-4A7E-431D-82C9-CAD2CE2DEBF4}"/>
    <dgm:cxn modelId="{64D621A2-25A9-4B53-882F-7ED68A26913A}" type="presOf" srcId="{2033752D-4987-4B35-B781-52A24DDEE589}" destId="{D7D39C65-3FEF-4C78-AB33-D2336A3BB519}" srcOrd="0" destOrd="0" presId="urn:microsoft.com/office/officeart/2005/8/layout/hierarchy2"/>
    <dgm:cxn modelId="{288C92A4-758E-46F9-AA70-1BF0963C79DA}" type="presOf" srcId="{673689EB-BE55-4424-9EE7-C8F1437BC88F}" destId="{4A178A62-D969-4830-AF9D-752BBBF4443E}" srcOrd="0" destOrd="0" presId="urn:microsoft.com/office/officeart/2005/8/layout/hierarchy2"/>
    <dgm:cxn modelId="{1B1EC2A6-E099-47D8-9B27-C25883658F11}" type="presOf" srcId="{9DC2F382-E2F9-4327-88B0-E20EB651634B}" destId="{DAFB7FE9-D098-41B3-B74F-59DA16FE0769}" srcOrd="0" destOrd="0" presId="urn:microsoft.com/office/officeart/2005/8/layout/hierarchy2"/>
    <dgm:cxn modelId="{18500CA8-68CB-4E61-88F7-63EBD169E96E}" type="presOf" srcId="{080D3DE7-0125-4577-BCEE-3FE07F731787}" destId="{7F5BE465-FB28-4618-ADD1-AE44B63E56A6}" srcOrd="1" destOrd="0" presId="urn:microsoft.com/office/officeart/2005/8/layout/hierarchy2"/>
    <dgm:cxn modelId="{5000FEB0-1F24-49FB-ABA6-88CF16575731}" type="presOf" srcId="{DFAC9E79-9F2B-4194-803F-3E41B0578EF5}" destId="{C7F1575D-72DF-491E-80A3-B52686FDC5DE}" srcOrd="1" destOrd="0" presId="urn:microsoft.com/office/officeart/2005/8/layout/hierarchy2"/>
    <dgm:cxn modelId="{983DABB2-5D99-42AB-94F7-DBF49974D94C}" srcId="{673689EB-BE55-4424-9EE7-C8F1437BC88F}" destId="{793A2BCF-010D-4124-90E6-51B52E1B4D4C}" srcOrd="0" destOrd="0" parTransId="{AEC89910-FF64-4B71-80CD-64950DF47FB9}" sibTransId="{318F4032-C8D9-4246-B477-A1C318AED397}"/>
    <dgm:cxn modelId="{FFDDC2B9-C947-4FB9-B499-6A979D3F4D17}" type="presOf" srcId="{25AF3FE0-5FF0-4158-B1E9-09B39545D39D}" destId="{33A83DA2-23EE-46E0-B03A-503C44CA6120}" srcOrd="1" destOrd="0" presId="urn:microsoft.com/office/officeart/2005/8/layout/hierarchy2"/>
    <dgm:cxn modelId="{50413BC2-0A4D-4B88-8252-25601C5CBB8C}" srcId="{673689EB-BE55-4424-9EE7-C8F1437BC88F}" destId="{A6A8D537-65ED-4FC3-A441-DE2F30745AA1}" srcOrd="2" destOrd="0" parTransId="{95DBF4E1-EF0E-461B-AF8F-0AC3E187683F}" sibTransId="{798D7781-A5D3-46AF-96E4-867EC1F86520}"/>
    <dgm:cxn modelId="{F08A8BC5-08C8-451C-916F-F92922E91391}" type="presOf" srcId="{AEC89910-FF64-4B71-80CD-64950DF47FB9}" destId="{5D19D88D-3EA9-40D5-AE83-9089002F32D3}" srcOrd="1" destOrd="0" presId="urn:microsoft.com/office/officeart/2005/8/layout/hierarchy2"/>
    <dgm:cxn modelId="{FFB2B5D1-B940-4E16-B8D8-966EDD911A37}" type="presOf" srcId="{88096A0C-815D-4C8F-B2C8-23EA7AC9EFB5}" destId="{2D2F8CC1-61C3-4306-8CAC-B6405E6F7620}" srcOrd="0" destOrd="0" presId="urn:microsoft.com/office/officeart/2005/8/layout/hierarchy2"/>
    <dgm:cxn modelId="{E94C5BDF-B1F1-4C3F-821D-0B40BAA8E2B6}" type="presOf" srcId="{2033752D-4987-4B35-B781-52A24DDEE589}" destId="{AD12F907-3495-43D2-A388-BDBC4E464A75}" srcOrd="1" destOrd="0" presId="urn:microsoft.com/office/officeart/2005/8/layout/hierarchy2"/>
    <dgm:cxn modelId="{3F594AE4-2DDE-47F8-B212-A6219D69324E}" type="presOf" srcId="{ED3BAA29-A020-4050-8428-48CCD3BB4D97}" destId="{6E36D7FE-E9C2-41F4-A650-8F937FE09AC6}" srcOrd="0" destOrd="0" presId="urn:microsoft.com/office/officeart/2005/8/layout/hierarchy2"/>
    <dgm:cxn modelId="{1A62DEE4-9D0C-4A24-95AD-5300E5E8DDCD}" srcId="{673689EB-BE55-4424-9EE7-C8F1437BC88F}" destId="{8F3F6B5B-F103-467B-ABDD-F644CFAF4C7D}" srcOrd="1" destOrd="0" parTransId="{CCA50230-8D15-4CDC-87FD-E3696637B80E}" sibTransId="{DD16002C-E167-4329-95A9-CFE625FF9E45}"/>
    <dgm:cxn modelId="{A98152E5-EA67-4DB3-95E1-1C6C66647E7B}" type="presOf" srcId="{95DBF4E1-EF0E-461B-AF8F-0AC3E187683F}" destId="{D1B2FC44-CDF4-42B1-B3BA-E45B70672CF7}" srcOrd="0" destOrd="0" presId="urn:microsoft.com/office/officeart/2005/8/layout/hierarchy2"/>
    <dgm:cxn modelId="{02E84EF3-FECB-4A76-B9CF-9CC1B0931FCD}" srcId="{9B11106E-5755-42A6-AB97-524139455F6C}" destId="{673689EB-BE55-4424-9EE7-C8F1437BC88F}" srcOrd="0" destOrd="0" parTransId="{73E3C816-EFC1-4F11-BDC5-684C877364F7}" sibTransId="{A4DA9433-82DD-4EE5-8A17-345C516B24A7}"/>
    <dgm:cxn modelId="{1B87FA80-4E9A-4B48-9479-41180BE563BC}" type="presParOf" srcId="{DB6A6A37-2CFF-4DB9-A70A-34EFD51882AB}" destId="{C704696E-2A9E-43F5-BCCC-635F4BCDA98A}" srcOrd="0" destOrd="0" presId="urn:microsoft.com/office/officeart/2005/8/layout/hierarchy2"/>
    <dgm:cxn modelId="{6778F887-098B-4C4C-81F7-455DACC9B041}" type="presParOf" srcId="{C704696E-2A9E-43F5-BCCC-635F4BCDA98A}" destId="{4A178A62-D969-4830-AF9D-752BBBF4443E}" srcOrd="0" destOrd="0" presId="urn:microsoft.com/office/officeart/2005/8/layout/hierarchy2"/>
    <dgm:cxn modelId="{46EC7DB9-8BFF-4382-9BE8-EF811594A33E}" type="presParOf" srcId="{C704696E-2A9E-43F5-BCCC-635F4BCDA98A}" destId="{40DBE341-F4E1-4571-96E3-D39D3E504D91}" srcOrd="1" destOrd="0" presId="urn:microsoft.com/office/officeart/2005/8/layout/hierarchy2"/>
    <dgm:cxn modelId="{9BD13FD4-CA0A-4AC2-97F5-2337A58F5692}" type="presParOf" srcId="{40DBE341-F4E1-4571-96E3-D39D3E504D91}" destId="{C5C8D304-C513-4173-BDA3-FD0459758C76}" srcOrd="0" destOrd="0" presId="urn:microsoft.com/office/officeart/2005/8/layout/hierarchy2"/>
    <dgm:cxn modelId="{10AEFFE7-D70B-453E-BC6E-61A1A59FF4C7}" type="presParOf" srcId="{C5C8D304-C513-4173-BDA3-FD0459758C76}" destId="{5D19D88D-3EA9-40D5-AE83-9089002F32D3}" srcOrd="0" destOrd="0" presId="urn:microsoft.com/office/officeart/2005/8/layout/hierarchy2"/>
    <dgm:cxn modelId="{EAEFC1E6-407E-4038-AE96-38154DA8C6D1}" type="presParOf" srcId="{40DBE341-F4E1-4571-96E3-D39D3E504D91}" destId="{BF3A61A7-831A-4540-8911-B228F3DB7746}" srcOrd="1" destOrd="0" presId="urn:microsoft.com/office/officeart/2005/8/layout/hierarchy2"/>
    <dgm:cxn modelId="{D5F55E4D-D25A-4A02-8961-FBAD118927BA}" type="presParOf" srcId="{BF3A61A7-831A-4540-8911-B228F3DB7746}" destId="{51B61029-AFDD-4457-B683-8CE26252DB70}" srcOrd="0" destOrd="0" presId="urn:microsoft.com/office/officeart/2005/8/layout/hierarchy2"/>
    <dgm:cxn modelId="{44DFBFDA-412B-4597-A170-D2720C5DF16D}" type="presParOf" srcId="{BF3A61A7-831A-4540-8911-B228F3DB7746}" destId="{C613A35B-1BDC-431D-8461-E1FC0943FD02}" srcOrd="1" destOrd="0" presId="urn:microsoft.com/office/officeart/2005/8/layout/hierarchy2"/>
    <dgm:cxn modelId="{55279CBB-377F-4EA0-8817-A1E61263E797}" type="presParOf" srcId="{C613A35B-1BDC-431D-8461-E1FC0943FD02}" destId="{D7D39C65-3FEF-4C78-AB33-D2336A3BB519}" srcOrd="0" destOrd="0" presId="urn:microsoft.com/office/officeart/2005/8/layout/hierarchy2"/>
    <dgm:cxn modelId="{1C497CCA-9997-4300-9DA1-861D49DEEC40}" type="presParOf" srcId="{D7D39C65-3FEF-4C78-AB33-D2336A3BB519}" destId="{AD12F907-3495-43D2-A388-BDBC4E464A75}" srcOrd="0" destOrd="0" presId="urn:microsoft.com/office/officeart/2005/8/layout/hierarchy2"/>
    <dgm:cxn modelId="{88293DD2-482D-4E58-81D4-2CA1334B714F}" type="presParOf" srcId="{C613A35B-1BDC-431D-8461-E1FC0943FD02}" destId="{10C60489-D934-4522-8965-B6D14DF37F33}" srcOrd="1" destOrd="0" presId="urn:microsoft.com/office/officeart/2005/8/layout/hierarchy2"/>
    <dgm:cxn modelId="{BC58B0F4-C290-49AE-93D5-4B5379B82C3A}" type="presParOf" srcId="{10C60489-D934-4522-8965-B6D14DF37F33}" destId="{DAFB7FE9-D098-41B3-B74F-59DA16FE0769}" srcOrd="0" destOrd="0" presId="urn:microsoft.com/office/officeart/2005/8/layout/hierarchy2"/>
    <dgm:cxn modelId="{D50CF4F8-EFDE-4E36-92F3-56E30947AC1B}" type="presParOf" srcId="{10C60489-D934-4522-8965-B6D14DF37F33}" destId="{33DD8980-9911-4C30-BD27-089435525ABD}" srcOrd="1" destOrd="0" presId="urn:microsoft.com/office/officeart/2005/8/layout/hierarchy2"/>
    <dgm:cxn modelId="{3CC76D9E-793C-4362-BC0F-72FB1968566B}" type="presParOf" srcId="{40DBE341-F4E1-4571-96E3-D39D3E504D91}" destId="{912EE66B-2F03-433A-AAED-50AE782DCAB0}" srcOrd="2" destOrd="0" presId="urn:microsoft.com/office/officeart/2005/8/layout/hierarchy2"/>
    <dgm:cxn modelId="{24AC707D-3AB6-42A6-AD33-74A2FE1E9147}" type="presParOf" srcId="{912EE66B-2F03-433A-AAED-50AE782DCAB0}" destId="{D5FB6AD7-5B58-419A-BB8A-671EC6112DF4}" srcOrd="0" destOrd="0" presId="urn:microsoft.com/office/officeart/2005/8/layout/hierarchy2"/>
    <dgm:cxn modelId="{740DDCD5-97E3-4B87-AB85-5E9CF18DEFF6}" type="presParOf" srcId="{40DBE341-F4E1-4571-96E3-D39D3E504D91}" destId="{9B0EF87B-FA04-4B9C-9A88-EB6763958465}" srcOrd="3" destOrd="0" presId="urn:microsoft.com/office/officeart/2005/8/layout/hierarchy2"/>
    <dgm:cxn modelId="{986D349E-AFB4-4015-BD39-EA37F91A70B9}" type="presParOf" srcId="{9B0EF87B-FA04-4B9C-9A88-EB6763958465}" destId="{79B9CD82-45CE-4F07-9E4E-CB2C96981425}" srcOrd="0" destOrd="0" presId="urn:microsoft.com/office/officeart/2005/8/layout/hierarchy2"/>
    <dgm:cxn modelId="{4AAA2757-23C1-4534-9393-C9C245A160A3}" type="presParOf" srcId="{9B0EF87B-FA04-4B9C-9A88-EB6763958465}" destId="{9F1E7556-49E4-46EC-BD08-FB9E40505A47}" srcOrd="1" destOrd="0" presId="urn:microsoft.com/office/officeart/2005/8/layout/hierarchy2"/>
    <dgm:cxn modelId="{C78DD017-C23F-4087-B330-CD395733A3F7}" type="presParOf" srcId="{9F1E7556-49E4-46EC-BD08-FB9E40505A47}" destId="{D7B58339-842C-4CDA-AFE4-0DE67D0A9EB4}" srcOrd="0" destOrd="0" presId="urn:microsoft.com/office/officeart/2005/8/layout/hierarchy2"/>
    <dgm:cxn modelId="{B975A804-BC99-47FC-9403-440FD3FC3192}" type="presParOf" srcId="{D7B58339-842C-4CDA-AFE4-0DE67D0A9EB4}" destId="{33A83DA2-23EE-46E0-B03A-503C44CA6120}" srcOrd="0" destOrd="0" presId="urn:microsoft.com/office/officeart/2005/8/layout/hierarchy2"/>
    <dgm:cxn modelId="{8B13FEA7-8ECD-4A36-9AA1-5E008902EF13}" type="presParOf" srcId="{9F1E7556-49E4-46EC-BD08-FB9E40505A47}" destId="{364864AE-296A-4499-8285-8C26C060ADF4}" srcOrd="1" destOrd="0" presId="urn:microsoft.com/office/officeart/2005/8/layout/hierarchy2"/>
    <dgm:cxn modelId="{F5DA5245-5300-4C02-BCB3-5161680F6728}" type="presParOf" srcId="{364864AE-296A-4499-8285-8C26C060ADF4}" destId="{CC636D1F-6109-4149-9D65-34B01410CE94}" srcOrd="0" destOrd="0" presId="urn:microsoft.com/office/officeart/2005/8/layout/hierarchy2"/>
    <dgm:cxn modelId="{B40B2701-ED3F-496D-B821-90DAE83DD4C8}" type="presParOf" srcId="{364864AE-296A-4499-8285-8C26C060ADF4}" destId="{80D307A2-0ECB-44CA-B90B-7F28F63A60DD}" srcOrd="1" destOrd="0" presId="urn:microsoft.com/office/officeart/2005/8/layout/hierarchy2"/>
    <dgm:cxn modelId="{A6EBAA67-EEE9-416A-A8E9-9804C3775AE7}" type="presParOf" srcId="{40DBE341-F4E1-4571-96E3-D39D3E504D91}" destId="{D1B2FC44-CDF4-42B1-B3BA-E45B70672CF7}" srcOrd="4" destOrd="0" presId="urn:microsoft.com/office/officeart/2005/8/layout/hierarchy2"/>
    <dgm:cxn modelId="{A393AA22-B203-4FA8-8C15-5ED6624D6A2D}" type="presParOf" srcId="{D1B2FC44-CDF4-42B1-B3BA-E45B70672CF7}" destId="{282CA60A-3927-4A6A-9771-6861A30F98CE}" srcOrd="0" destOrd="0" presId="urn:microsoft.com/office/officeart/2005/8/layout/hierarchy2"/>
    <dgm:cxn modelId="{A472F119-231F-4B31-BED1-0A698E4E5A2B}" type="presParOf" srcId="{40DBE341-F4E1-4571-96E3-D39D3E504D91}" destId="{654B2863-B241-46D5-9CDE-AA3EE81640B5}" srcOrd="5" destOrd="0" presId="urn:microsoft.com/office/officeart/2005/8/layout/hierarchy2"/>
    <dgm:cxn modelId="{E0B520DE-2FF2-4EEC-B3AB-25692B62598E}" type="presParOf" srcId="{654B2863-B241-46D5-9CDE-AA3EE81640B5}" destId="{C6416541-8B1A-407C-B452-AB36AD2BB629}" srcOrd="0" destOrd="0" presId="urn:microsoft.com/office/officeart/2005/8/layout/hierarchy2"/>
    <dgm:cxn modelId="{2DBF1C63-DEFE-43C7-92C6-16B81C139FC6}" type="presParOf" srcId="{654B2863-B241-46D5-9CDE-AA3EE81640B5}" destId="{0294A22D-335D-4460-901B-330A8DCEA5A8}" srcOrd="1" destOrd="0" presId="urn:microsoft.com/office/officeart/2005/8/layout/hierarchy2"/>
    <dgm:cxn modelId="{47524B82-8245-4F2F-8221-C804847A8B13}" type="presParOf" srcId="{0294A22D-335D-4460-901B-330A8DCEA5A8}" destId="{3BE320B0-8154-43AD-A026-DDD5DC7C00A7}" srcOrd="0" destOrd="0" presId="urn:microsoft.com/office/officeart/2005/8/layout/hierarchy2"/>
    <dgm:cxn modelId="{44E0506E-4AF9-4137-A22A-7BDAB67568AE}" type="presParOf" srcId="{3BE320B0-8154-43AD-A026-DDD5DC7C00A7}" destId="{C7F1575D-72DF-491E-80A3-B52686FDC5DE}" srcOrd="0" destOrd="0" presId="urn:microsoft.com/office/officeart/2005/8/layout/hierarchy2"/>
    <dgm:cxn modelId="{661475D3-F8EE-4E4B-8CE8-2FE7CE03F98C}" type="presParOf" srcId="{0294A22D-335D-4460-901B-330A8DCEA5A8}" destId="{D2B8EDD7-DE0E-4D6A-BA69-16AE8A34C4C1}" srcOrd="1" destOrd="0" presId="urn:microsoft.com/office/officeart/2005/8/layout/hierarchy2"/>
    <dgm:cxn modelId="{16F798CA-7A31-4E84-A69D-FB1FE595CCC4}" type="presParOf" srcId="{D2B8EDD7-DE0E-4D6A-BA69-16AE8A34C4C1}" destId="{6E36D7FE-E9C2-41F4-A650-8F937FE09AC6}" srcOrd="0" destOrd="0" presId="urn:microsoft.com/office/officeart/2005/8/layout/hierarchy2"/>
    <dgm:cxn modelId="{560FE829-79EF-477C-AAF7-C2554E579465}" type="presParOf" srcId="{D2B8EDD7-DE0E-4D6A-BA69-16AE8A34C4C1}" destId="{2D84E6B6-1D74-4EDD-9B4F-F23D1D7A2005}" srcOrd="1" destOrd="0" presId="urn:microsoft.com/office/officeart/2005/8/layout/hierarchy2"/>
    <dgm:cxn modelId="{0984AC58-0438-44FD-96E5-D91EB410B8A8}" type="presParOf" srcId="{40DBE341-F4E1-4571-96E3-D39D3E504D91}" destId="{9B393B18-6AC3-42A4-93F7-9561355893B6}" srcOrd="6" destOrd="0" presId="urn:microsoft.com/office/officeart/2005/8/layout/hierarchy2"/>
    <dgm:cxn modelId="{2480A389-4D73-4047-A6A2-CDEABA5B6310}" type="presParOf" srcId="{9B393B18-6AC3-42A4-93F7-9561355893B6}" destId="{EC81C937-5C92-495F-B64C-F9EA4E83592E}" srcOrd="0" destOrd="0" presId="urn:microsoft.com/office/officeart/2005/8/layout/hierarchy2"/>
    <dgm:cxn modelId="{FF3C243A-645C-4E7D-A7D0-08ED99AC75A9}" type="presParOf" srcId="{40DBE341-F4E1-4571-96E3-D39D3E504D91}" destId="{DD7CD706-562A-459D-8EAF-35756728EFAF}" srcOrd="7" destOrd="0" presId="urn:microsoft.com/office/officeart/2005/8/layout/hierarchy2"/>
    <dgm:cxn modelId="{B8BD52FF-9FE1-4590-96F8-D7CF6E3DE1CD}" type="presParOf" srcId="{DD7CD706-562A-459D-8EAF-35756728EFAF}" destId="{2D2F8CC1-61C3-4306-8CAC-B6405E6F7620}" srcOrd="0" destOrd="0" presId="urn:microsoft.com/office/officeart/2005/8/layout/hierarchy2"/>
    <dgm:cxn modelId="{3ABFFD79-0FA4-4F9D-8DD9-A6517B7FD94D}" type="presParOf" srcId="{DD7CD706-562A-459D-8EAF-35756728EFAF}" destId="{9B48968F-2C6B-43BC-A9AD-D901A1135D7A}" srcOrd="1" destOrd="0" presId="urn:microsoft.com/office/officeart/2005/8/layout/hierarchy2"/>
    <dgm:cxn modelId="{1CCC7A3B-3FF5-4BD9-8544-FF46FC05D592}" type="presParOf" srcId="{40DBE341-F4E1-4571-96E3-D39D3E504D91}" destId="{27D973B0-E7D3-424D-BC06-38FA5C055A22}" srcOrd="8" destOrd="0" presId="urn:microsoft.com/office/officeart/2005/8/layout/hierarchy2"/>
    <dgm:cxn modelId="{A860086D-89D2-41D0-A166-09267321EA25}" type="presParOf" srcId="{27D973B0-E7D3-424D-BC06-38FA5C055A22}" destId="{7F5BE465-FB28-4618-ADD1-AE44B63E56A6}" srcOrd="0" destOrd="0" presId="urn:microsoft.com/office/officeart/2005/8/layout/hierarchy2"/>
    <dgm:cxn modelId="{835DA738-27A1-4F89-8749-F502876A632F}" type="presParOf" srcId="{40DBE341-F4E1-4571-96E3-D39D3E504D91}" destId="{21F040AC-0DED-406E-9C0B-42E4A3E0480C}" srcOrd="9" destOrd="0" presId="urn:microsoft.com/office/officeart/2005/8/layout/hierarchy2"/>
    <dgm:cxn modelId="{F00ACFAF-E04E-4D27-A728-1CD49C8AA583}" type="presParOf" srcId="{21F040AC-0DED-406E-9C0B-42E4A3E0480C}" destId="{85E02384-BC99-43BD-9F9C-796F94AC7745}" srcOrd="0" destOrd="0" presId="urn:microsoft.com/office/officeart/2005/8/layout/hierarchy2"/>
    <dgm:cxn modelId="{D4FDAA90-2991-4DA7-883A-8CE087DDD122}" type="presParOf" srcId="{21F040AC-0DED-406E-9C0B-42E4A3E0480C}" destId="{D64EBAA0-D44C-443C-92C8-1BEFF506EC6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54C6D-DCEE-4145-BC51-5FB151A483A9}">
      <dsp:nvSpPr>
        <dsp:cNvPr id="0" name=""/>
        <dsp:cNvSpPr/>
      </dsp:nvSpPr>
      <dsp:spPr>
        <a:xfrm>
          <a:off x="0" y="0"/>
          <a:ext cx="10515600" cy="1980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ru-RU" sz="3300" kern="1200" dirty="0"/>
            <a:t>Грант на развитие семейной фермы</a:t>
          </a:r>
        </a:p>
        <a:p>
          <a:pPr marL="228600" lvl="1" indent="-228600" algn="l" defTabSz="1155700">
            <a:lnSpc>
              <a:spcPct val="90000"/>
            </a:lnSpc>
            <a:spcBef>
              <a:spcPct val="0"/>
            </a:spcBef>
            <a:spcAft>
              <a:spcPct val="15000"/>
            </a:spcAft>
            <a:buChar char="•"/>
          </a:pPr>
          <a:r>
            <a:rPr lang="ru-RU" sz="2600" kern="1200" dirty="0"/>
            <a:t>Приложение 8 к Государственной программе</a:t>
          </a:r>
        </a:p>
      </dsp:txBody>
      <dsp:txXfrm>
        <a:off x="2301206" y="0"/>
        <a:ext cx="8214393" cy="1980867"/>
      </dsp:txXfrm>
    </dsp:sp>
    <dsp:sp modelId="{F0CA339D-D0AF-4DC5-8463-9405D60FAB95}">
      <dsp:nvSpPr>
        <dsp:cNvPr id="0" name=""/>
        <dsp:cNvSpPr/>
      </dsp:nvSpPr>
      <dsp:spPr>
        <a:xfrm>
          <a:off x="198086" y="198086"/>
          <a:ext cx="2103120" cy="1584693"/>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CB4972-8515-4F1B-A5C1-B2EE6F9E6E51}">
      <dsp:nvSpPr>
        <dsp:cNvPr id="0" name=""/>
        <dsp:cNvSpPr/>
      </dsp:nvSpPr>
      <dsp:spPr>
        <a:xfrm>
          <a:off x="0" y="2178953"/>
          <a:ext cx="10515600" cy="1980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ru-RU" sz="3300" kern="1200" dirty="0"/>
            <a:t>Грант «</a:t>
          </a:r>
          <a:r>
            <a:rPr lang="ru-RU" sz="3300" kern="1200" dirty="0" err="1"/>
            <a:t>Агростартап</a:t>
          </a:r>
          <a:r>
            <a:rPr lang="ru-RU" sz="3300" kern="1200" dirty="0"/>
            <a:t>»</a:t>
          </a:r>
        </a:p>
        <a:p>
          <a:pPr marL="228600" lvl="1" indent="-228600" algn="l" defTabSz="1155700">
            <a:lnSpc>
              <a:spcPct val="90000"/>
            </a:lnSpc>
            <a:spcBef>
              <a:spcPct val="0"/>
            </a:spcBef>
            <a:spcAft>
              <a:spcPct val="15000"/>
            </a:spcAft>
            <a:buChar char="•"/>
          </a:pPr>
          <a:r>
            <a:rPr lang="ru-RU" sz="2600" kern="1200" dirty="0"/>
            <a:t>Приложение 6 к Государственной программе</a:t>
          </a:r>
        </a:p>
      </dsp:txBody>
      <dsp:txXfrm>
        <a:off x="2301206" y="2178953"/>
        <a:ext cx="8214393" cy="1980867"/>
      </dsp:txXfrm>
    </dsp:sp>
    <dsp:sp modelId="{A7D6A031-F6CD-499D-8E80-86B3A831573D}">
      <dsp:nvSpPr>
        <dsp:cNvPr id="0" name=""/>
        <dsp:cNvSpPr/>
      </dsp:nvSpPr>
      <dsp:spPr>
        <a:xfrm>
          <a:off x="198086" y="2377040"/>
          <a:ext cx="2103120" cy="1584693"/>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78A62-D969-4830-AF9D-752BBBF4443E}">
      <dsp:nvSpPr>
        <dsp:cNvPr id="0" name=""/>
        <dsp:cNvSpPr/>
      </dsp:nvSpPr>
      <dsp:spPr>
        <a:xfrm>
          <a:off x="2306836" y="1787384"/>
          <a:ext cx="1553138" cy="776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ru-RU" sz="3800" kern="1200" dirty="0" err="1"/>
            <a:t>СПоК</a:t>
          </a:r>
          <a:endParaRPr lang="ru-RU" sz="3800" kern="1200" dirty="0"/>
        </a:p>
      </dsp:txBody>
      <dsp:txXfrm>
        <a:off x="2329581" y="1810129"/>
        <a:ext cx="1507648" cy="731079"/>
      </dsp:txXfrm>
    </dsp:sp>
    <dsp:sp modelId="{C5C8D304-C513-4173-BDA3-FD0459758C76}">
      <dsp:nvSpPr>
        <dsp:cNvPr id="0" name=""/>
        <dsp:cNvSpPr/>
      </dsp:nvSpPr>
      <dsp:spPr>
        <a:xfrm rot="17350740">
          <a:off x="3225067" y="1266552"/>
          <a:ext cx="1891069" cy="32124"/>
        </a:xfrm>
        <a:custGeom>
          <a:avLst/>
          <a:gdLst/>
          <a:ahLst/>
          <a:cxnLst/>
          <a:rect l="0" t="0" r="0" b="0"/>
          <a:pathLst>
            <a:path>
              <a:moveTo>
                <a:pt x="0" y="16062"/>
              </a:moveTo>
              <a:lnTo>
                <a:pt x="1891069" y="16062"/>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solidFill>
              <a:prstClr val="black">
                <a:hueOff val="0"/>
                <a:satOff val="0"/>
                <a:lumOff val="0"/>
                <a:alphaOff val="0"/>
              </a:prstClr>
            </a:solidFill>
            <a:latin typeface="Calibri" panose="020F0502020204030204"/>
            <a:ea typeface="+mn-ea"/>
            <a:cs typeface="+mn-cs"/>
          </a:endParaRPr>
        </a:p>
      </dsp:txBody>
      <dsp:txXfrm>
        <a:off x="4123326" y="1235337"/>
        <a:ext cx="94553" cy="94553"/>
      </dsp:txXfrm>
    </dsp:sp>
    <dsp:sp modelId="{51B61029-AFDD-4457-B683-8CE26252DB70}">
      <dsp:nvSpPr>
        <dsp:cNvPr id="0" name=""/>
        <dsp:cNvSpPr/>
      </dsp:nvSpPr>
      <dsp:spPr>
        <a:xfrm>
          <a:off x="4481230" y="1274"/>
          <a:ext cx="1553138" cy="776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ru-RU" sz="3800" kern="1200" dirty="0"/>
            <a:t>КФХ-1</a:t>
          </a:r>
        </a:p>
      </dsp:txBody>
      <dsp:txXfrm>
        <a:off x="4503975" y="24019"/>
        <a:ext cx="1507648" cy="731079"/>
      </dsp:txXfrm>
    </dsp:sp>
    <dsp:sp modelId="{D7D39C65-3FEF-4C78-AB33-D2336A3BB519}">
      <dsp:nvSpPr>
        <dsp:cNvPr id="0" name=""/>
        <dsp:cNvSpPr/>
      </dsp:nvSpPr>
      <dsp:spPr>
        <a:xfrm>
          <a:off x="6034369" y="373497"/>
          <a:ext cx="621255" cy="32124"/>
        </a:xfrm>
        <a:custGeom>
          <a:avLst/>
          <a:gdLst/>
          <a:ahLst/>
          <a:cxnLst/>
          <a:rect l="0" t="0" r="0" b="0"/>
          <a:pathLst>
            <a:path>
              <a:moveTo>
                <a:pt x="0" y="16062"/>
              </a:moveTo>
              <a:lnTo>
                <a:pt x="621255" y="16062"/>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solidFill>
              <a:prstClr val="black">
                <a:hueOff val="0"/>
                <a:satOff val="0"/>
                <a:lumOff val="0"/>
                <a:alphaOff val="0"/>
              </a:prstClr>
            </a:solidFill>
            <a:latin typeface="Calibri" panose="020F0502020204030204"/>
            <a:ea typeface="+mn-ea"/>
            <a:cs typeface="+mn-cs"/>
          </a:endParaRPr>
        </a:p>
      </dsp:txBody>
      <dsp:txXfrm>
        <a:off x="6329465" y="374028"/>
        <a:ext cx="31062" cy="31062"/>
      </dsp:txXfrm>
    </dsp:sp>
    <dsp:sp modelId="{DAFB7FE9-D098-41B3-B74F-59DA16FE0769}">
      <dsp:nvSpPr>
        <dsp:cNvPr id="0" name=""/>
        <dsp:cNvSpPr/>
      </dsp:nvSpPr>
      <dsp:spPr>
        <a:xfrm>
          <a:off x="6655624" y="1274"/>
          <a:ext cx="1553138" cy="776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ru-RU" sz="3800" kern="1200" dirty="0"/>
            <a:t>Грант</a:t>
          </a:r>
        </a:p>
      </dsp:txBody>
      <dsp:txXfrm>
        <a:off x="6678369" y="24019"/>
        <a:ext cx="1507648" cy="731079"/>
      </dsp:txXfrm>
    </dsp:sp>
    <dsp:sp modelId="{912EE66B-2F03-433A-AAED-50AE782DCAB0}">
      <dsp:nvSpPr>
        <dsp:cNvPr id="0" name=""/>
        <dsp:cNvSpPr/>
      </dsp:nvSpPr>
      <dsp:spPr>
        <a:xfrm rot="18289469">
          <a:off x="3626657" y="1713079"/>
          <a:ext cx="1087890" cy="32124"/>
        </a:xfrm>
        <a:custGeom>
          <a:avLst/>
          <a:gdLst/>
          <a:ahLst/>
          <a:cxnLst/>
          <a:rect l="0" t="0" r="0" b="0"/>
          <a:pathLst>
            <a:path>
              <a:moveTo>
                <a:pt x="0" y="16062"/>
              </a:moveTo>
              <a:lnTo>
                <a:pt x="1087890" y="16062"/>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solidFill>
              <a:prstClr val="black">
                <a:hueOff val="0"/>
                <a:satOff val="0"/>
                <a:lumOff val="0"/>
                <a:alphaOff val="0"/>
              </a:prstClr>
            </a:solidFill>
            <a:latin typeface="Calibri" panose="020F0502020204030204"/>
            <a:ea typeface="+mn-ea"/>
            <a:cs typeface="+mn-cs"/>
          </a:endParaRPr>
        </a:p>
      </dsp:txBody>
      <dsp:txXfrm>
        <a:off x="4143405" y="1701944"/>
        <a:ext cx="54394" cy="54394"/>
      </dsp:txXfrm>
    </dsp:sp>
    <dsp:sp modelId="{79B9CD82-45CE-4F07-9E4E-CB2C96981425}">
      <dsp:nvSpPr>
        <dsp:cNvPr id="0" name=""/>
        <dsp:cNvSpPr/>
      </dsp:nvSpPr>
      <dsp:spPr>
        <a:xfrm>
          <a:off x="4481230" y="894329"/>
          <a:ext cx="1553138" cy="776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ru-RU" sz="3800" kern="1200" dirty="0"/>
            <a:t>КФХ-2</a:t>
          </a:r>
        </a:p>
      </dsp:txBody>
      <dsp:txXfrm>
        <a:off x="4503975" y="917074"/>
        <a:ext cx="1507648" cy="731079"/>
      </dsp:txXfrm>
    </dsp:sp>
    <dsp:sp modelId="{D7B58339-842C-4CDA-AFE4-0DE67D0A9EB4}">
      <dsp:nvSpPr>
        <dsp:cNvPr id="0" name=""/>
        <dsp:cNvSpPr/>
      </dsp:nvSpPr>
      <dsp:spPr>
        <a:xfrm>
          <a:off x="6034369" y="1266552"/>
          <a:ext cx="621255" cy="32124"/>
        </a:xfrm>
        <a:custGeom>
          <a:avLst/>
          <a:gdLst/>
          <a:ahLst/>
          <a:cxnLst/>
          <a:rect l="0" t="0" r="0" b="0"/>
          <a:pathLst>
            <a:path>
              <a:moveTo>
                <a:pt x="0" y="16062"/>
              </a:moveTo>
              <a:lnTo>
                <a:pt x="621255" y="16062"/>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solidFill>
              <a:prstClr val="black">
                <a:hueOff val="0"/>
                <a:satOff val="0"/>
                <a:lumOff val="0"/>
                <a:alphaOff val="0"/>
              </a:prstClr>
            </a:solidFill>
            <a:latin typeface="Calibri" panose="020F0502020204030204"/>
            <a:ea typeface="+mn-ea"/>
            <a:cs typeface="+mn-cs"/>
          </a:endParaRPr>
        </a:p>
      </dsp:txBody>
      <dsp:txXfrm>
        <a:off x="6329465" y="1267082"/>
        <a:ext cx="31062" cy="31062"/>
      </dsp:txXfrm>
    </dsp:sp>
    <dsp:sp modelId="{CC636D1F-6109-4149-9D65-34B01410CE94}">
      <dsp:nvSpPr>
        <dsp:cNvPr id="0" name=""/>
        <dsp:cNvSpPr/>
      </dsp:nvSpPr>
      <dsp:spPr>
        <a:xfrm>
          <a:off x="6655624" y="894329"/>
          <a:ext cx="1553138" cy="776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ru-RU" sz="3800" kern="1200" dirty="0"/>
            <a:t>Грант</a:t>
          </a:r>
        </a:p>
      </dsp:txBody>
      <dsp:txXfrm>
        <a:off x="6678369" y="917074"/>
        <a:ext cx="1507648" cy="731079"/>
      </dsp:txXfrm>
    </dsp:sp>
    <dsp:sp modelId="{D1B2FC44-CDF4-42B1-B3BA-E45B70672CF7}">
      <dsp:nvSpPr>
        <dsp:cNvPr id="0" name=""/>
        <dsp:cNvSpPr/>
      </dsp:nvSpPr>
      <dsp:spPr>
        <a:xfrm>
          <a:off x="3859975" y="2159606"/>
          <a:ext cx="621255" cy="32124"/>
        </a:xfrm>
        <a:custGeom>
          <a:avLst/>
          <a:gdLst/>
          <a:ahLst/>
          <a:cxnLst/>
          <a:rect l="0" t="0" r="0" b="0"/>
          <a:pathLst>
            <a:path>
              <a:moveTo>
                <a:pt x="0" y="16062"/>
              </a:moveTo>
              <a:lnTo>
                <a:pt x="621255" y="16062"/>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solidFill>
              <a:prstClr val="black">
                <a:hueOff val="0"/>
                <a:satOff val="0"/>
                <a:lumOff val="0"/>
                <a:alphaOff val="0"/>
              </a:prstClr>
            </a:solidFill>
            <a:latin typeface="Calibri" panose="020F0502020204030204"/>
            <a:ea typeface="+mn-ea"/>
            <a:cs typeface="+mn-cs"/>
          </a:endParaRPr>
        </a:p>
      </dsp:txBody>
      <dsp:txXfrm>
        <a:off x="4155071" y="2160137"/>
        <a:ext cx="31062" cy="31062"/>
      </dsp:txXfrm>
    </dsp:sp>
    <dsp:sp modelId="{C6416541-8B1A-407C-B452-AB36AD2BB629}">
      <dsp:nvSpPr>
        <dsp:cNvPr id="0" name=""/>
        <dsp:cNvSpPr/>
      </dsp:nvSpPr>
      <dsp:spPr>
        <a:xfrm>
          <a:off x="4481230" y="1787384"/>
          <a:ext cx="1553138" cy="776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ru-RU" sz="3800" kern="1200" dirty="0"/>
            <a:t>КФХ-3</a:t>
          </a:r>
        </a:p>
      </dsp:txBody>
      <dsp:txXfrm>
        <a:off x="4503975" y="1810129"/>
        <a:ext cx="1507648" cy="731079"/>
      </dsp:txXfrm>
    </dsp:sp>
    <dsp:sp modelId="{3BE320B0-8154-43AD-A026-DDD5DC7C00A7}">
      <dsp:nvSpPr>
        <dsp:cNvPr id="0" name=""/>
        <dsp:cNvSpPr/>
      </dsp:nvSpPr>
      <dsp:spPr>
        <a:xfrm>
          <a:off x="6034369" y="2159606"/>
          <a:ext cx="621255" cy="32124"/>
        </a:xfrm>
        <a:custGeom>
          <a:avLst/>
          <a:gdLst/>
          <a:ahLst/>
          <a:cxnLst/>
          <a:rect l="0" t="0" r="0" b="0"/>
          <a:pathLst>
            <a:path>
              <a:moveTo>
                <a:pt x="0" y="16062"/>
              </a:moveTo>
              <a:lnTo>
                <a:pt x="621255" y="16062"/>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329465" y="2160137"/>
        <a:ext cx="31062" cy="31062"/>
      </dsp:txXfrm>
    </dsp:sp>
    <dsp:sp modelId="{6E36D7FE-E9C2-41F4-A650-8F937FE09AC6}">
      <dsp:nvSpPr>
        <dsp:cNvPr id="0" name=""/>
        <dsp:cNvSpPr/>
      </dsp:nvSpPr>
      <dsp:spPr>
        <a:xfrm>
          <a:off x="6655624" y="1787384"/>
          <a:ext cx="1553138" cy="776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ru-RU" sz="3800" kern="1200" dirty="0"/>
            <a:t>Грант</a:t>
          </a:r>
        </a:p>
      </dsp:txBody>
      <dsp:txXfrm>
        <a:off x="6678369" y="1810129"/>
        <a:ext cx="1507648" cy="731079"/>
      </dsp:txXfrm>
    </dsp:sp>
    <dsp:sp modelId="{9B393B18-6AC3-42A4-93F7-9561355893B6}">
      <dsp:nvSpPr>
        <dsp:cNvPr id="0" name=""/>
        <dsp:cNvSpPr/>
      </dsp:nvSpPr>
      <dsp:spPr>
        <a:xfrm rot="3310531">
          <a:off x="3626657" y="2606134"/>
          <a:ext cx="1087890" cy="32124"/>
        </a:xfrm>
        <a:custGeom>
          <a:avLst/>
          <a:gdLst/>
          <a:ahLst/>
          <a:cxnLst/>
          <a:rect l="0" t="0" r="0" b="0"/>
          <a:pathLst>
            <a:path>
              <a:moveTo>
                <a:pt x="0" y="16062"/>
              </a:moveTo>
              <a:lnTo>
                <a:pt x="1087890" y="16062"/>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solidFill>
              <a:prstClr val="black">
                <a:hueOff val="0"/>
                <a:satOff val="0"/>
                <a:lumOff val="0"/>
                <a:alphaOff val="0"/>
              </a:prstClr>
            </a:solidFill>
            <a:latin typeface="Calibri" panose="020F0502020204030204"/>
            <a:ea typeface="+mn-ea"/>
            <a:cs typeface="+mn-cs"/>
          </a:endParaRPr>
        </a:p>
      </dsp:txBody>
      <dsp:txXfrm>
        <a:off x="4143405" y="2594999"/>
        <a:ext cx="54394" cy="54394"/>
      </dsp:txXfrm>
    </dsp:sp>
    <dsp:sp modelId="{2D2F8CC1-61C3-4306-8CAC-B6405E6F7620}">
      <dsp:nvSpPr>
        <dsp:cNvPr id="0" name=""/>
        <dsp:cNvSpPr/>
      </dsp:nvSpPr>
      <dsp:spPr>
        <a:xfrm>
          <a:off x="4481230" y="2680439"/>
          <a:ext cx="1553138" cy="776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ru-RU" sz="3800" kern="1200" dirty="0"/>
            <a:t>КФХ-4</a:t>
          </a:r>
        </a:p>
      </dsp:txBody>
      <dsp:txXfrm>
        <a:off x="4503975" y="2703184"/>
        <a:ext cx="1507648" cy="731079"/>
      </dsp:txXfrm>
    </dsp:sp>
    <dsp:sp modelId="{27D973B0-E7D3-424D-BC06-38FA5C055A22}">
      <dsp:nvSpPr>
        <dsp:cNvPr id="0" name=""/>
        <dsp:cNvSpPr/>
      </dsp:nvSpPr>
      <dsp:spPr>
        <a:xfrm rot="4249260">
          <a:off x="3225067" y="3052661"/>
          <a:ext cx="1891069" cy="32124"/>
        </a:xfrm>
        <a:custGeom>
          <a:avLst/>
          <a:gdLst/>
          <a:ahLst/>
          <a:cxnLst/>
          <a:rect l="0" t="0" r="0" b="0"/>
          <a:pathLst>
            <a:path>
              <a:moveTo>
                <a:pt x="0" y="16062"/>
              </a:moveTo>
              <a:lnTo>
                <a:pt x="1891069" y="16062"/>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solidFill>
              <a:prstClr val="black">
                <a:hueOff val="0"/>
                <a:satOff val="0"/>
                <a:lumOff val="0"/>
                <a:alphaOff val="0"/>
              </a:prstClr>
            </a:solidFill>
            <a:latin typeface="Calibri" panose="020F0502020204030204"/>
            <a:ea typeface="+mn-ea"/>
            <a:cs typeface="+mn-cs"/>
          </a:endParaRPr>
        </a:p>
      </dsp:txBody>
      <dsp:txXfrm>
        <a:off x="4123326" y="3021447"/>
        <a:ext cx="94553" cy="94553"/>
      </dsp:txXfrm>
    </dsp:sp>
    <dsp:sp modelId="{85E02384-BC99-43BD-9F9C-796F94AC7745}">
      <dsp:nvSpPr>
        <dsp:cNvPr id="0" name=""/>
        <dsp:cNvSpPr/>
      </dsp:nvSpPr>
      <dsp:spPr>
        <a:xfrm>
          <a:off x="4481230" y="3573493"/>
          <a:ext cx="1553138" cy="776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ru-RU" sz="3800" kern="1200" dirty="0"/>
            <a:t>КФХ-5</a:t>
          </a:r>
        </a:p>
      </dsp:txBody>
      <dsp:txXfrm>
        <a:off x="4503975" y="3596238"/>
        <a:ext cx="1507648" cy="73107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3/15/2023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6627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3/15/2023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972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3/15/2023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164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3/15/2023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0499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3/15/2023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1055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3/15/2023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6954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3/15/2023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2573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3/15/2023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2885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3/15/2023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6275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3/15/2023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716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3/15/2023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2558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3/15/2023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270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3/15/2023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667322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2" r:id="rId7"/>
    <p:sldLayoutId id="2147483663" r:id="rId8"/>
    <p:sldLayoutId id="2147483664" r:id="rId9"/>
    <p:sldLayoutId id="2147483665" r:id="rId10"/>
    <p:sldLayoutId id="2147483666" r:id="rId11"/>
    <p:sldLayoutId id="214748366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B3F6F06-A72D-4442-A031-E1D2004CB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D73977">
              <a:alpha val="20000"/>
            </a:srgbClr>
          </a:solidFill>
          <a:ln w="32707" cap="flat">
            <a:noFill/>
            <a:prstDash val="solid"/>
            <a:miter/>
          </a:ln>
        </p:spPr>
        <p:txBody>
          <a:bodyPr wrap="square" rtlCol="0" anchor="ctr">
            <a:noAutofit/>
          </a:bodyPr>
          <a:lstStyle/>
          <a:p>
            <a:endParaRPr lang="en-US"/>
          </a:p>
        </p:txBody>
      </p:sp>
      <p:sp>
        <p:nvSpPr>
          <p:cNvPr id="2" name="Заголовок 1">
            <a:extLst>
              <a:ext uri="{FF2B5EF4-FFF2-40B4-BE49-F238E27FC236}">
                <a16:creationId xmlns:a16="http://schemas.microsoft.com/office/drawing/2014/main" id="{A375EB78-D2F6-4E3E-BD49-2AE2DC623771}"/>
              </a:ext>
            </a:extLst>
          </p:cNvPr>
          <p:cNvSpPr>
            <a:spLocks noGrp="1"/>
          </p:cNvSpPr>
          <p:nvPr>
            <p:ph type="ctrTitle"/>
          </p:nvPr>
        </p:nvSpPr>
        <p:spPr>
          <a:xfrm>
            <a:off x="5751094" y="750667"/>
            <a:ext cx="5602705" cy="3429447"/>
          </a:xfrm>
        </p:spPr>
        <p:txBody>
          <a:bodyPr anchor="b">
            <a:normAutofit/>
          </a:bodyPr>
          <a:lstStyle/>
          <a:p>
            <a:pPr algn="ctr"/>
            <a:r>
              <a:rPr lang="ru-RU" sz="3800" dirty="0"/>
              <a:t>Государственная поддержка действующих и начинающих крестьянских (фермерских) хозяйств</a:t>
            </a:r>
          </a:p>
        </p:txBody>
      </p:sp>
      <p:sp>
        <p:nvSpPr>
          <p:cNvPr id="3" name="Подзаголовок 2">
            <a:extLst>
              <a:ext uri="{FF2B5EF4-FFF2-40B4-BE49-F238E27FC236}">
                <a16:creationId xmlns:a16="http://schemas.microsoft.com/office/drawing/2014/main" id="{13C774EC-765D-4562-8D52-63B7F4BC8737}"/>
              </a:ext>
            </a:extLst>
          </p:cNvPr>
          <p:cNvSpPr>
            <a:spLocks noGrp="1"/>
          </p:cNvSpPr>
          <p:nvPr>
            <p:ph type="subTitle" idx="1"/>
          </p:nvPr>
        </p:nvSpPr>
        <p:spPr>
          <a:xfrm>
            <a:off x="5769623" y="4568742"/>
            <a:ext cx="5602705" cy="850411"/>
          </a:xfrm>
        </p:spPr>
        <p:txBody>
          <a:bodyPr anchor="t">
            <a:noAutofit/>
          </a:bodyPr>
          <a:lstStyle/>
          <a:p>
            <a:pPr algn="ctr">
              <a:lnSpc>
                <a:spcPct val="90000"/>
              </a:lnSpc>
            </a:pPr>
            <a:r>
              <a:rPr lang="en-US" sz="1600" dirty="0" err="1"/>
              <a:t>Организационные</a:t>
            </a:r>
            <a:r>
              <a:rPr lang="en-US" sz="1600" dirty="0"/>
              <a:t> </a:t>
            </a:r>
            <a:r>
              <a:rPr lang="en-US" sz="1600" dirty="0" err="1"/>
              <a:t>основы</a:t>
            </a:r>
            <a:r>
              <a:rPr lang="en-US" sz="1600" dirty="0"/>
              <a:t> </a:t>
            </a:r>
            <a:r>
              <a:rPr lang="en-US" sz="1600" dirty="0" err="1"/>
              <a:t>кфх</a:t>
            </a:r>
            <a:endParaRPr lang="en-US" sz="1600" dirty="0"/>
          </a:p>
          <a:p>
            <a:pPr algn="ctr">
              <a:lnSpc>
                <a:spcPct val="90000"/>
              </a:lnSpc>
            </a:pPr>
            <a:r>
              <a:rPr lang="en-US" sz="1600" dirty="0"/>
              <a:t>202</a:t>
            </a:r>
            <a:r>
              <a:rPr lang="ru-RU" sz="1600" dirty="0"/>
              <a:t>3</a:t>
            </a:r>
          </a:p>
        </p:txBody>
      </p:sp>
      <p:pic>
        <p:nvPicPr>
          <p:cNvPr id="15" name="Picture 3" descr="Изображение выглядит как рисунок&#10;&#10;Автоматически созданное описание">
            <a:extLst>
              <a:ext uri="{FF2B5EF4-FFF2-40B4-BE49-F238E27FC236}">
                <a16:creationId xmlns:a16="http://schemas.microsoft.com/office/drawing/2014/main" id="{BEC46B2F-C206-42E1-B3C6-962DE0E53308}"/>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542264" y="3072876"/>
            <a:ext cx="4410736" cy="2991732"/>
          </a:xfrm>
          <a:prstGeom prst="rect">
            <a:avLst/>
          </a:prstGeom>
        </p:spPr>
      </p:pic>
    </p:spTree>
    <p:extLst>
      <p:ext uri="{BB962C8B-B14F-4D97-AF65-F5344CB8AC3E}">
        <p14:creationId xmlns:p14="http://schemas.microsoft.com/office/powerpoint/2010/main" val="25254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C7BA20D-F981-4403-8179-DE0873AB07D8}"/>
              </a:ext>
            </a:extLst>
          </p:cNvPr>
          <p:cNvSpPr>
            <a:spLocks noGrp="1"/>
          </p:cNvSpPr>
          <p:nvPr>
            <p:ph type="title"/>
          </p:nvPr>
        </p:nvSpPr>
        <p:spPr>
          <a:xfrm>
            <a:off x="4164013" y="365125"/>
            <a:ext cx="7189787" cy="1325563"/>
          </a:xfrm>
        </p:spPr>
        <p:txBody>
          <a:bodyPr/>
          <a:lstStyle/>
          <a:p>
            <a:pPr algn="r" eaLnBrk="1" hangingPunct="1"/>
            <a:r>
              <a:rPr lang="ru-RU" altLang="ru-RU"/>
              <a:t>«Агростартап - А» - проект создания и развития КФХ</a:t>
            </a:r>
          </a:p>
        </p:txBody>
      </p:sp>
      <p:sp>
        <p:nvSpPr>
          <p:cNvPr id="3" name="Content Placeholder 2">
            <a:extLst>
              <a:ext uri="{FF2B5EF4-FFF2-40B4-BE49-F238E27FC236}">
                <a16:creationId xmlns:a16="http://schemas.microsoft.com/office/drawing/2014/main" id="{E91E8BB0-F878-4571-9726-9D54555F72F0}"/>
              </a:ext>
            </a:extLst>
          </p:cNvPr>
          <p:cNvSpPr>
            <a:spLocks noGrp="1"/>
          </p:cNvSpPr>
          <p:nvPr>
            <p:ph idx="1"/>
          </p:nvPr>
        </p:nvSpPr>
        <p:spPr>
          <a:xfrm>
            <a:off x="838200" y="1690687"/>
            <a:ext cx="10515600" cy="4802187"/>
          </a:xfrm>
        </p:spPr>
        <p:txBody>
          <a:bodyPr rtlCol="0">
            <a:normAutofit fontScale="25000" lnSpcReduction="20000"/>
          </a:bodyPr>
          <a:lstStyle/>
          <a:p>
            <a:pPr eaLnBrk="1" fontAlgn="auto" hangingPunct="1">
              <a:spcAft>
                <a:spcPts val="0"/>
              </a:spcAft>
              <a:defRPr/>
            </a:pPr>
            <a:r>
              <a:rPr lang="ru-RU" sz="7200" dirty="0"/>
              <a:t>Может заявляться КФХ (или ИП – главой КФХ), зарегистрированным в текущем году или гражданином РФ с обязательством зарегистрировать КФХ (или ИП) в течение 30 дней после победы на конкурсе;</a:t>
            </a:r>
          </a:p>
          <a:p>
            <a:pPr>
              <a:defRPr/>
            </a:pPr>
            <a:r>
              <a:rPr lang="ru-RU" sz="7200" dirty="0"/>
              <a:t>Средства гранта расходуются на развитие КФХ по направлениям, не возмещаемым в рамках иных направлений государственной поддержки  (Установлено Приказом МСХ РФ № 128 от 12.03.2021 г.);</a:t>
            </a:r>
          </a:p>
          <a:p>
            <a:pPr eaLnBrk="1" fontAlgn="auto" hangingPunct="1">
              <a:spcAft>
                <a:spcPts val="0"/>
              </a:spcAft>
              <a:defRPr/>
            </a:pPr>
            <a:r>
              <a:rPr lang="ru-RU" sz="7200" dirty="0"/>
              <a:t>Условия предоставления гранта и направления расходования устанавливаются МСХ РФ;</a:t>
            </a:r>
          </a:p>
          <a:p>
            <a:pPr eaLnBrk="1" fontAlgn="auto" hangingPunct="1">
              <a:spcAft>
                <a:spcPts val="0"/>
              </a:spcAft>
              <a:defRPr/>
            </a:pPr>
            <a:r>
              <a:rPr lang="ru-RU" sz="7200" dirty="0"/>
              <a:t>Срок использования – 18 месяцев (в случае наступления обстоятельств непреодолимой силы может быть продлён на срок не более 6 месяцев);</a:t>
            </a:r>
          </a:p>
          <a:p>
            <a:pPr eaLnBrk="1" fontAlgn="auto" hangingPunct="1">
              <a:spcAft>
                <a:spcPts val="0"/>
              </a:spcAft>
              <a:defRPr/>
            </a:pPr>
            <a:r>
              <a:rPr lang="ru-RU" sz="7200" dirty="0"/>
              <a:t>При сумме гранта до 2 млн. руб. обязан создать не менее 1 рабочего места, при сумме свыше 2 млн. руб. – не менее 2 рабочих мест (при этом глава крестьянского (фермерского) хозяйства и (или) индивидуальный предприниматель учитываются в качестве новых постоянных работников);</a:t>
            </a:r>
          </a:p>
          <a:p>
            <a:pPr eaLnBrk="1" fontAlgn="auto" hangingPunct="1">
              <a:spcAft>
                <a:spcPts val="0"/>
              </a:spcAft>
              <a:defRPr/>
            </a:pPr>
            <a:r>
              <a:rPr lang="ru-RU" sz="7200" dirty="0"/>
              <a:t>Максимальный размер гранта – </a:t>
            </a:r>
            <a:r>
              <a:rPr lang="en-US" sz="7200" dirty="0"/>
              <a:t>5</a:t>
            </a:r>
            <a:r>
              <a:rPr lang="ru-RU" sz="7200" dirty="0"/>
              <a:t> млн. руб. (при специализации на разведении КРС мясного или молочного направления – </a:t>
            </a:r>
            <a:r>
              <a:rPr lang="en-US" sz="7200" dirty="0"/>
              <a:t>7</a:t>
            </a:r>
            <a:r>
              <a:rPr lang="ru-RU" sz="7200" dirty="0"/>
              <a:t> млн. руб.), максимальная доля гранта в составе затрат – 90 %</a:t>
            </a:r>
          </a:p>
          <a:p>
            <a:pPr eaLnBrk="1" fontAlgn="auto" hangingPunct="1">
              <a:spcAft>
                <a:spcPts val="0"/>
              </a:spcAft>
              <a:defRPr/>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19F3D71-838A-41C3-B23A-99F577994439}"/>
              </a:ext>
            </a:extLst>
          </p:cNvPr>
          <p:cNvSpPr>
            <a:spLocks noGrp="1"/>
          </p:cNvSpPr>
          <p:nvPr>
            <p:ph type="title"/>
          </p:nvPr>
        </p:nvSpPr>
        <p:spPr>
          <a:xfrm>
            <a:off x="2630488" y="365125"/>
            <a:ext cx="8723312" cy="1325563"/>
          </a:xfrm>
        </p:spPr>
        <p:txBody>
          <a:bodyPr>
            <a:normAutofit fontScale="90000"/>
          </a:bodyPr>
          <a:lstStyle/>
          <a:p>
            <a:pPr algn="r" eaLnBrk="1" hangingPunct="1"/>
            <a:r>
              <a:rPr lang="ru-RU" altLang="ru-RU"/>
              <a:t>«Агростартап - Б» - проект создания и развития КФХ – </a:t>
            </a:r>
            <a:r>
              <a:rPr lang="ru-RU" altLang="ru-RU">
                <a:solidFill>
                  <a:srgbClr val="00B050"/>
                </a:solidFill>
              </a:rPr>
              <a:t>члена СПоК</a:t>
            </a:r>
          </a:p>
        </p:txBody>
      </p:sp>
      <p:sp>
        <p:nvSpPr>
          <p:cNvPr id="3" name="Content Placeholder 2">
            <a:extLst>
              <a:ext uri="{FF2B5EF4-FFF2-40B4-BE49-F238E27FC236}">
                <a16:creationId xmlns:a16="http://schemas.microsoft.com/office/drawing/2014/main" id="{7EC59F84-A68C-4DE6-B6DE-BC2E3096E65C}"/>
              </a:ext>
            </a:extLst>
          </p:cNvPr>
          <p:cNvSpPr>
            <a:spLocks noGrp="1"/>
          </p:cNvSpPr>
          <p:nvPr>
            <p:ph idx="1"/>
          </p:nvPr>
        </p:nvSpPr>
        <p:spPr>
          <a:xfrm>
            <a:off x="838200" y="2011679"/>
            <a:ext cx="10964594" cy="4664891"/>
          </a:xfrm>
        </p:spPr>
        <p:txBody>
          <a:bodyPr rtlCol="0">
            <a:noAutofit/>
          </a:bodyPr>
          <a:lstStyle/>
          <a:p>
            <a:pPr>
              <a:defRPr/>
            </a:pPr>
            <a:r>
              <a:rPr lang="ru-RU" sz="1600" dirty="0"/>
              <a:t>Может заявляться КФХ (или ИП – главой КФХ), зарегистрированным в текущем году или гражданином РФ с обязательством зарегистрировать КФХ (или ИП) в течение 30 дней после победы на конкурсе;</a:t>
            </a:r>
          </a:p>
          <a:p>
            <a:pPr>
              <a:defRPr/>
            </a:pPr>
            <a:r>
              <a:rPr lang="ru-RU" sz="1600" dirty="0"/>
              <a:t>Средства гранта расходуются на развитие КФХ по направлениям, не возмещаемым в рамках иных направлений государственной поддержки (Установлено Приказом МСХ РФ № 128 от 12.03.2021 г.);</a:t>
            </a:r>
          </a:p>
          <a:p>
            <a:pPr eaLnBrk="1" fontAlgn="auto" hangingPunct="1">
              <a:spcAft>
                <a:spcPts val="0"/>
              </a:spcAft>
              <a:defRPr/>
            </a:pPr>
            <a:r>
              <a:rPr lang="ru-RU" sz="1600" dirty="0"/>
              <a:t>Условия предоставления гранта и направления расходования устанавливаются МСХ РФ;</a:t>
            </a:r>
          </a:p>
          <a:p>
            <a:pPr eaLnBrk="1" fontAlgn="auto" hangingPunct="1">
              <a:spcAft>
                <a:spcPts val="0"/>
              </a:spcAft>
              <a:defRPr/>
            </a:pPr>
            <a:r>
              <a:rPr lang="ru-RU" sz="1600" dirty="0"/>
              <a:t>Срок использования – 18 месяцев (в случае наступления обстоятельств непреодолимой силы может быть продлён на срок не более 6 месяцев; для получателей 2021 – 2022 гг. – на срок не более 12 месяцев);</a:t>
            </a:r>
          </a:p>
          <a:p>
            <a:pPr eaLnBrk="1" fontAlgn="auto" hangingPunct="1">
              <a:spcAft>
                <a:spcPts val="0"/>
              </a:spcAft>
              <a:defRPr/>
            </a:pPr>
            <a:r>
              <a:rPr lang="ru-RU" sz="1600" dirty="0"/>
              <a:t>При сумме гранта до 2 млн. руб. обязан создать не менее 1 рабочего места, при сумме свыше 2 млн. руб. – не менее 2 рабочих мест;</a:t>
            </a:r>
          </a:p>
          <a:p>
            <a:pPr>
              <a:defRPr/>
            </a:pPr>
            <a:r>
              <a:rPr lang="ru-RU" sz="1600" dirty="0">
                <a:solidFill>
                  <a:srgbClr val="00B050"/>
                </a:solidFill>
              </a:rPr>
              <a:t>Максимальный размер гранта – </a:t>
            </a:r>
            <a:r>
              <a:rPr lang="en-US" sz="1600" dirty="0">
                <a:solidFill>
                  <a:srgbClr val="00B050"/>
                </a:solidFill>
              </a:rPr>
              <a:t>6</a:t>
            </a:r>
            <a:r>
              <a:rPr lang="ru-RU" sz="1600" dirty="0">
                <a:solidFill>
                  <a:srgbClr val="00B050"/>
                </a:solidFill>
              </a:rPr>
              <a:t> млн. руб. (при специализации на разведении КРС мясного или молочного направления – </a:t>
            </a:r>
            <a:r>
              <a:rPr lang="en-US" sz="1600" dirty="0">
                <a:solidFill>
                  <a:srgbClr val="00B050"/>
                </a:solidFill>
              </a:rPr>
              <a:t>8</a:t>
            </a:r>
            <a:r>
              <a:rPr lang="ru-RU" sz="1600" dirty="0">
                <a:solidFill>
                  <a:srgbClr val="00B050"/>
                </a:solidFill>
              </a:rPr>
              <a:t> млн. руб.), максимальная доля гранта в составе затрат – 90 %;</a:t>
            </a:r>
          </a:p>
          <a:p>
            <a:pPr eaLnBrk="1" fontAlgn="auto" hangingPunct="1">
              <a:spcAft>
                <a:spcPts val="0"/>
              </a:spcAft>
              <a:defRPr/>
            </a:pPr>
            <a:r>
              <a:rPr lang="ru-RU" sz="1600" dirty="0">
                <a:solidFill>
                  <a:srgbClr val="00B050"/>
                </a:solidFill>
              </a:rPr>
              <a:t>Вложение в неделимый фонд </a:t>
            </a:r>
            <a:r>
              <a:rPr lang="ru-RU" sz="1600" dirty="0" err="1">
                <a:solidFill>
                  <a:srgbClr val="00B050"/>
                </a:solidFill>
              </a:rPr>
              <a:t>СПоК</a:t>
            </a:r>
            <a:r>
              <a:rPr lang="ru-RU" sz="1600" dirty="0">
                <a:solidFill>
                  <a:srgbClr val="00B050"/>
                </a:solidFill>
              </a:rPr>
              <a:t> – от 25 до 50 процентов средств гранта;</a:t>
            </a:r>
          </a:p>
          <a:p>
            <a:pPr eaLnBrk="1" fontAlgn="auto" hangingPunct="1">
              <a:spcAft>
                <a:spcPts val="0"/>
              </a:spcAft>
              <a:defRPr/>
            </a:pPr>
            <a:r>
              <a:rPr lang="ru-RU" sz="1600" dirty="0">
                <a:solidFill>
                  <a:srgbClr val="00B050"/>
                </a:solidFill>
              </a:rPr>
              <a:t>Особенности порядка формирования и использования неделимого фонда </a:t>
            </a:r>
            <a:r>
              <a:rPr lang="ru-RU" sz="1600" dirty="0" err="1">
                <a:solidFill>
                  <a:srgbClr val="00B050"/>
                </a:solidFill>
              </a:rPr>
              <a:t>СПоК</a:t>
            </a:r>
            <a:r>
              <a:rPr lang="ru-RU" sz="1600" dirty="0">
                <a:solidFill>
                  <a:srgbClr val="00B050"/>
                </a:solidFill>
              </a:rPr>
              <a:t> устанавливаются МСХ РФ.</a:t>
            </a:r>
            <a:endParaRPr lang="ru-RU"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8F377A-79B2-4669-AE9B-115DE93D63A4}"/>
              </a:ext>
            </a:extLst>
          </p:cNvPr>
          <p:cNvSpPr>
            <a:spLocks noGrp="1"/>
          </p:cNvSpPr>
          <p:nvPr>
            <p:ph type="title"/>
          </p:nvPr>
        </p:nvSpPr>
        <p:spPr/>
        <p:txBody>
          <a:bodyPr/>
          <a:lstStyle/>
          <a:p>
            <a:pPr algn="ctr"/>
            <a:r>
              <a:rPr lang="ru-RU" dirty="0"/>
              <a:t>Реализация меры поддержки</a:t>
            </a:r>
          </a:p>
        </p:txBody>
      </p:sp>
      <p:graphicFrame>
        <p:nvGraphicFramePr>
          <p:cNvPr id="4" name="Объект 3">
            <a:extLst>
              <a:ext uri="{FF2B5EF4-FFF2-40B4-BE49-F238E27FC236}">
                <a16:creationId xmlns:a16="http://schemas.microsoft.com/office/drawing/2014/main" id="{F749A59A-7306-4F27-9E7B-73E5F2DEEA6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42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descr="Изображение выглядит как небо, здание&#10;&#10;Автоматически созданное описание">
            <a:extLst>
              <a:ext uri="{FF2B5EF4-FFF2-40B4-BE49-F238E27FC236}">
                <a16:creationId xmlns:a16="http://schemas.microsoft.com/office/drawing/2014/main" id="{E5F97F8C-3290-4740-8028-BCFC4AB1E96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481" r="1778" b="1"/>
          <a:stretch/>
        </p:blipFill>
        <p:spPr>
          <a:xfrm>
            <a:off x="-1" y="10"/>
            <a:ext cx="12192001" cy="4666928"/>
          </a:xfrm>
          <a:prstGeom prst="rect">
            <a:avLst/>
          </a:prstGeom>
        </p:spPr>
      </p:pic>
      <p:sp>
        <p:nvSpPr>
          <p:cNvPr id="7170" name="Заголовок 1">
            <a:extLst>
              <a:ext uri="{FF2B5EF4-FFF2-40B4-BE49-F238E27FC236}">
                <a16:creationId xmlns:a16="http://schemas.microsoft.com/office/drawing/2014/main" id="{1CE6B0C8-9903-4CC2-83FC-3493896EB7BF}"/>
              </a:ext>
            </a:extLst>
          </p:cNvPr>
          <p:cNvSpPr>
            <a:spLocks noGrp="1"/>
          </p:cNvSpPr>
          <p:nvPr>
            <p:ph type="title"/>
          </p:nvPr>
        </p:nvSpPr>
        <p:spPr>
          <a:xfrm>
            <a:off x="804998" y="4551037"/>
            <a:ext cx="5021782" cy="1509931"/>
          </a:xfrm>
        </p:spPr>
        <p:txBody>
          <a:bodyPr vert="horz" lIns="91440" tIns="45720" rIns="91440" bIns="45720" rtlCol="0" anchor="ctr">
            <a:normAutofit/>
          </a:bodyPr>
          <a:lstStyle/>
          <a:p>
            <a:pPr eaLnBrk="1" hangingPunct="1"/>
            <a:r>
              <a:rPr lang="en-US" altLang="ru-RU" sz="4000" dirty="0" err="1">
                <a:solidFill>
                  <a:srgbClr val="000000"/>
                </a:solidFill>
              </a:rPr>
              <a:t>Пример</a:t>
            </a:r>
            <a:r>
              <a:rPr lang="ru-RU" altLang="ru-RU" sz="4000" dirty="0">
                <a:solidFill>
                  <a:srgbClr val="000000"/>
                </a:solidFill>
              </a:rPr>
              <a:t> 1</a:t>
            </a:r>
            <a:endParaRPr lang="en-US" altLang="ru-RU" sz="4000" dirty="0">
              <a:solidFill>
                <a:srgbClr val="000000"/>
              </a:solidFill>
            </a:endParaRPr>
          </a:p>
        </p:txBody>
      </p:sp>
      <p:sp>
        <p:nvSpPr>
          <p:cNvPr id="7171" name="Объект 2">
            <a:extLst>
              <a:ext uri="{FF2B5EF4-FFF2-40B4-BE49-F238E27FC236}">
                <a16:creationId xmlns:a16="http://schemas.microsoft.com/office/drawing/2014/main" id="{10B4E42F-6495-47D8-920E-47208E49236E}"/>
              </a:ext>
            </a:extLst>
          </p:cNvPr>
          <p:cNvSpPr>
            <a:spLocks noGrp="1"/>
          </p:cNvSpPr>
          <p:nvPr>
            <p:ph sz="half" idx="1"/>
          </p:nvPr>
        </p:nvSpPr>
        <p:spPr>
          <a:xfrm>
            <a:off x="3323771" y="4551037"/>
            <a:ext cx="8868229" cy="2306953"/>
          </a:xfrm>
        </p:spPr>
        <p:txBody>
          <a:bodyPr vert="horz" lIns="91440" tIns="45720" rIns="91440" bIns="45720" rtlCol="0" anchor="ctr">
            <a:normAutofit fontScale="92500"/>
          </a:bodyPr>
          <a:lstStyle/>
          <a:p>
            <a:pPr eaLnBrk="1" hangingPunct="1"/>
            <a:r>
              <a:rPr lang="en-US" altLang="ru-RU" sz="2400" dirty="0" err="1">
                <a:solidFill>
                  <a:srgbClr val="000000"/>
                </a:solidFill>
              </a:rPr>
              <a:t>Гранты</a:t>
            </a:r>
            <a:r>
              <a:rPr lang="en-US" altLang="ru-RU" sz="2400" dirty="0">
                <a:solidFill>
                  <a:srgbClr val="000000"/>
                </a:solidFill>
              </a:rPr>
              <a:t> </a:t>
            </a:r>
            <a:r>
              <a:rPr lang="en-US" altLang="ru-RU" sz="2400" dirty="0" err="1">
                <a:solidFill>
                  <a:srgbClr val="000000"/>
                </a:solidFill>
              </a:rPr>
              <a:t>запрашивают</a:t>
            </a:r>
            <a:r>
              <a:rPr lang="en-US" altLang="ru-RU" sz="2400" dirty="0">
                <a:solidFill>
                  <a:srgbClr val="000000"/>
                </a:solidFill>
              </a:rPr>
              <a:t> </a:t>
            </a:r>
            <a:r>
              <a:rPr lang="en-US" altLang="ru-RU" sz="2400" dirty="0" err="1">
                <a:solidFill>
                  <a:srgbClr val="000000"/>
                </a:solidFill>
              </a:rPr>
              <a:t>будущие</a:t>
            </a:r>
            <a:r>
              <a:rPr lang="en-US" altLang="ru-RU" sz="2400" dirty="0">
                <a:solidFill>
                  <a:srgbClr val="000000"/>
                </a:solidFill>
              </a:rPr>
              <a:t> </a:t>
            </a:r>
            <a:r>
              <a:rPr lang="en-US" altLang="ru-RU" sz="2400" dirty="0" err="1">
                <a:solidFill>
                  <a:srgbClr val="000000"/>
                </a:solidFill>
              </a:rPr>
              <a:t>фермеры</a:t>
            </a:r>
            <a:r>
              <a:rPr lang="en-US" altLang="ru-RU" sz="2400" dirty="0">
                <a:solidFill>
                  <a:srgbClr val="000000"/>
                </a:solidFill>
              </a:rPr>
              <a:t> – </a:t>
            </a:r>
            <a:r>
              <a:rPr lang="en-US" altLang="ru-RU" sz="2400" dirty="0" err="1">
                <a:solidFill>
                  <a:srgbClr val="000000"/>
                </a:solidFill>
              </a:rPr>
              <a:t>овощеводы</a:t>
            </a:r>
            <a:r>
              <a:rPr lang="en-US" altLang="ru-RU" sz="2400" dirty="0">
                <a:solidFill>
                  <a:srgbClr val="000000"/>
                </a:solidFill>
              </a:rPr>
              <a:t>,</a:t>
            </a:r>
          </a:p>
          <a:p>
            <a:pPr eaLnBrk="1" hangingPunct="1"/>
            <a:r>
              <a:rPr lang="en-US" altLang="ru-RU" sz="2400" dirty="0">
                <a:solidFill>
                  <a:srgbClr val="000000"/>
                </a:solidFill>
              </a:rPr>
              <a:t>«</a:t>
            </a:r>
            <a:r>
              <a:rPr lang="en-US" altLang="ru-RU" sz="2400" dirty="0" err="1">
                <a:solidFill>
                  <a:srgbClr val="000000"/>
                </a:solidFill>
              </a:rPr>
              <a:t>Собственная</a:t>
            </a:r>
            <a:r>
              <a:rPr lang="en-US" altLang="ru-RU" sz="2400" dirty="0">
                <a:solidFill>
                  <a:srgbClr val="000000"/>
                </a:solidFill>
              </a:rPr>
              <a:t>» </a:t>
            </a:r>
            <a:r>
              <a:rPr lang="en-US" altLang="ru-RU" sz="2400" dirty="0" err="1">
                <a:solidFill>
                  <a:srgbClr val="000000"/>
                </a:solidFill>
              </a:rPr>
              <a:t>часть</a:t>
            </a:r>
            <a:r>
              <a:rPr lang="en-US" altLang="ru-RU" sz="2400" dirty="0">
                <a:solidFill>
                  <a:srgbClr val="000000"/>
                </a:solidFill>
              </a:rPr>
              <a:t> </a:t>
            </a:r>
            <a:r>
              <a:rPr lang="en-US" altLang="ru-RU" sz="2400" dirty="0" err="1">
                <a:solidFill>
                  <a:srgbClr val="000000"/>
                </a:solidFill>
              </a:rPr>
              <a:t>гранта</a:t>
            </a:r>
            <a:r>
              <a:rPr lang="en-US" altLang="ru-RU" sz="2400" dirty="0">
                <a:solidFill>
                  <a:srgbClr val="000000"/>
                </a:solidFill>
              </a:rPr>
              <a:t> </a:t>
            </a:r>
            <a:r>
              <a:rPr lang="en-US" altLang="ru-RU" sz="2400" dirty="0" err="1">
                <a:solidFill>
                  <a:srgbClr val="000000"/>
                </a:solidFill>
              </a:rPr>
              <a:t>используется</a:t>
            </a:r>
            <a:r>
              <a:rPr lang="en-US" altLang="ru-RU" sz="2400" dirty="0">
                <a:solidFill>
                  <a:srgbClr val="000000"/>
                </a:solidFill>
              </a:rPr>
              <a:t> </a:t>
            </a:r>
            <a:r>
              <a:rPr lang="en-US" altLang="ru-RU" sz="2400" dirty="0" err="1">
                <a:solidFill>
                  <a:srgbClr val="000000"/>
                </a:solidFill>
              </a:rPr>
              <a:t>на</a:t>
            </a:r>
            <a:r>
              <a:rPr lang="en-US" altLang="ru-RU" sz="2400" dirty="0">
                <a:solidFill>
                  <a:srgbClr val="000000"/>
                </a:solidFill>
              </a:rPr>
              <a:t> </a:t>
            </a:r>
            <a:r>
              <a:rPr lang="en-US" altLang="ru-RU" sz="2400" dirty="0" err="1">
                <a:solidFill>
                  <a:srgbClr val="000000"/>
                </a:solidFill>
              </a:rPr>
              <a:t>покупку</a:t>
            </a:r>
            <a:r>
              <a:rPr lang="en-US" altLang="ru-RU" sz="2400" dirty="0">
                <a:solidFill>
                  <a:srgbClr val="000000"/>
                </a:solidFill>
              </a:rPr>
              <a:t> </a:t>
            </a:r>
            <a:r>
              <a:rPr lang="en-US" altLang="ru-RU" sz="2400" dirty="0" err="1">
                <a:solidFill>
                  <a:srgbClr val="000000"/>
                </a:solidFill>
              </a:rPr>
              <a:t>земли</a:t>
            </a:r>
            <a:r>
              <a:rPr lang="en-US" altLang="ru-RU" sz="2400" dirty="0">
                <a:solidFill>
                  <a:srgbClr val="000000"/>
                </a:solidFill>
              </a:rPr>
              <a:t>, </a:t>
            </a:r>
            <a:r>
              <a:rPr lang="en-US" altLang="ru-RU" sz="2400" dirty="0" err="1">
                <a:solidFill>
                  <a:srgbClr val="000000"/>
                </a:solidFill>
              </a:rPr>
              <a:t>сельхозтехники</a:t>
            </a:r>
            <a:endParaRPr lang="en-US" altLang="ru-RU" sz="2400" dirty="0">
              <a:solidFill>
                <a:srgbClr val="000000"/>
              </a:solidFill>
            </a:endParaRPr>
          </a:p>
          <a:p>
            <a:pPr eaLnBrk="1" hangingPunct="1"/>
            <a:r>
              <a:rPr lang="en-US" altLang="ru-RU" sz="2400" dirty="0" err="1">
                <a:solidFill>
                  <a:srgbClr val="000000"/>
                </a:solidFill>
              </a:rPr>
              <a:t>Часть</a:t>
            </a:r>
            <a:r>
              <a:rPr lang="en-US" altLang="ru-RU" sz="2400" dirty="0">
                <a:solidFill>
                  <a:srgbClr val="000000"/>
                </a:solidFill>
              </a:rPr>
              <a:t>, </a:t>
            </a:r>
            <a:r>
              <a:rPr lang="en-US" altLang="ru-RU" sz="2400" dirty="0" err="1">
                <a:solidFill>
                  <a:srgbClr val="000000"/>
                </a:solidFill>
              </a:rPr>
              <a:t>вносимая</a:t>
            </a:r>
            <a:r>
              <a:rPr lang="en-US" altLang="ru-RU" sz="2400" dirty="0">
                <a:solidFill>
                  <a:srgbClr val="000000"/>
                </a:solidFill>
              </a:rPr>
              <a:t> в </a:t>
            </a:r>
            <a:r>
              <a:rPr lang="en-US" altLang="ru-RU" sz="2400" dirty="0" err="1">
                <a:solidFill>
                  <a:srgbClr val="000000"/>
                </a:solidFill>
              </a:rPr>
              <a:t>неделимый</a:t>
            </a:r>
            <a:r>
              <a:rPr lang="en-US" altLang="ru-RU" sz="2400" dirty="0">
                <a:solidFill>
                  <a:srgbClr val="000000"/>
                </a:solidFill>
              </a:rPr>
              <a:t> </a:t>
            </a:r>
            <a:r>
              <a:rPr lang="en-US" altLang="ru-RU" sz="2400" dirty="0" err="1">
                <a:solidFill>
                  <a:srgbClr val="000000"/>
                </a:solidFill>
              </a:rPr>
              <a:t>фонд</a:t>
            </a:r>
            <a:r>
              <a:rPr lang="en-US" altLang="ru-RU" sz="2400" dirty="0">
                <a:solidFill>
                  <a:srgbClr val="000000"/>
                </a:solidFill>
              </a:rPr>
              <a:t> </a:t>
            </a:r>
            <a:r>
              <a:rPr lang="en-US" altLang="ru-RU" sz="2400" dirty="0" err="1">
                <a:solidFill>
                  <a:srgbClr val="000000"/>
                </a:solidFill>
              </a:rPr>
              <a:t>кооператива</a:t>
            </a:r>
            <a:r>
              <a:rPr lang="en-US" altLang="ru-RU" sz="2400" dirty="0">
                <a:solidFill>
                  <a:srgbClr val="000000"/>
                </a:solidFill>
              </a:rPr>
              <a:t>, </a:t>
            </a:r>
            <a:r>
              <a:rPr lang="en-US" altLang="ru-RU" sz="2400" dirty="0" err="1">
                <a:solidFill>
                  <a:srgbClr val="000000"/>
                </a:solidFill>
              </a:rPr>
              <a:t>используется</a:t>
            </a:r>
            <a:r>
              <a:rPr lang="en-US" altLang="ru-RU" sz="2400" dirty="0">
                <a:solidFill>
                  <a:srgbClr val="000000"/>
                </a:solidFill>
              </a:rPr>
              <a:t> </a:t>
            </a:r>
            <a:r>
              <a:rPr lang="en-US" altLang="ru-RU" sz="2400" dirty="0" err="1">
                <a:solidFill>
                  <a:srgbClr val="000000"/>
                </a:solidFill>
              </a:rPr>
              <a:t>на</a:t>
            </a:r>
            <a:r>
              <a:rPr lang="en-US" altLang="ru-RU" sz="2400" dirty="0">
                <a:solidFill>
                  <a:srgbClr val="000000"/>
                </a:solidFill>
              </a:rPr>
              <a:t> </a:t>
            </a:r>
            <a:r>
              <a:rPr lang="ru-RU" altLang="ru-RU" sz="2400" dirty="0">
                <a:solidFill>
                  <a:srgbClr val="000000"/>
                </a:solidFill>
              </a:rPr>
              <a:t>оборудование</a:t>
            </a:r>
            <a:r>
              <a:rPr lang="en-US" altLang="ru-RU" sz="2400" dirty="0">
                <a:solidFill>
                  <a:srgbClr val="000000"/>
                </a:solidFill>
              </a:rPr>
              <a:t> </a:t>
            </a:r>
            <a:r>
              <a:rPr lang="en-US" altLang="ru-RU" sz="2400" dirty="0" err="1">
                <a:solidFill>
                  <a:srgbClr val="000000"/>
                </a:solidFill>
              </a:rPr>
              <a:t>овощехранилища</a:t>
            </a:r>
            <a:endParaRPr lang="en-US" altLang="ru-RU" sz="24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descr="Изображение выглядит как трава, внешний, небо, грузовик&#10;&#10;Автоматически созданное описание">
            <a:extLst>
              <a:ext uri="{FF2B5EF4-FFF2-40B4-BE49-F238E27FC236}">
                <a16:creationId xmlns:a16="http://schemas.microsoft.com/office/drawing/2014/main" id="{4E7390F7-C752-45C3-BD9F-0430252913A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7778" b="9804"/>
          <a:stretch/>
        </p:blipFill>
        <p:spPr>
          <a:xfrm>
            <a:off x="-1" y="98485"/>
            <a:ext cx="12192000" cy="6857990"/>
          </a:xfrm>
          <a:prstGeom prst="rect">
            <a:avLst/>
          </a:prstGeom>
        </p:spPr>
      </p:pic>
      <p:sp>
        <p:nvSpPr>
          <p:cNvPr id="8194" name="Заголовок 1">
            <a:extLst>
              <a:ext uri="{FF2B5EF4-FFF2-40B4-BE49-F238E27FC236}">
                <a16:creationId xmlns:a16="http://schemas.microsoft.com/office/drawing/2014/main" id="{18397DF2-0B6E-4C80-9174-E417D6D68D8D}"/>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altLang="ru-RU" sz="3600" dirty="0" err="1">
                <a:solidFill>
                  <a:schemeClr val="bg1"/>
                </a:solidFill>
              </a:rPr>
              <a:t>Пример</a:t>
            </a:r>
            <a:r>
              <a:rPr lang="en-US" altLang="ru-RU" sz="3600" dirty="0">
                <a:solidFill>
                  <a:schemeClr val="bg1"/>
                </a:solidFill>
              </a:rPr>
              <a:t> 2</a:t>
            </a:r>
          </a:p>
        </p:txBody>
      </p:sp>
      <p:sp>
        <p:nvSpPr>
          <p:cNvPr id="8195" name="Объект 2">
            <a:extLst>
              <a:ext uri="{FF2B5EF4-FFF2-40B4-BE49-F238E27FC236}">
                <a16:creationId xmlns:a16="http://schemas.microsoft.com/office/drawing/2014/main" id="{7414B205-D3EF-41BB-B981-C4DBE6916555}"/>
              </a:ext>
            </a:extLst>
          </p:cNvPr>
          <p:cNvSpPr>
            <a:spLocks noGrp="1"/>
          </p:cNvSpPr>
          <p:nvPr>
            <p:ph sz="half" idx="1"/>
          </p:nvPr>
        </p:nvSpPr>
        <p:spPr>
          <a:xfrm>
            <a:off x="525516" y="3417573"/>
            <a:ext cx="4593021" cy="2619839"/>
          </a:xfrm>
        </p:spPr>
        <p:txBody>
          <a:bodyPr vert="horz" lIns="91440" tIns="45720" rIns="91440" bIns="45720" rtlCol="0" anchor="ctr">
            <a:normAutofit fontScale="92500" lnSpcReduction="10000"/>
          </a:bodyPr>
          <a:lstStyle/>
          <a:p>
            <a:r>
              <a:rPr lang="en-US" altLang="ru-RU" sz="1800" dirty="0" err="1">
                <a:solidFill>
                  <a:schemeClr val="bg1"/>
                </a:solidFill>
              </a:rPr>
              <a:t>Гранты</a:t>
            </a:r>
            <a:r>
              <a:rPr lang="en-US" altLang="ru-RU" sz="1800" dirty="0">
                <a:solidFill>
                  <a:schemeClr val="bg1"/>
                </a:solidFill>
              </a:rPr>
              <a:t> </a:t>
            </a:r>
            <a:r>
              <a:rPr lang="en-US" altLang="ru-RU" sz="1800" dirty="0" err="1">
                <a:solidFill>
                  <a:schemeClr val="bg1"/>
                </a:solidFill>
              </a:rPr>
              <a:t>запрашивают</a:t>
            </a:r>
            <a:r>
              <a:rPr lang="en-US" altLang="ru-RU" sz="1800" dirty="0">
                <a:solidFill>
                  <a:schemeClr val="bg1"/>
                </a:solidFill>
              </a:rPr>
              <a:t> </a:t>
            </a:r>
            <a:r>
              <a:rPr lang="en-US" altLang="ru-RU" sz="1800" dirty="0" err="1">
                <a:solidFill>
                  <a:schemeClr val="bg1"/>
                </a:solidFill>
              </a:rPr>
              <a:t>будущие</a:t>
            </a:r>
            <a:r>
              <a:rPr lang="en-US" altLang="ru-RU" sz="1800" dirty="0">
                <a:solidFill>
                  <a:schemeClr val="bg1"/>
                </a:solidFill>
              </a:rPr>
              <a:t> </a:t>
            </a:r>
            <a:r>
              <a:rPr lang="en-US" altLang="ru-RU" sz="1800" dirty="0" err="1">
                <a:solidFill>
                  <a:schemeClr val="bg1"/>
                </a:solidFill>
              </a:rPr>
              <a:t>фермеры</a:t>
            </a:r>
            <a:r>
              <a:rPr lang="en-US" altLang="ru-RU" sz="1800" dirty="0">
                <a:solidFill>
                  <a:schemeClr val="bg1"/>
                </a:solidFill>
              </a:rPr>
              <a:t> – </a:t>
            </a:r>
            <a:r>
              <a:rPr lang="en-US" altLang="ru-RU" sz="1800" dirty="0" err="1">
                <a:solidFill>
                  <a:schemeClr val="bg1"/>
                </a:solidFill>
              </a:rPr>
              <a:t>животноводы</a:t>
            </a:r>
            <a:r>
              <a:rPr lang="en-US" altLang="ru-RU" sz="1800" dirty="0">
                <a:solidFill>
                  <a:schemeClr val="bg1"/>
                </a:solidFill>
              </a:rPr>
              <a:t>,</a:t>
            </a:r>
          </a:p>
          <a:p>
            <a:r>
              <a:rPr lang="en-US" altLang="ru-RU" sz="1800" dirty="0">
                <a:solidFill>
                  <a:schemeClr val="bg1"/>
                </a:solidFill>
              </a:rPr>
              <a:t>«</a:t>
            </a:r>
            <a:r>
              <a:rPr lang="en-US" altLang="ru-RU" sz="1800" dirty="0" err="1">
                <a:solidFill>
                  <a:schemeClr val="bg1"/>
                </a:solidFill>
              </a:rPr>
              <a:t>Собственная</a:t>
            </a:r>
            <a:r>
              <a:rPr lang="en-US" altLang="ru-RU" sz="1800" dirty="0">
                <a:solidFill>
                  <a:schemeClr val="bg1"/>
                </a:solidFill>
              </a:rPr>
              <a:t>» </a:t>
            </a:r>
            <a:r>
              <a:rPr lang="en-US" altLang="ru-RU" sz="1800" dirty="0" err="1">
                <a:solidFill>
                  <a:schemeClr val="bg1"/>
                </a:solidFill>
              </a:rPr>
              <a:t>часть</a:t>
            </a:r>
            <a:r>
              <a:rPr lang="en-US" altLang="ru-RU" sz="1800" dirty="0">
                <a:solidFill>
                  <a:schemeClr val="bg1"/>
                </a:solidFill>
              </a:rPr>
              <a:t> </a:t>
            </a:r>
            <a:r>
              <a:rPr lang="en-US" altLang="ru-RU" sz="1800" dirty="0" err="1">
                <a:solidFill>
                  <a:schemeClr val="bg1"/>
                </a:solidFill>
              </a:rPr>
              <a:t>гранта</a:t>
            </a:r>
            <a:r>
              <a:rPr lang="en-US" altLang="ru-RU" sz="1800" dirty="0">
                <a:solidFill>
                  <a:schemeClr val="bg1"/>
                </a:solidFill>
              </a:rPr>
              <a:t> </a:t>
            </a:r>
            <a:r>
              <a:rPr lang="en-US" altLang="ru-RU" sz="1800" dirty="0" err="1">
                <a:solidFill>
                  <a:schemeClr val="bg1"/>
                </a:solidFill>
              </a:rPr>
              <a:t>используется</a:t>
            </a:r>
            <a:r>
              <a:rPr lang="en-US" altLang="ru-RU" sz="1800" dirty="0">
                <a:solidFill>
                  <a:schemeClr val="bg1"/>
                </a:solidFill>
              </a:rPr>
              <a:t> </a:t>
            </a:r>
            <a:r>
              <a:rPr lang="en-US" altLang="ru-RU" sz="1800" dirty="0" err="1">
                <a:solidFill>
                  <a:schemeClr val="bg1"/>
                </a:solidFill>
              </a:rPr>
              <a:t>на</a:t>
            </a:r>
            <a:r>
              <a:rPr lang="en-US" altLang="ru-RU" sz="1800" dirty="0">
                <a:solidFill>
                  <a:schemeClr val="bg1"/>
                </a:solidFill>
              </a:rPr>
              <a:t> </a:t>
            </a:r>
            <a:r>
              <a:rPr lang="en-US" altLang="ru-RU" sz="1800" dirty="0" err="1">
                <a:solidFill>
                  <a:schemeClr val="bg1"/>
                </a:solidFill>
              </a:rPr>
              <a:t>покупку</a:t>
            </a:r>
            <a:r>
              <a:rPr lang="en-US" altLang="ru-RU" sz="1800" dirty="0">
                <a:solidFill>
                  <a:schemeClr val="bg1"/>
                </a:solidFill>
              </a:rPr>
              <a:t> </a:t>
            </a:r>
            <a:r>
              <a:rPr lang="en-US" altLang="ru-RU" sz="1800" dirty="0" err="1">
                <a:solidFill>
                  <a:schemeClr val="bg1"/>
                </a:solidFill>
              </a:rPr>
              <a:t>земли</a:t>
            </a:r>
            <a:r>
              <a:rPr lang="en-US" altLang="ru-RU" sz="1800" dirty="0">
                <a:solidFill>
                  <a:schemeClr val="bg1"/>
                </a:solidFill>
              </a:rPr>
              <a:t>, </a:t>
            </a:r>
            <a:r>
              <a:rPr lang="en-US" altLang="ru-RU" sz="1800" dirty="0" err="1">
                <a:solidFill>
                  <a:schemeClr val="bg1"/>
                </a:solidFill>
              </a:rPr>
              <a:t>молодняка</a:t>
            </a:r>
            <a:r>
              <a:rPr lang="en-US" altLang="ru-RU" sz="1800" dirty="0">
                <a:solidFill>
                  <a:schemeClr val="bg1"/>
                </a:solidFill>
              </a:rPr>
              <a:t> </a:t>
            </a:r>
            <a:r>
              <a:rPr lang="en-US" altLang="ru-RU" sz="1800" dirty="0" err="1">
                <a:solidFill>
                  <a:schemeClr val="bg1"/>
                </a:solidFill>
              </a:rPr>
              <a:t>сельскохозяйственных</a:t>
            </a:r>
            <a:r>
              <a:rPr lang="en-US" altLang="ru-RU" sz="1800" dirty="0">
                <a:solidFill>
                  <a:schemeClr val="bg1"/>
                </a:solidFill>
              </a:rPr>
              <a:t> </a:t>
            </a:r>
            <a:r>
              <a:rPr lang="en-US" altLang="ru-RU" sz="1800" dirty="0" err="1">
                <a:solidFill>
                  <a:schemeClr val="bg1"/>
                </a:solidFill>
              </a:rPr>
              <a:t>животных</a:t>
            </a:r>
            <a:endParaRPr lang="en-US" altLang="ru-RU" sz="1800" dirty="0">
              <a:solidFill>
                <a:schemeClr val="bg1"/>
              </a:solidFill>
            </a:endParaRPr>
          </a:p>
          <a:p>
            <a:r>
              <a:rPr lang="en-US" altLang="ru-RU" sz="1800" dirty="0" err="1">
                <a:solidFill>
                  <a:schemeClr val="bg1"/>
                </a:solidFill>
              </a:rPr>
              <a:t>Часть</a:t>
            </a:r>
            <a:r>
              <a:rPr lang="en-US" altLang="ru-RU" sz="1800" dirty="0">
                <a:solidFill>
                  <a:schemeClr val="bg1"/>
                </a:solidFill>
              </a:rPr>
              <a:t>, </a:t>
            </a:r>
            <a:r>
              <a:rPr lang="en-US" altLang="ru-RU" sz="1800" dirty="0" err="1">
                <a:solidFill>
                  <a:schemeClr val="bg1"/>
                </a:solidFill>
              </a:rPr>
              <a:t>вносимая</a:t>
            </a:r>
            <a:r>
              <a:rPr lang="en-US" altLang="ru-RU" sz="1800" dirty="0">
                <a:solidFill>
                  <a:schemeClr val="bg1"/>
                </a:solidFill>
              </a:rPr>
              <a:t> в </a:t>
            </a:r>
            <a:r>
              <a:rPr lang="en-US" altLang="ru-RU" sz="1800" dirty="0" err="1">
                <a:solidFill>
                  <a:schemeClr val="bg1"/>
                </a:solidFill>
              </a:rPr>
              <a:t>неделимый</a:t>
            </a:r>
            <a:r>
              <a:rPr lang="en-US" altLang="ru-RU" sz="1800" dirty="0">
                <a:solidFill>
                  <a:schemeClr val="bg1"/>
                </a:solidFill>
              </a:rPr>
              <a:t> </a:t>
            </a:r>
            <a:r>
              <a:rPr lang="en-US" altLang="ru-RU" sz="1800" dirty="0" err="1">
                <a:solidFill>
                  <a:schemeClr val="bg1"/>
                </a:solidFill>
              </a:rPr>
              <a:t>фонд</a:t>
            </a:r>
            <a:r>
              <a:rPr lang="en-US" altLang="ru-RU" sz="1800" dirty="0">
                <a:solidFill>
                  <a:schemeClr val="bg1"/>
                </a:solidFill>
              </a:rPr>
              <a:t> </a:t>
            </a:r>
            <a:r>
              <a:rPr lang="en-US" altLang="ru-RU" sz="1800" dirty="0" err="1">
                <a:solidFill>
                  <a:schemeClr val="bg1"/>
                </a:solidFill>
              </a:rPr>
              <a:t>кооператива</a:t>
            </a:r>
            <a:r>
              <a:rPr lang="en-US" altLang="ru-RU" sz="1800" dirty="0">
                <a:solidFill>
                  <a:schemeClr val="bg1"/>
                </a:solidFill>
              </a:rPr>
              <a:t>, </a:t>
            </a:r>
            <a:r>
              <a:rPr lang="en-US" altLang="ru-RU" sz="1800" dirty="0" err="1">
                <a:solidFill>
                  <a:schemeClr val="bg1"/>
                </a:solidFill>
              </a:rPr>
              <a:t>используется</a:t>
            </a:r>
            <a:r>
              <a:rPr lang="en-US" altLang="ru-RU" sz="1800" dirty="0">
                <a:solidFill>
                  <a:schemeClr val="bg1"/>
                </a:solidFill>
              </a:rPr>
              <a:t> </a:t>
            </a:r>
            <a:r>
              <a:rPr lang="en-US" altLang="ru-RU" sz="1800" dirty="0" err="1">
                <a:solidFill>
                  <a:schemeClr val="bg1"/>
                </a:solidFill>
              </a:rPr>
              <a:t>на</a:t>
            </a:r>
            <a:r>
              <a:rPr lang="en-US" altLang="ru-RU" sz="1800" dirty="0">
                <a:solidFill>
                  <a:schemeClr val="bg1"/>
                </a:solidFill>
              </a:rPr>
              <a:t> </a:t>
            </a:r>
            <a:r>
              <a:rPr lang="en-US" altLang="ru-RU" sz="1800" dirty="0" err="1">
                <a:solidFill>
                  <a:schemeClr val="bg1"/>
                </a:solidFill>
              </a:rPr>
              <a:t>покупку</a:t>
            </a:r>
            <a:r>
              <a:rPr lang="en-US" altLang="ru-RU" sz="1800" dirty="0">
                <a:solidFill>
                  <a:schemeClr val="bg1"/>
                </a:solidFill>
              </a:rPr>
              <a:t> </a:t>
            </a:r>
            <a:r>
              <a:rPr lang="en-US" altLang="ru-RU" sz="1800" dirty="0" err="1">
                <a:solidFill>
                  <a:schemeClr val="bg1"/>
                </a:solidFill>
              </a:rPr>
              <a:t>техники</a:t>
            </a:r>
            <a:r>
              <a:rPr lang="en-US" altLang="ru-RU" sz="1800" dirty="0">
                <a:solidFill>
                  <a:schemeClr val="bg1"/>
                </a:solidFill>
              </a:rPr>
              <a:t> </a:t>
            </a:r>
            <a:r>
              <a:rPr lang="en-US" altLang="ru-RU" sz="1800" dirty="0" err="1">
                <a:solidFill>
                  <a:schemeClr val="bg1"/>
                </a:solidFill>
              </a:rPr>
              <a:t>для</a:t>
            </a:r>
            <a:r>
              <a:rPr lang="en-US" altLang="ru-RU" sz="1800" dirty="0">
                <a:solidFill>
                  <a:schemeClr val="bg1"/>
                </a:solidFill>
              </a:rPr>
              <a:t> </a:t>
            </a:r>
            <a:r>
              <a:rPr lang="en-US" altLang="ru-RU" sz="1800" dirty="0" err="1">
                <a:solidFill>
                  <a:schemeClr val="bg1"/>
                </a:solidFill>
              </a:rPr>
              <a:t>заготовки</a:t>
            </a:r>
            <a:r>
              <a:rPr lang="en-US" altLang="ru-RU" sz="1800" dirty="0">
                <a:solidFill>
                  <a:schemeClr val="bg1"/>
                </a:solidFill>
              </a:rPr>
              <a:t> </a:t>
            </a:r>
            <a:r>
              <a:rPr lang="en-US" altLang="ru-RU" sz="1800" dirty="0" err="1">
                <a:solidFill>
                  <a:schemeClr val="bg1"/>
                </a:solidFill>
              </a:rPr>
              <a:t>кормов</a:t>
            </a:r>
            <a:endParaRPr lang="en-US" altLang="ru-RU" sz="18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a:extLst>
              <a:ext uri="{FF2B5EF4-FFF2-40B4-BE49-F238E27FC236}">
                <a16:creationId xmlns:a16="http://schemas.microsoft.com/office/drawing/2014/main" id="{C9144EF4-B75C-47C2-AAB9-C02E4D53624E}"/>
              </a:ext>
            </a:extLst>
          </p:cNvPr>
          <p:cNvSpPr>
            <a:spLocks noGrp="1"/>
          </p:cNvSpPr>
          <p:nvPr>
            <p:ph type="title"/>
          </p:nvPr>
        </p:nvSpPr>
        <p:spPr/>
        <p:txBody>
          <a:bodyPr>
            <a:normAutofit/>
          </a:bodyPr>
          <a:lstStyle/>
          <a:p>
            <a:pPr algn="ctr"/>
            <a:r>
              <a:rPr lang="ru-RU" altLang="ru-RU" dirty="0"/>
              <a:t>За счёт неделимого фонда оборудуется овощехранилище на сумму 10 млн. руб.</a:t>
            </a:r>
          </a:p>
        </p:txBody>
      </p:sp>
      <p:graphicFrame>
        <p:nvGraphicFramePr>
          <p:cNvPr id="4" name="Таблица 4">
            <a:extLst>
              <a:ext uri="{FF2B5EF4-FFF2-40B4-BE49-F238E27FC236}">
                <a16:creationId xmlns:a16="http://schemas.microsoft.com/office/drawing/2014/main" id="{24F8B4A0-79F7-462F-83F9-8D9EBE52102B}"/>
              </a:ext>
            </a:extLst>
          </p:cNvPr>
          <p:cNvGraphicFramePr>
            <a:graphicFrameLocks noGrp="1"/>
          </p:cNvGraphicFramePr>
          <p:nvPr>
            <p:ph idx="1"/>
            <p:extLst>
              <p:ext uri="{D42A27DB-BD31-4B8C-83A1-F6EECF244321}">
                <p14:modId xmlns:p14="http://schemas.microsoft.com/office/powerpoint/2010/main" val="2279605546"/>
              </p:ext>
            </p:extLst>
          </p:nvPr>
        </p:nvGraphicFramePr>
        <p:xfrm>
          <a:off x="838200" y="1825625"/>
          <a:ext cx="10515598" cy="4221643"/>
        </p:xfrm>
        <a:graphic>
          <a:graphicData uri="http://schemas.openxmlformats.org/drawingml/2006/table">
            <a:tbl>
              <a:tblPr firstRow="1" bandRow="1">
                <a:tableStyleId>{5C22544A-7EE6-4342-B048-85BDC9FD1C3A}</a:tableStyleId>
              </a:tblPr>
              <a:tblGrid>
                <a:gridCol w="2158218">
                  <a:extLst>
                    <a:ext uri="{9D8B030D-6E8A-4147-A177-3AD203B41FA5}">
                      <a16:colId xmlns:a16="http://schemas.microsoft.com/office/drawing/2014/main" val="20000"/>
                    </a:ext>
                  </a:extLst>
                </a:gridCol>
                <a:gridCol w="1738694">
                  <a:extLst>
                    <a:ext uri="{9D8B030D-6E8A-4147-A177-3AD203B41FA5}">
                      <a16:colId xmlns:a16="http://schemas.microsoft.com/office/drawing/2014/main" val="2584565392"/>
                    </a:ext>
                  </a:extLst>
                </a:gridCol>
                <a:gridCol w="1882529">
                  <a:extLst>
                    <a:ext uri="{9D8B030D-6E8A-4147-A177-3AD203B41FA5}">
                      <a16:colId xmlns:a16="http://schemas.microsoft.com/office/drawing/2014/main" val="20001"/>
                    </a:ext>
                  </a:extLst>
                </a:gridCol>
                <a:gridCol w="1663093">
                  <a:extLst>
                    <a:ext uri="{9D8B030D-6E8A-4147-A177-3AD203B41FA5}">
                      <a16:colId xmlns:a16="http://schemas.microsoft.com/office/drawing/2014/main" val="20002"/>
                    </a:ext>
                  </a:extLst>
                </a:gridCol>
                <a:gridCol w="1108728">
                  <a:extLst>
                    <a:ext uri="{9D8B030D-6E8A-4147-A177-3AD203B41FA5}">
                      <a16:colId xmlns:a16="http://schemas.microsoft.com/office/drawing/2014/main" val="20003"/>
                    </a:ext>
                  </a:extLst>
                </a:gridCol>
                <a:gridCol w="1964336">
                  <a:extLst>
                    <a:ext uri="{9D8B030D-6E8A-4147-A177-3AD203B41FA5}">
                      <a16:colId xmlns:a16="http://schemas.microsoft.com/office/drawing/2014/main" val="20004"/>
                    </a:ext>
                  </a:extLst>
                </a:gridCol>
              </a:tblGrid>
              <a:tr h="640151">
                <a:tc>
                  <a:txBody>
                    <a:bodyPr/>
                    <a:lstStyle/>
                    <a:p>
                      <a:pPr algn="ctr"/>
                      <a:r>
                        <a:rPr lang="ru-RU" sz="1800" dirty="0"/>
                        <a:t>Участник </a:t>
                      </a:r>
                      <a:r>
                        <a:rPr lang="ru-RU" sz="1800" dirty="0" err="1"/>
                        <a:t>СПоК</a:t>
                      </a:r>
                      <a:endParaRPr lang="ru-RU" sz="1800" dirty="0"/>
                    </a:p>
                  </a:txBody>
                  <a:tcPr marT="45725" marB="45725" anchor="ctr"/>
                </a:tc>
                <a:tc>
                  <a:txBody>
                    <a:bodyPr/>
                    <a:lstStyle/>
                    <a:p>
                      <a:pPr algn="ctr"/>
                      <a:r>
                        <a:rPr lang="ru-RU" sz="1800" dirty="0"/>
                        <a:t>Площадь земли под овощами, га</a:t>
                      </a:r>
                    </a:p>
                  </a:txBody>
                  <a:tcPr marT="45725" marB="45725" anchor="ctr"/>
                </a:tc>
                <a:tc>
                  <a:txBody>
                    <a:bodyPr/>
                    <a:lstStyle/>
                    <a:p>
                      <a:pPr algn="ctr"/>
                      <a:r>
                        <a:rPr lang="ru-RU" sz="1800" dirty="0"/>
                        <a:t>Доля участия в деятельности </a:t>
                      </a:r>
                      <a:r>
                        <a:rPr lang="ru-RU" sz="1800" dirty="0" err="1"/>
                        <a:t>СПоК</a:t>
                      </a:r>
                      <a:endParaRPr lang="ru-RU" sz="1800" dirty="0"/>
                    </a:p>
                  </a:txBody>
                  <a:tcPr marT="45725" marB="45725" anchor="ctr"/>
                </a:tc>
                <a:tc>
                  <a:txBody>
                    <a:bodyPr/>
                    <a:lstStyle/>
                    <a:p>
                      <a:pPr algn="ctr"/>
                      <a:r>
                        <a:rPr lang="ru-RU" sz="1800" dirty="0"/>
                        <a:t>Начислен взнос в неделимый фонд</a:t>
                      </a:r>
                    </a:p>
                  </a:txBody>
                  <a:tcPr marT="45725" marB="45725" anchor="ctr"/>
                </a:tc>
                <a:tc>
                  <a:txBody>
                    <a:bodyPr/>
                    <a:lstStyle/>
                    <a:p>
                      <a:pPr algn="ctr"/>
                      <a:r>
                        <a:rPr lang="ru-RU" sz="1800" dirty="0"/>
                        <a:t>В т.ч. за счёт гранта</a:t>
                      </a:r>
                    </a:p>
                  </a:txBody>
                  <a:tcPr marT="45725" marB="45725" anchor="ctr"/>
                </a:tc>
                <a:tc>
                  <a:txBody>
                    <a:bodyPr/>
                    <a:lstStyle/>
                    <a:p>
                      <a:pPr algn="ctr"/>
                      <a:r>
                        <a:rPr lang="ru-RU" sz="1800" dirty="0"/>
                        <a:t>В т.ч. за счёт собственных средств</a:t>
                      </a:r>
                    </a:p>
                  </a:txBody>
                  <a:tcPr marT="45725" marB="45725" anchor="ctr"/>
                </a:tc>
                <a:extLst>
                  <a:ext uri="{0D108BD9-81ED-4DB2-BD59-A6C34878D82A}">
                    <a16:rowId xmlns:a16="http://schemas.microsoft.com/office/drawing/2014/main" val="10000"/>
                  </a:ext>
                </a:extLst>
              </a:tr>
              <a:tr h="370881">
                <a:tc>
                  <a:txBody>
                    <a:bodyPr/>
                    <a:lstStyle/>
                    <a:p>
                      <a:r>
                        <a:rPr lang="ru-RU" sz="1800" dirty="0"/>
                        <a:t>КФХ-1 («</a:t>
                      </a:r>
                      <a:r>
                        <a:rPr lang="ru-RU" sz="1800" dirty="0" err="1"/>
                        <a:t>Агростартап</a:t>
                      </a:r>
                      <a:r>
                        <a:rPr lang="ru-RU" sz="1800" dirty="0"/>
                        <a:t>»)</a:t>
                      </a:r>
                    </a:p>
                  </a:txBody>
                  <a:tcPr marT="45725" marB="45725"/>
                </a:tc>
                <a:tc>
                  <a:txBody>
                    <a:bodyPr/>
                    <a:lstStyle/>
                    <a:p>
                      <a:pPr algn="ctr"/>
                      <a:r>
                        <a:rPr lang="ru-RU" sz="1800" dirty="0"/>
                        <a:t>250</a:t>
                      </a:r>
                    </a:p>
                  </a:txBody>
                  <a:tcPr marT="45725" marB="45725"/>
                </a:tc>
                <a:tc>
                  <a:txBody>
                    <a:bodyPr/>
                    <a:lstStyle/>
                    <a:p>
                      <a:pPr algn="ctr"/>
                      <a:r>
                        <a:rPr lang="ru-RU" sz="1800" dirty="0"/>
                        <a:t>25</a:t>
                      </a:r>
                    </a:p>
                  </a:txBody>
                  <a:tcPr marT="45725" marB="45725"/>
                </a:tc>
                <a:tc>
                  <a:txBody>
                    <a:bodyPr/>
                    <a:lstStyle/>
                    <a:p>
                      <a:pPr algn="ctr"/>
                      <a:r>
                        <a:rPr lang="ru-RU" sz="1800" dirty="0"/>
                        <a:t>2,5</a:t>
                      </a:r>
                    </a:p>
                  </a:txBody>
                  <a:tcPr marT="45725" marB="45725"/>
                </a:tc>
                <a:tc>
                  <a:txBody>
                    <a:bodyPr/>
                    <a:lstStyle/>
                    <a:p>
                      <a:pPr algn="ctr"/>
                      <a:r>
                        <a:rPr lang="ru-RU" sz="1800" dirty="0"/>
                        <a:t>2,0</a:t>
                      </a:r>
                    </a:p>
                  </a:txBody>
                  <a:tcPr marT="45725" marB="45725"/>
                </a:tc>
                <a:tc>
                  <a:txBody>
                    <a:bodyPr/>
                    <a:lstStyle/>
                    <a:p>
                      <a:pPr algn="ctr"/>
                      <a:r>
                        <a:rPr lang="ru-RU" sz="1800" dirty="0"/>
                        <a:t>0,5</a:t>
                      </a:r>
                    </a:p>
                  </a:txBody>
                  <a:tcPr marT="45725" marB="45725"/>
                </a:tc>
                <a:extLst>
                  <a:ext uri="{0D108BD9-81ED-4DB2-BD59-A6C34878D82A}">
                    <a16:rowId xmlns:a16="http://schemas.microsoft.com/office/drawing/2014/main" val="10001"/>
                  </a:ext>
                </a:extLst>
              </a:tr>
              <a:tr h="370881">
                <a:tc>
                  <a:txBody>
                    <a:bodyPr/>
                    <a:lstStyle/>
                    <a:p>
                      <a:r>
                        <a:rPr lang="ru-RU" sz="1800" dirty="0"/>
                        <a:t>КФХ-2 («</a:t>
                      </a:r>
                      <a:r>
                        <a:rPr lang="ru-RU" sz="1800" dirty="0" err="1"/>
                        <a:t>Агростартап</a:t>
                      </a:r>
                      <a:r>
                        <a:rPr lang="ru-RU" sz="1800" dirty="0"/>
                        <a:t>»)</a:t>
                      </a:r>
                    </a:p>
                  </a:txBody>
                  <a:tcPr marT="45725" marB="45725"/>
                </a:tc>
                <a:tc>
                  <a:txBody>
                    <a:bodyPr/>
                    <a:lstStyle/>
                    <a:p>
                      <a:pPr algn="ctr"/>
                      <a:r>
                        <a:rPr lang="ru-RU" sz="1800" dirty="0"/>
                        <a:t>200</a:t>
                      </a:r>
                    </a:p>
                  </a:txBody>
                  <a:tcPr marT="45725" marB="45725"/>
                </a:tc>
                <a:tc>
                  <a:txBody>
                    <a:bodyPr/>
                    <a:lstStyle/>
                    <a:p>
                      <a:pPr algn="ctr"/>
                      <a:r>
                        <a:rPr lang="ru-RU" sz="1800" dirty="0"/>
                        <a:t>20</a:t>
                      </a:r>
                    </a:p>
                  </a:txBody>
                  <a:tcPr marT="45725" marB="45725"/>
                </a:tc>
                <a:tc>
                  <a:txBody>
                    <a:bodyPr/>
                    <a:lstStyle/>
                    <a:p>
                      <a:pPr algn="ctr"/>
                      <a:r>
                        <a:rPr lang="ru-RU" sz="1800" dirty="0"/>
                        <a:t>2,0</a:t>
                      </a:r>
                    </a:p>
                  </a:txBody>
                  <a:tcPr marT="45725" marB="45725"/>
                </a:tc>
                <a:tc>
                  <a:txBody>
                    <a:bodyPr/>
                    <a:lstStyle/>
                    <a:p>
                      <a:pPr algn="ctr"/>
                      <a:r>
                        <a:rPr lang="ru-RU" sz="1800" dirty="0"/>
                        <a:t>1,8</a:t>
                      </a:r>
                    </a:p>
                  </a:txBody>
                  <a:tcPr marT="45725" marB="45725"/>
                </a:tc>
                <a:tc>
                  <a:txBody>
                    <a:bodyPr/>
                    <a:lstStyle/>
                    <a:p>
                      <a:pPr algn="ctr"/>
                      <a:r>
                        <a:rPr lang="ru-RU" sz="1800" dirty="0"/>
                        <a:t>0,2</a:t>
                      </a:r>
                    </a:p>
                  </a:txBody>
                  <a:tcPr marT="45725" marB="45725"/>
                </a:tc>
                <a:extLst>
                  <a:ext uri="{0D108BD9-81ED-4DB2-BD59-A6C34878D82A}">
                    <a16:rowId xmlns:a16="http://schemas.microsoft.com/office/drawing/2014/main" val="10002"/>
                  </a:ext>
                </a:extLst>
              </a:tr>
              <a:tr h="370881">
                <a:tc>
                  <a:txBody>
                    <a:bodyPr/>
                    <a:lstStyle/>
                    <a:p>
                      <a:r>
                        <a:rPr lang="ru-RU" sz="1800" dirty="0"/>
                        <a:t>КФХ-3 («</a:t>
                      </a:r>
                      <a:r>
                        <a:rPr lang="ru-RU" sz="1800" dirty="0" err="1"/>
                        <a:t>Агростартап</a:t>
                      </a:r>
                      <a:r>
                        <a:rPr lang="ru-RU" sz="1800" dirty="0"/>
                        <a:t>»)</a:t>
                      </a:r>
                    </a:p>
                  </a:txBody>
                  <a:tcPr marT="45725" marB="45725"/>
                </a:tc>
                <a:tc>
                  <a:txBody>
                    <a:bodyPr/>
                    <a:lstStyle/>
                    <a:p>
                      <a:pPr algn="ctr"/>
                      <a:r>
                        <a:rPr lang="ru-RU" sz="1800" dirty="0"/>
                        <a:t>100</a:t>
                      </a:r>
                    </a:p>
                  </a:txBody>
                  <a:tcPr marT="45725" marB="45725"/>
                </a:tc>
                <a:tc>
                  <a:txBody>
                    <a:bodyPr/>
                    <a:lstStyle/>
                    <a:p>
                      <a:pPr algn="ctr"/>
                      <a:r>
                        <a:rPr lang="ru-RU" sz="1800" dirty="0"/>
                        <a:t>10</a:t>
                      </a:r>
                    </a:p>
                  </a:txBody>
                  <a:tcPr marT="45725" marB="45725"/>
                </a:tc>
                <a:tc>
                  <a:txBody>
                    <a:bodyPr/>
                    <a:lstStyle/>
                    <a:p>
                      <a:pPr algn="ctr"/>
                      <a:r>
                        <a:rPr lang="ru-RU" sz="1800" dirty="0"/>
                        <a:t>1,0</a:t>
                      </a:r>
                    </a:p>
                  </a:txBody>
                  <a:tcPr marT="45725" marB="45725"/>
                </a:tc>
                <a:tc>
                  <a:txBody>
                    <a:bodyPr/>
                    <a:lstStyle/>
                    <a:p>
                      <a:pPr algn="ctr"/>
                      <a:r>
                        <a:rPr lang="ru-RU" sz="1800" dirty="0"/>
                        <a:t>0,9</a:t>
                      </a:r>
                    </a:p>
                  </a:txBody>
                  <a:tcPr marT="45725" marB="45725"/>
                </a:tc>
                <a:tc>
                  <a:txBody>
                    <a:bodyPr/>
                    <a:lstStyle/>
                    <a:p>
                      <a:pPr algn="ctr"/>
                      <a:r>
                        <a:rPr lang="ru-RU" sz="1800" dirty="0"/>
                        <a:t>0,1</a:t>
                      </a:r>
                    </a:p>
                  </a:txBody>
                  <a:tcPr marT="45725" marB="45725"/>
                </a:tc>
                <a:extLst>
                  <a:ext uri="{0D108BD9-81ED-4DB2-BD59-A6C34878D82A}">
                    <a16:rowId xmlns:a16="http://schemas.microsoft.com/office/drawing/2014/main" val="10003"/>
                  </a:ext>
                </a:extLst>
              </a:tr>
              <a:tr h="370881">
                <a:tc>
                  <a:txBody>
                    <a:bodyPr/>
                    <a:lstStyle/>
                    <a:p>
                      <a:r>
                        <a:rPr lang="ru-RU" sz="1800" dirty="0"/>
                        <a:t>КФХ-4</a:t>
                      </a:r>
                    </a:p>
                  </a:txBody>
                  <a:tcPr marT="45725" marB="45725"/>
                </a:tc>
                <a:tc>
                  <a:txBody>
                    <a:bodyPr/>
                    <a:lstStyle/>
                    <a:p>
                      <a:pPr algn="ctr"/>
                      <a:r>
                        <a:rPr lang="ru-RU" sz="1800" dirty="0"/>
                        <a:t>200</a:t>
                      </a:r>
                    </a:p>
                  </a:txBody>
                  <a:tcPr marT="45725" marB="45725"/>
                </a:tc>
                <a:tc>
                  <a:txBody>
                    <a:bodyPr/>
                    <a:lstStyle/>
                    <a:p>
                      <a:pPr algn="ctr"/>
                      <a:r>
                        <a:rPr lang="ru-RU" sz="1800" dirty="0"/>
                        <a:t>20</a:t>
                      </a:r>
                    </a:p>
                  </a:txBody>
                  <a:tcPr marT="45725" marB="45725"/>
                </a:tc>
                <a:tc>
                  <a:txBody>
                    <a:bodyPr/>
                    <a:lstStyle/>
                    <a:p>
                      <a:pPr algn="ctr"/>
                      <a:r>
                        <a:rPr lang="ru-RU" sz="1800" dirty="0"/>
                        <a:t>2,0</a:t>
                      </a:r>
                    </a:p>
                  </a:txBody>
                  <a:tcPr marT="45725" marB="45725"/>
                </a:tc>
                <a:tc>
                  <a:txBody>
                    <a:bodyPr/>
                    <a:lstStyle/>
                    <a:p>
                      <a:pPr algn="ctr"/>
                      <a:endParaRPr lang="ru-RU" sz="1800" dirty="0"/>
                    </a:p>
                  </a:txBody>
                  <a:tcPr marT="45725" marB="45725"/>
                </a:tc>
                <a:tc>
                  <a:txBody>
                    <a:bodyPr/>
                    <a:lstStyle/>
                    <a:p>
                      <a:pPr algn="ctr"/>
                      <a:r>
                        <a:rPr lang="ru-RU" sz="1800" dirty="0"/>
                        <a:t>2,0</a:t>
                      </a:r>
                    </a:p>
                  </a:txBody>
                  <a:tcPr marT="45725" marB="45725"/>
                </a:tc>
                <a:extLst>
                  <a:ext uri="{0D108BD9-81ED-4DB2-BD59-A6C34878D82A}">
                    <a16:rowId xmlns:a16="http://schemas.microsoft.com/office/drawing/2014/main" val="10004"/>
                  </a:ext>
                </a:extLst>
              </a:tr>
              <a:tr h="370881">
                <a:tc>
                  <a:txBody>
                    <a:bodyPr/>
                    <a:lstStyle/>
                    <a:p>
                      <a:r>
                        <a:rPr lang="ru-RU" sz="1800" dirty="0"/>
                        <a:t>КФХ-5</a:t>
                      </a:r>
                    </a:p>
                  </a:txBody>
                  <a:tcPr marT="45725" marB="45725"/>
                </a:tc>
                <a:tc>
                  <a:txBody>
                    <a:bodyPr/>
                    <a:lstStyle/>
                    <a:p>
                      <a:pPr algn="ctr"/>
                      <a:r>
                        <a:rPr lang="ru-RU" sz="1800" dirty="0"/>
                        <a:t>250</a:t>
                      </a:r>
                    </a:p>
                  </a:txBody>
                  <a:tcPr marT="45725" marB="45725"/>
                </a:tc>
                <a:tc>
                  <a:txBody>
                    <a:bodyPr/>
                    <a:lstStyle/>
                    <a:p>
                      <a:pPr algn="ctr"/>
                      <a:r>
                        <a:rPr lang="ru-RU" sz="1800" dirty="0"/>
                        <a:t>25</a:t>
                      </a:r>
                    </a:p>
                  </a:txBody>
                  <a:tcPr marT="45725" marB="45725"/>
                </a:tc>
                <a:tc>
                  <a:txBody>
                    <a:bodyPr/>
                    <a:lstStyle/>
                    <a:p>
                      <a:pPr algn="ctr"/>
                      <a:r>
                        <a:rPr lang="ru-RU" sz="1800" dirty="0"/>
                        <a:t>2,5</a:t>
                      </a:r>
                    </a:p>
                  </a:txBody>
                  <a:tcPr marT="45725" marB="45725"/>
                </a:tc>
                <a:tc>
                  <a:txBody>
                    <a:bodyPr/>
                    <a:lstStyle/>
                    <a:p>
                      <a:pPr algn="ctr"/>
                      <a:endParaRPr lang="ru-RU" sz="1800" dirty="0"/>
                    </a:p>
                  </a:txBody>
                  <a:tcPr marT="45725" marB="45725"/>
                </a:tc>
                <a:tc>
                  <a:txBody>
                    <a:bodyPr/>
                    <a:lstStyle/>
                    <a:p>
                      <a:pPr algn="ctr"/>
                      <a:r>
                        <a:rPr lang="ru-RU" sz="1800" dirty="0"/>
                        <a:t>2,5</a:t>
                      </a:r>
                    </a:p>
                  </a:txBody>
                  <a:tcPr marT="45725" marB="45725"/>
                </a:tc>
                <a:extLst>
                  <a:ext uri="{0D108BD9-81ED-4DB2-BD59-A6C34878D82A}">
                    <a16:rowId xmlns:a16="http://schemas.microsoft.com/office/drawing/2014/main" val="10005"/>
                  </a:ext>
                </a:extLst>
              </a:tr>
              <a:tr h="370881">
                <a:tc>
                  <a:txBody>
                    <a:bodyPr/>
                    <a:lstStyle/>
                    <a:p>
                      <a:r>
                        <a:rPr lang="ru-RU" sz="1800" dirty="0"/>
                        <a:t>ВСЕГО:</a:t>
                      </a:r>
                    </a:p>
                  </a:txBody>
                  <a:tcPr marT="45725" marB="45725"/>
                </a:tc>
                <a:tc>
                  <a:txBody>
                    <a:bodyPr/>
                    <a:lstStyle/>
                    <a:p>
                      <a:pPr algn="ctr"/>
                      <a:r>
                        <a:rPr lang="ru-RU" sz="1800" dirty="0"/>
                        <a:t>1000</a:t>
                      </a:r>
                    </a:p>
                  </a:txBody>
                  <a:tcPr marT="45725" marB="45725"/>
                </a:tc>
                <a:tc>
                  <a:txBody>
                    <a:bodyPr/>
                    <a:lstStyle/>
                    <a:p>
                      <a:pPr algn="ctr"/>
                      <a:r>
                        <a:rPr lang="ru-RU" sz="1800" dirty="0"/>
                        <a:t>100</a:t>
                      </a:r>
                    </a:p>
                  </a:txBody>
                  <a:tcPr marT="45725" marB="45725"/>
                </a:tc>
                <a:tc>
                  <a:txBody>
                    <a:bodyPr/>
                    <a:lstStyle/>
                    <a:p>
                      <a:pPr algn="ctr"/>
                      <a:r>
                        <a:rPr lang="ru-RU" sz="1800" dirty="0"/>
                        <a:t>10,0</a:t>
                      </a:r>
                    </a:p>
                  </a:txBody>
                  <a:tcPr marT="45725" marB="45725"/>
                </a:tc>
                <a:tc>
                  <a:txBody>
                    <a:bodyPr/>
                    <a:lstStyle/>
                    <a:p>
                      <a:pPr algn="ctr"/>
                      <a:endParaRPr lang="ru-RU" sz="1800" dirty="0"/>
                    </a:p>
                  </a:txBody>
                  <a:tcPr marT="45725" marB="45725"/>
                </a:tc>
                <a:tc>
                  <a:txBody>
                    <a:bodyPr/>
                    <a:lstStyle/>
                    <a:p>
                      <a:pPr algn="ctr"/>
                      <a:r>
                        <a:rPr lang="ru-RU" sz="1800" dirty="0"/>
                        <a:t>10,0</a:t>
                      </a:r>
                    </a:p>
                  </a:txBody>
                  <a:tcPr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4">
            <a:extLst>
              <a:ext uri="{FF2B5EF4-FFF2-40B4-BE49-F238E27FC236}">
                <a16:creationId xmlns:a16="http://schemas.microsoft.com/office/drawing/2014/main" id="{DF49F0FA-3842-438C-BFF2-32A528D27C5B}"/>
              </a:ext>
            </a:extLst>
          </p:cNvPr>
          <p:cNvSpPr>
            <a:spLocks noGrp="1"/>
          </p:cNvSpPr>
          <p:nvPr>
            <p:ph type="title"/>
          </p:nvPr>
        </p:nvSpPr>
        <p:spPr/>
        <p:txBody>
          <a:bodyPr/>
          <a:lstStyle/>
          <a:p>
            <a:pPr algn="ctr"/>
            <a:r>
              <a:rPr lang="ru-RU" altLang="ru-RU"/>
              <a:t>Процедура и документы для получения кооперативом взносов в неделимый фонд</a:t>
            </a:r>
          </a:p>
        </p:txBody>
      </p:sp>
      <p:sp>
        <p:nvSpPr>
          <p:cNvPr id="10243" name="Объект 5">
            <a:extLst>
              <a:ext uri="{FF2B5EF4-FFF2-40B4-BE49-F238E27FC236}">
                <a16:creationId xmlns:a16="http://schemas.microsoft.com/office/drawing/2014/main" id="{AC730083-1E99-4016-BC01-7DD57F32500D}"/>
              </a:ext>
            </a:extLst>
          </p:cNvPr>
          <p:cNvSpPr>
            <a:spLocks noGrp="1"/>
          </p:cNvSpPr>
          <p:nvPr>
            <p:ph idx="1"/>
          </p:nvPr>
        </p:nvSpPr>
        <p:spPr/>
        <p:txBody>
          <a:bodyPr>
            <a:normAutofit fontScale="85000" lnSpcReduction="20000"/>
          </a:bodyPr>
          <a:lstStyle/>
          <a:p>
            <a:r>
              <a:rPr lang="ru-RU" altLang="ru-RU" dirty="0"/>
              <a:t>Отражение в Уставе (с возможным уточнением во внутренних положениях) вида и назначения неделимого фонда (например, «Фонда оборудования овощехранилища»),</a:t>
            </a:r>
          </a:p>
          <a:p>
            <a:r>
              <a:rPr lang="ru-RU" altLang="ru-RU" dirty="0"/>
              <a:t>Принятие общим собранием решения о величине формируемого неделимого фонда и размере взносов членов в зависимости от хозяйственного участия в деятельности кооператива,</a:t>
            </a:r>
          </a:p>
          <a:p>
            <a:r>
              <a:rPr lang="ru-RU" altLang="ru-RU" dirty="0"/>
              <a:t>Получение целевых взносов от членов кооператива,</a:t>
            </a:r>
          </a:p>
          <a:p>
            <a:r>
              <a:rPr lang="ru-RU" altLang="ru-RU" dirty="0"/>
              <a:t>Отражение поступивших взносов в учёте (целевое финансирование),</a:t>
            </a:r>
          </a:p>
          <a:p>
            <a:r>
              <a:rPr lang="ru-RU" altLang="ru-RU" dirty="0"/>
              <a:t>Приобретение и монтаж необходимого имущества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A29823-C7B2-46DA-8C76-AC03D339EB0F}"/>
              </a:ext>
            </a:extLst>
          </p:cNvPr>
          <p:cNvSpPr>
            <a:spLocks noGrp="1"/>
          </p:cNvSpPr>
          <p:nvPr>
            <p:ph type="title"/>
          </p:nvPr>
        </p:nvSpPr>
        <p:spPr>
          <a:xfrm>
            <a:off x="838200" y="365125"/>
            <a:ext cx="10515600" cy="1036163"/>
          </a:xfrm>
        </p:spPr>
        <p:txBody>
          <a:bodyPr>
            <a:normAutofit fontScale="90000"/>
          </a:bodyPr>
          <a:lstStyle/>
          <a:p>
            <a:pPr algn="ctr"/>
            <a:r>
              <a:rPr lang="ru-RU" dirty="0"/>
              <a:t>Типичные ошибки при увеличении гранта «</a:t>
            </a:r>
            <a:r>
              <a:rPr lang="ru-RU" dirty="0" err="1"/>
              <a:t>Агростартап</a:t>
            </a:r>
            <a:r>
              <a:rPr lang="ru-RU" dirty="0"/>
              <a:t>» на взнос в неделимый фонд</a:t>
            </a:r>
          </a:p>
        </p:txBody>
      </p:sp>
      <p:sp>
        <p:nvSpPr>
          <p:cNvPr id="3" name="Объект 2">
            <a:extLst>
              <a:ext uri="{FF2B5EF4-FFF2-40B4-BE49-F238E27FC236}">
                <a16:creationId xmlns:a16="http://schemas.microsoft.com/office/drawing/2014/main" id="{5B26D267-7792-40DE-8886-88BFB06F4CC0}"/>
              </a:ext>
            </a:extLst>
          </p:cNvPr>
          <p:cNvSpPr>
            <a:spLocks noGrp="1"/>
          </p:cNvSpPr>
          <p:nvPr>
            <p:ph idx="1"/>
          </p:nvPr>
        </p:nvSpPr>
        <p:spPr>
          <a:xfrm>
            <a:off x="838200" y="1535943"/>
            <a:ext cx="10515600" cy="4160520"/>
          </a:xfrm>
        </p:spPr>
        <p:txBody>
          <a:bodyPr>
            <a:normAutofit fontScale="92500" lnSpcReduction="20000"/>
          </a:bodyPr>
          <a:lstStyle/>
          <a:p>
            <a:r>
              <a:rPr lang="ru-RU" dirty="0"/>
              <a:t>Оценивается членство заявителя в </a:t>
            </a:r>
            <a:r>
              <a:rPr lang="ru-RU" dirty="0" err="1"/>
              <a:t>СПоК</a:t>
            </a:r>
            <a:r>
              <a:rPr lang="ru-RU" dirty="0"/>
              <a:t> «как таковое» – без привязки к тому, какую функцию заявитель делегировал кооперативу, есть ли экономический смысл участия в кооперативе,</a:t>
            </a:r>
          </a:p>
          <a:p>
            <a:r>
              <a:rPr lang="ru-RU" dirty="0"/>
              <a:t>Не сопоставляются между собой специализация заявителя и предмет деятельности кооператива,</a:t>
            </a:r>
          </a:p>
          <a:p>
            <a:r>
              <a:rPr lang="ru-RU" dirty="0"/>
              <a:t>Не подвергается анализу сущность создаваемого в кооперативе неделимого фонда: Все ли члены адекватно в нём участвуют (а не только заявитель)? Все ли члены будут пользоваться приобретённым на средства неделимого фонда имуществом? Нет ли различных условий для получателей и не-получателей гранта «</a:t>
            </a:r>
            <a:r>
              <a:rPr lang="ru-RU" dirty="0" err="1"/>
              <a:t>Агростартап</a:t>
            </a:r>
            <a:r>
              <a:rPr lang="ru-RU" dirty="0"/>
              <a:t>».</a:t>
            </a:r>
          </a:p>
        </p:txBody>
      </p:sp>
      <p:sp>
        <p:nvSpPr>
          <p:cNvPr id="4" name="TextBox 3">
            <a:extLst>
              <a:ext uri="{FF2B5EF4-FFF2-40B4-BE49-F238E27FC236}">
                <a16:creationId xmlns:a16="http://schemas.microsoft.com/office/drawing/2014/main" id="{AC75EEA2-6B44-4F12-92EC-9033E3F91FC2}"/>
              </a:ext>
            </a:extLst>
          </p:cNvPr>
          <p:cNvSpPr txBox="1"/>
          <p:nvPr/>
        </p:nvSpPr>
        <p:spPr>
          <a:xfrm>
            <a:off x="225083" y="5569545"/>
            <a:ext cx="11741834" cy="923330"/>
          </a:xfrm>
          <a:prstGeom prst="rect">
            <a:avLst/>
          </a:prstGeom>
          <a:noFill/>
        </p:spPr>
        <p:txBody>
          <a:bodyPr wrap="square" rtlCol="0">
            <a:spAutoFit/>
          </a:bodyPr>
          <a:lstStyle/>
          <a:p>
            <a:r>
              <a:rPr lang="ru-RU" dirty="0">
                <a:solidFill>
                  <a:srgbClr val="FF0000"/>
                </a:solidFill>
              </a:rPr>
              <a:t>Вывод: кооператив в технологию гранта «</a:t>
            </a:r>
            <a:r>
              <a:rPr lang="ru-RU" dirty="0" err="1">
                <a:solidFill>
                  <a:srgbClr val="FF0000"/>
                </a:solidFill>
              </a:rPr>
              <a:t>Агростартап</a:t>
            </a:r>
            <a:r>
              <a:rPr lang="ru-RU" dirty="0">
                <a:solidFill>
                  <a:srgbClr val="FF0000"/>
                </a:solidFill>
              </a:rPr>
              <a:t>» включён не для максимизации сумм бюджетных грантов, а для создания постоянно действующей системы некоммерческого обслуживания всех своих членов (получавших и не получавших гранты «</a:t>
            </a:r>
            <a:r>
              <a:rPr lang="ru-RU" dirty="0" err="1">
                <a:solidFill>
                  <a:srgbClr val="FF0000"/>
                </a:solidFill>
              </a:rPr>
              <a:t>Агростартап</a:t>
            </a:r>
            <a:r>
              <a:rPr lang="ru-RU" dirty="0">
                <a:solidFill>
                  <a:srgbClr val="FF0000"/>
                </a:solidFill>
              </a:rPr>
              <a:t>») по предмету деятельности кооператива (сбыт, механизированные услуги и пр.)</a:t>
            </a:r>
          </a:p>
        </p:txBody>
      </p:sp>
    </p:spTree>
    <p:extLst>
      <p:ext uri="{BB962C8B-B14F-4D97-AF65-F5344CB8AC3E}">
        <p14:creationId xmlns:p14="http://schemas.microsoft.com/office/powerpoint/2010/main" val="4028402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Наряду со «специальными» мерами КФХ имеют право на получение мер поддержки, адресованных сельскому хозяйству в целом</a:t>
            </a:r>
          </a:p>
        </p:txBody>
      </p:sp>
      <p:sp>
        <p:nvSpPr>
          <p:cNvPr id="3" name="Объект 2"/>
          <p:cNvSpPr>
            <a:spLocks noGrp="1"/>
          </p:cNvSpPr>
          <p:nvPr>
            <p:ph sz="half" idx="1"/>
          </p:nvPr>
        </p:nvSpPr>
        <p:spPr/>
        <p:txBody>
          <a:bodyPr anchor="ctr">
            <a:normAutofit fontScale="77500" lnSpcReduction="20000"/>
          </a:bodyPr>
          <a:lstStyle/>
          <a:p>
            <a:r>
              <a:rPr lang="ru-RU" sz="2900" dirty="0"/>
              <a:t>Приложение 7 к Государственной программе;</a:t>
            </a:r>
          </a:p>
          <a:p>
            <a:r>
              <a:rPr lang="ru-RU" sz="2900" dirty="0"/>
              <a:t>Приложение 8 к Государственной программе (помимо гранта «Семейная ферма»);</a:t>
            </a:r>
          </a:p>
          <a:p>
            <a:r>
              <a:rPr lang="ru-RU" sz="2900" dirty="0"/>
              <a:t>Приложение 12.1 к Государственной программе;</a:t>
            </a:r>
          </a:p>
          <a:p>
            <a:r>
              <a:rPr lang="ru-RU" sz="2900" dirty="0"/>
              <a:t>Льготное кредитование (согласно Постановлению Правительства РФ от 29.12.2016 г. № 1528)</a:t>
            </a:r>
            <a:endParaRPr lang="ru-RU" dirty="0"/>
          </a:p>
        </p:txBody>
      </p:sp>
      <p:pic>
        <p:nvPicPr>
          <p:cNvPr id="1026" name="Picture 2" descr="Государственная поддержка АПК Рязанской области с начала года превысила 2  миллиарда рублей"/>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0471" y="2168360"/>
            <a:ext cx="6018790" cy="468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06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1EC1EF-16E2-FF3B-CFCC-C9AD57872AFD}"/>
              </a:ext>
            </a:extLst>
          </p:cNvPr>
          <p:cNvSpPr>
            <a:spLocks noGrp="1"/>
          </p:cNvSpPr>
          <p:nvPr>
            <p:ph type="title"/>
          </p:nvPr>
        </p:nvSpPr>
        <p:spPr/>
        <p:txBody>
          <a:bodyPr/>
          <a:lstStyle/>
          <a:p>
            <a:pPr algn="ctr"/>
            <a:r>
              <a:rPr lang="ru-RU" dirty="0"/>
              <a:t>Меры, предусмотренные Приложением 7</a:t>
            </a:r>
          </a:p>
        </p:txBody>
      </p:sp>
      <p:sp>
        <p:nvSpPr>
          <p:cNvPr id="3" name="Объект 2">
            <a:extLst>
              <a:ext uri="{FF2B5EF4-FFF2-40B4-BE49-F238E27FC236}">
                <a16:creationId xmlns:a16="http://schemas.microsoft.com/office/drawing/2014/main" id="{E8D34E6B-A572-D0AF-BB77-26DB7A9A2B9F}"/>
              </a:ext>
            </a:extLst>
          </p:cNvPr>
          <p:cNvSpPr>
            <a:spLocks noGrp="1"/>
          </p:cNvSpPr>
          <p:nvPr>
            <p:ph idx="1"/>
          </p:nvPr>
        </p:nvSpPr>
        <p:spPr/>
        <p:txBody>
          <a:bodyPr>
            <a:normAutofit fontScale="85000" lnSpcReduction="20000"/>
          </a:bodyPr>
          <a:lstStyle/>
          <a:p>
            <a:r>
              <a:rPr lang="ru-RU" dirty="0"/>
              <a:t>на проведение агротехнологических работ, повышение уровня экологической безопасности сельскохозяйственного производства, а также на повышение плодородия и качества почв;</a:t>
            </a:r>
            <a:endParaRPr lang="en-US" dirty="0"/>
          </a:p>
          <a:p>
            <a:r>
              <a:rPr lang="ru-RU" dirty="0"/>
              <a:t>на поддержку племенного животноводства;</a:t>
            </a:r>
          </a:p>
          <a:p>
            <a:r>
              <a:rPr lang="ru-RU" dirty="0"/>
              <a:t>на поддержку элитного семеноводства;</a:t>
            </a:r>
          </a:p>
          <a:p>
            <a:r>
              <a:rPr lang="ru-RU" dirty="0"/>
              <a:t>на поддержку традиционных подотраслей растениеводства и животноводства;</a:t>
            </a:r>
          </a:p>
          <a:p>
            <a:r>
              <a:rPr lang="ru-RU" dirty="0"/>
              <a:t>на развитие животноводства и производство шерсти, полученной от тонкорунных и полутонкорунных пород овец:</a:t>
            </a:r>
          </a:p>
          <a:p>
            <a:r>
              <a:rPr lang="ru-RU" dirty="0"/>
              <a:t>на поддержку сельскохозяйственного страхования.</a:t>
            </a:r>
          </a:p>
        </p:txBody>
      </p:sp>
    </p:spTree>
    <p:extLst>
      <p:ext uri="{BB962C8B-B14F-4D97-AF65-F5344CB8AC3E}">
        <p14:creationId xmlns:p14="http://schemas.microsoft.com/office/powerpoint/2010/main" val="423314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96D02DA5-D1B9-4A07-8269-13E8BAA83425}"/>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ru-RU" sz="4100" dirty="0"/>
              <a:t>Подзаконные акты, регулирующие меры поддержки КФХ</a:t>
            </a:r>
            <a:endParaRPr lang="en-US" sz="4100" dirty="0"/>
          </a:p>
        </p:txBody>
      </p:sp>
      <p:sp>
        <p:nvSpPr>
          <p:cNvPr id="7" name="Объект 6">
            <a:extLst>
              <a:ext uri="{FF2B5EF4-FFF2-40B4-BE49-F238E27FC236}">
                <a16:creationId xmlns:a16="http://schemas.microsoft.com/office/drawing/2014/main" id="{7A62DE0C-027D-401C-B9CF-29BE0AD6E42B}"/>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1400" dirty="0" err="1"/>
              <a:t>Постановление</a:t>
            </a:r>
            <a:r>
              <a:rPr lang="en-US" sz="1400" dirty="0"/>
              <a:t> </a:t>
            </a:r>
            <a:r>
              <a:rPr lang="en-US" sz="1400" dirty="0" err="1"/>
              <a:t>Правительства</a:t>
            </a:r>
            <a:r>
              <a:rPr lang="en-US" sz="1400" dirty="0"/>
              <a:t> РФ </a:t>
            </a:r>
            <a:r>
              <a:rPr lang="en-US" sz="1400" dirty="0" err="1"/>
              <a:t>от</a:t>
            </a:r>
            <a:r>
              <a:rPr lang="en-US" sz="1400" dirty="0"/>
              <a:t> 14.07.2012 г. № 717 «О </a:t>
            </a:r>
            <a:r>
              <a:rPr lang="en-US" sz="1400" dirty="0" err="1"/>
              <a:t>Государственной</a:t>
            </a:r>
            <a:r>
              <a:rPr lang="en-US" sz="1400" dirty="0"/>
              <a:t> </a:t>
            </a:r>
            <a:r>
              <a:rPr lang="en-US" sz="1400" dirty="0" err="1"/>
              <a:t>программе</a:t>
            </a:r>
            <a:r>
              <a:rPr lang="en-US" sz="1400" dirty="0"/>
              <a:t> </a:t>
            </a:r>
            <a:r>
              <a:rPr lang="en-US" sz="1400" dirty="0" err="1"/>
              <a:t>развития</a:t>
            </a:r>
            <a:r>
              <a:rPr lang="en-US" sz="1400" dirty="0"/>
              <a:t> </a:t>
            </a:r>
            <a:r>
              <a:rPr lang="en-US" sz="1400" dirty="0" err="1"/>
              <a:t>сельского</a:t>
            </a:r>
            <a:r>
              <a:rPr lang="en-US" sz="1400" dirty="0"/>
              <a:t> </a:t>
            </a:r>
            <a:r>
              <a:rPr lang="en-US" sz="1400" dirty="0" err="1"/>
              <a:t>хозяйства</a:t>
            </a:r>
            <a:r>
              <a:rPr lang="en-US" sz="1400" dirty="0"/>
              <a:t> и </a:t>
            </a:r>
            <a:r>
              <a:rPr lang="en-US" sz="1400" dirty="0" err="1"/>
              <a:t>регулирования</a:t>
            </a:r>
            <a:r>
              <a:rPr lang="en-US" sz="1400" dirty="0"/>
              <a:t> </a:t>
            </a:r>
            <a:r>
              <a:rPr lang="en-US" sz="1400" dirty="0" err="1"/>
              <a:t>рынков</a:t>
            </a:r>
            <a:r>
              <a:rPr lang="en-US" sz="1400" dirty="0"/>
              <a:t> </a:t>
            </a:r>
            <a:r>
              <a:rPr lang="en-US" sz="1400" dirty="0" err="1"/>
              <a:t>сельскохозяйственной</a:t>
            </a:r>
            <a:r>
              <a:rPr lang="en-US" sz="1400" dirty="0"/>
              <a:t> </a:t>
            </a:r>
            <a:r>
              <a:rPr lang="en-US" sz="1400" dirty="0" err="1"/>
              <a:t>продукции</a:t>
            </a:r>
            <a:r>
              <a:rPr lang="en-US" sz="1400" dirty="0"/>
              <a:t>, </a:t>
            </a:r>
            <a:r>
              <a:rPr lang="en-US" sz="1400" dirty="0" err="1"/>
              <a:t>сырья</a:t>
            </a:r>
            <a:r>
              <a:rPr lang="en-US" sz="1400" dirty="0"/>
              <a:t> и </a:t>
            </a:r>
            <a:r>
              <a:rPr lang="en-US" sz="1400" dirty="0" err="1"/>
              <a:t>продовольствия</a:t>
            </a:r>
            <a:r>
              <a:rPr lang="en-US" sz="1400" dirty="0"/>
              <a:t>»,</a:t>
            </a:r>
          </a:p>
          <a:p>
            <a:r>
              <a:rPr lang="en-US" sz="1400" dirty="0" err="1"/>
              <a:t>Приказ</a:t>
            </a:r>
            <a:r>
              <a:rPr lang="en-US" sz="1400" dirty="0"/>
              <a:t> </a:t>
            </a:r>
            <a:r>
              <a:rPr lang="en-US" sz="1400" dirty="0" err="1"/>
              <a:t>Минсельхоза</a:t>
            </a:r>
            <a:r>
              <a:rPr lang="en-US" sz="1400" dirty="0"/>
              <a:t> </a:t>
            </a:r>
            <a:r>
              <a:rPr lang="en-US" sz="1400" dirty="0" err="1"/>
              <a:t>Росси</a:t>
            </a:r>
            <a:r>
              <a:rPr lang="ru-RU" sz="1400"/>
              <a:t>и</a:t>
            </a:r>
            <a:r>
              <a:rPr lang="en-US" sz="1400"/>
              <a:t> </a:t>
            </a:r>
            <a:r>
              <a:rPr lang="en-US" sz="1400" dirty="0" err="1"/>
              <a:t>от</a:t>
            </a:r>
            <a:r>
              <a:rPr lang="en-US" sz="1400" dirty="0"/>
              <a:t> </a:t>
            </a:r>
            <a:r>
              <a:rPr lang="ru-RU" sz="1400" dirty="0"/>
              <a:t>1</a:t>
            </a:r>
            <a:r>
              <a:rPr lang="en-US" sz="1400" dirty="0"/>
              <a:t>2.0</a:t>
            </a:r>
            <a:r>
              <a:rPr lang="ru-RU" sz="1400" dirty="0"/>
              <a:t>3</a:t>
            </a:r>
            <a:r>
              <a:rPr lang="en-US" sz="1400" dirty="0"/>
              <a:t>.202</a:t>
            </a:r>
            <a:r>
              <a:rPr lang="ru-RU" sz="1400" dirty="0"/>
              <a:t>1</a:t>
            </a:r>
            <a:r>
              <a:rPr lang="en-US" sz="1400" dirty="0"/>
              <a:t> г. № </a:t>
            </a:r>
            <a:r>
              <a:rPr lang="ru-RU" sz="1400" dirty="0"/>
              <a:t>1</a:t>
            </a:r>
            <a:r>
              <a:rPr lang="en-US" sz="1400" dirty="0"/>
              <a:t>2</a:t>
            </a:r>
            <a:r>
              <a:rPr lang="ru-RU" sz="1400" dirty="0"/>
              <a:t>8</a:t>
            </a:r>
            <a:r>
              <a:rPr lang="en-US" sz="1400" dirty="0"/>
              <a:t> «</a:t>
            </a:r>
            <a:r>
              <a:rPr lang="ru-RU" sz="1400" dirty="0"/>
              <a:t>Об утверждении перечней, форм документов, методики оценки эффективности использования субсидии, предусмотренных Правилами предоставления и распределения субсидий из федерального бюджета бюджетам субъектов Российской Федерации на создание системы поддержки фермеров и развитие сельской кооперации, приведенными в приложении № 6 к Государственной программе развития сельского хозяйства и регулирования рынков сельскохозяйственной продукции, сырья и продовольствия, утвержденной постановлением Правительства Российской Федерации от 14 июля 2012 г. № 717, а также об установлении сроков их представления»</a:t>
            </a:r>
            <a:endParaRPr lang="en-US" sz="1400" dirty="0"/>
          </a:p>
        </p:txBody>
      </p:sp>
      <p:pic>
        <p:nvPicPr>
          <p:cNvPr id="10" name="Объект 9">
            <a:extLst>
              <a:ext uri="{FF2B5EF4-FFF2-40B4-BE49-F238E27FC236}">
                <a16:creationId xmlns:a16="http://schemas.microsoft.com/office/drawing/2014/main" id="{6D2B4F7A-F4F6-4C42-AEDE-895C5DC42F8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9413" r="19892"/>
          <a:stretch/>
        </p:blipFill>
        <p:spPr>
          <a:xfrm>
            <a:off x="20" y="10"/>
            <a:ext cx="4635571" cy="6857990"/>
          </a:xfrm>
          <a:prstGeom prst="rect">
            <a:avLst/>
          </a:prstGeom>
          <a:effectLst/>
        </p:spPr>
      </p:pic>
    </p:spTree>
    <p:extLst>
      <p:ext uri="{BB962C8B-B14F-4D97-AF65-F5344CB8AC3E}">
        <p14:creationId xmlns:p14="http://schemas.microsoft.com/office/powerpoint/2010/main" val="3726432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1EC1EF-16E2-FF3B-CFCC-C9AD57872AFD}"/>
              </a:ext>
            </a:extLst>
          </p:cNvPr>
          <p:cNvSpPr>
            <a:spLocks noGrp="1"/>
          </p:cNvSpPr>
          <p:nvPr>
            <p:ph type="title"/>
          </p:nvPr>
        </p:nvSpPr>
        <p:spPr>
          <a:xfrm>
            <a:off x="838200" y="323852"/>
            <a:ext cx="10515600" cy="752475"/>
          </a:xfrm>
        </p:spPr>
        <p:txBody>
          <a:bodyPr/>
          <a:lstStyle/>
          <a:p>
            <a:pPr algn="ctr"/>
            <a:r>
              <a:rPr lang="ru-RU" dirty="0"/>
              <a:t>Меры, предусмотренные Приложением 8</a:t>
            </a:r>
          </a:p>
        </p:txBody>
      </p:sp>
      <p:sp>
        <p:nvSpPr>
          <p:cNvPr id="3" name="Объект 2">
            <a:extLst>
              <a:ext uri="{FF2B5EF4-FFF2-40B4-BE49-F238E27FC236}">
                <a16:creationId xmlns:a16="http://schemas.microsoft.com/office/drawing/2014/main" id="{E8D34E6B-A572-D0AF-BB77-26DB7A9A2B9F}"/>
              </a:ext>
            </a:extLst>
          </p:cNvPr>
          <p:cNvSpPr>
            <a:spLocks noGrp="1"/>
          </p:cNvSpPr>
          <p:nvPr>
            <p:ph idx="1"/>
          </p:nvPr>
        </p:nvSpPr>
        <p:spPr>
          <a:xfrm>
            <a:off x="493485" y="1076327"/>
            <a:ext cx="11422743" cy="5172075"/>
          </a:xfrm>
        </p:spPr>
        <p:txBody>
          <a:bodyPr>
            <a:noAutofit/>
          </a:bodyPr>
          <a:lstStyle/>
          <a:p>
            <a:r>
              <a:rPr lang="ru-RU" sz="1600" dirty="0"/>
              <a:t>На финансовое обеспечение (возмещение) части затрат на софинансирование мероприятий региональных программ, направленных на обеспечение прироста сельскохозяйственной продукции собственного производства в рамках приоритетных подотраслей агропромышленного комплекса (за исключением приоритетного направления по производству молока);</a:t>
            </a:r>
          </a:p>
          <a:p>
            <a:r>
              <a:rPr lang="ru-RU" sz="1600" dirty="0"/>
              <a:t>на финансовое обеспечение (возмещение) части затрат на закладку и (или) уход за многолетними насаждениями;</a:t>
            </a:r>
          </a:p>
          <a:p>
            <a:r>
              <a:rPr lang="ru-RU" sz="1600" dirty="0"/>
              <a:t>на финансовое обеспечение (возмещение) части затрат на техническое перевооружение производства получателей средств в рамках приоритетных подотраслей агропромышленного комплекса;</a:t>
            </a:r>
          </a:p>
          <a:p>
            <a:r>
              <a:rPr lang="ru-RU" sz="1600" dirty="0"/>
              <a:t>на финансовое обеспечение (возмещение) части затрат на прирост собственного производства </a:t>
            </a:r>
            <a:r>
              <a:rPr lang="ru-RU" sz="1600" dirty="0" err="1"/>
              <a:t>льно</a:t>
            </a:r>
            <a:r>
              <a:rPr lang="ru-RU" sz="1600" dirty="0"/>
              <a:t>- и (или) </a:t>
            </a:r>
            <a:r>
              <a:rPr lang="ru-RU" sz="1600" dirty="0" err="1"/>
              <a:t>пеньковолокна</a:t>
            </a:r>
            <a:r>
              <a:rPr lang="ru-RU" sz="1600" dirty="0"/>
              <a:t>, и (или) тресты льняной, и (или) тресты конопляной;</a:t>
            </a:r>
          </a:p>
          <a:p>
            <a:r>
              <a:rPr lang="ru-RU" sz="1600" dirty="0"/>
              <a:t>на финансовое обеспечение (возмещение) части затрат на прирост производства овец и коз на убой (в живом весе);</a:t>
            </a:r>
          </a:p>
          <a:p>
            <a:r>
              <a:rPr lang="ru-RU" sz="1600" dirty="0"/>
              <a:t>на финансовое обеспечение (возмещение) части затрат на обеспечение прироста объема молока сырого крупного рогатого скота, козьего и овечьего, переработанного получателями средств на пищевую продукцию;</a:t>
            </a:r>
          </a:p>
          <a:p>
            <a:r>
              <a:rPr lang="ru-RU" sz="1600" dirty="0"/>
              <a:t>на финансовое обеспечение (возмещение) части затрат на обеспечение прироста объема зерна, использованного получателями средств на производство продукции глубокой переработки зерна;</a:t>
            </a:r>
          </a:p>
          <a:p>
            <a:r>
              <a:rPr lang="ru-RU" sz="1600" dirty="0"/>
              <a:t>на финансовое обеспечение (возмещение) части затрат на поддержку собственного производства молока.</a:t>
            </a:r>
          </a:p>
        </p:txBody>
      </p:sp>
    </p:spTree>
    <p:extLst>
      <p:ext uri="{BB962C8B-B14F-4D97-AF65-F5344CB8AC3E}">
        <p14:creationId xmlns:p14="http://schemas.microsoft.com/office/powerpoint/2010/main" val="3834672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1EC1EF-16E2-FF3B-CFCC-C9AD57872AFD}"/>
              </a:ext>
            </a:extLst>
          </p:cNvPr>
          <p:cNvSpPr>
            <a:spLocks noGrp="1"/>
          </p:cNvSpPr>
          <p:nvPr>
            <p:ph type="title"/>
          </p:nvPr>
        </p:nvSpPr>
        <p:spPr/>
        <p:txBody>
          <a:bodyPr/>
          <a:lstStyle/>
          <a:p>
            <a:pPr algn="ctr"/>
            <a:r>
              <a:rPr lang="ru-RU" dirty="0"/>
              <a:t>Меры, предусмотренные Приложением 12.1</a:t>
            </a:r>
          </a:p>
        </p:txBody>
      </p:sp>
      <p:sp>
        <p:nvSpPr>
          <p:cNvPr id="3" name="Объект 2">
            <a:extLst>
              <a:ext uri="{FF2B5EF4-FFF2-40B4-BE49-F238E27FC236}">
                <a16:creationId xmlns:a16="http://schemas.microsoft.com/office/drawing/2014/main" id="{E8D34E6B-A572-D0AF-BB77-26DB7A9A2B9F}"/>
              </a:ext>
            </a:extLst>
          </p:cNvPr>
          <p:cNvSpPr>
            <a:spLocks noGrp="1"/>
          </p:cNvSpPr>
          <p:nvPr>
            <p:ph idx="1"/>
          </p:nvPr>
        </p:nvSpPr>
        <p:spPr/>
        <p:txBody>
          <a:bodyPr>
            <a:normAutofit fontScale="70000" lnSpcReduction="20000"/>
          </a:bodyPr>
          <a:lstStyle/>
          <a:p>
            <a:r>
              <a:rPr lang="ru-RU"/>
              <a:t>На </a:t>
            </a:r>
            <a:r>
              <a:rPr lang="ru-RU" dirty="0"/>
              <a:t>финансовое обеспечение (возмещение) части затрат на проведение агротехнологических работ, повышение уровня экологической безопасности сельскохозяйственного производства, а также на повышение плодородия и качества почв;</a:t>
            </a:r>
          </a:p>
          <a:p>
            <a:r>
              <a:rPr lang="ru-RU" dirty="0"/>
              <a:t>на финансовое обеспечение (возмещение) части затрат на поддержку элитного семеноводства;</a:t>
            </a:r>
          </a:p>
          <a:p>
            <a:r>
              <a:rPr lang="ru-RU" dirty="0"/>
              <a:t>на финансовое обеспечение (возмещение) части затрат на производство овощей защищенного грунта, произведенных с применением технологии </a:t>
            </a:r>
            <a:r>
              <a:rPr lang="ru-RU" dirty="0" err="1"/>
              <a:t>досвечивания</a:t>
            </a:r>
            <a:r>
              <a:rPr lang="ru-RU" dirty="0"/>
              <a:t>;</a:t>
            </a:r>
          </a:p>
          <a:p>
            <a:r>
              <a:rPr lang="ru-RU" dirty="0"/>
              <a:t>на финансовое обеспечение (возмещение) части затрат на поддержку производства картофеля и овощей открытого грунта;</a:t>
            </a:r>
          </a:p>
          <a:p>
            <a:r>
              <a:rPr lang="ru-RU" dirty="0"/>
              <a:t>на финансовое обеспечение (возмещение) части прямых понесенных затрат на создание и (или) модернизацию хранилищ по инвестиционным проектам.</a:t>
            </a:r>
          </a:p>
        </p:txBody>
      </p:sp>
    </p:spTree>
    <p:extLst>
      <p:ext uri="{BB962C8B-B14F-4D97-AF65-F5344CB8AC3E}">
        <p14:creationId xmlns:p14="http://schemas.microsoft.com/office/powerpoint/2010/main" val="3002984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67C274C-4E2E-4EA0-A8FD-BE506ECF8252}"/>
              </a:ext>
            </a:extLst>
          </p:cNvPr>
          <p:cNvSpPr>
            <a:spLocks noGrp="1"/>
          </p:cNvSpPr>
          <p:nvPr>
            <p:ph type="title"/>
          </p:nvPr>
        </p:nvSpPr>
        <p:spPr/>
        <p:txBody>
          <a:bodyPr/>
          <a:lstStyle/>
          <a:p>
            <a:pPr algn="ctr"/>
            <a:r>
              <a:rPr lang="ru-RU" dirty="0"/>
              <a:t>Приоритетные меры поддержки КФХ</a:t>
            </a:r>
          </a:p>
        </p:txBody>
      </p:sp>
      <p:graphicFrame>
        <p:nvGraphicFramePr>
          <p:cNvPr id="7" name="Объект 6">
            <a:extLst>
              <a:ext uri="{FF2B5EF4-FFF2-40B4-BE49-F238E27FC236}">
                <a16:creationId xmlns:a16="http://schemas.microsoft.com/office/drawing/2014/main" id="{179179AC-736F-41A2-9E1F-12653F09E170}"/>
              </a:ext>
            </a:extLst>
          </p:cNvPr>
          <p:cNvGraphicFramePr>
            <a:graphicFrameLocks noGrp="1"/>
          </p:cNvGraphicFramePr>
          <p:nvPr>
            <p:ph idx="1"/>
            <p:extLst>
              <p:ext uri="{D42A27DB-BD31-4B8C-83A1-F6EECF244321}">
                <p14:modId xmlns:p14="http://schemas.microsoft.com/office/powerpoint/2010/main" val="3422173223"/>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852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5" name="Rectangle 14">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Объект 7" descr="Изображение выглядит как трава, внешний, знак, зеленый&#10;&#10;Автоматически созданное описание">
            <a:extLst>
              <a:ext uri="{FF2B5EF4-FFF2-40B4-BE49-F238E27FC236}">
                <a16:creationId xmlns:a16="http://schemas.microsoft.com/office/drawing/2014/main" id="{9708DFA9-EB56-4F96-8B2A-49D75417563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248" r="-1" b="11461"/>
          <a:stretch/>
        </p:blipFill>
        <p:spPr>
          <a:xfrm>
            <a:off x="20" y="10"/>
            <a:ext cx="12188932" cy="6857990"/>
          </a:xfrm>
          <a:prstGeom prst="rect">
            <a:avLst/>
          </a:prstGeom>
        </p:spPr>
      </p:pic>
      <p:sp>
        <p:nvSpPr>
          <p:cNvPr id="17" name="Rectangle 16">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Заголовок 4">
            <a:extLst>
              <a:ext uri="{FF2B5EF4-FFF2-40B4-BE49-F238E27FC236}">
                <a16:creationId xmlns:a16="http://schemas.microsoft.com/office/drawing/2014/main" id="{1AE1C0C6-F62B-4453-AC42-4070F01CB29C}"/>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r>
              <a:rPr lang="en-US" sz="4100">
                <a:solidFill>
                  <a:schemeClr val="bg1"/>
                </a:solidFill>
              </a:rPr>
              <a:t>Грант на развитие семейной фермы</a:t>
            </a:r>
          </a:p>
        </p:txBody>
      </p:sp>
    </p:spTree>
    <p:extLst>
      <p:ext uri="{BB962C8B-B14F-4D97-AF65-F5344CB8AC3E}">
        <p14:creationId xmlns:p14="http://schemas.microsoft.com/office/powerpoint/2010/main" val="114612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4B1547-D31C-498B-9F0F-49C1860B0DBF}"/>
              </a:ext>
            </a:extLst>
          </p:cNvPr>
          <p:cNvSpPr>
            <a:spLocks noGrp="1"/>
          </p:cNvSpPr>
          <p:nvPr>
            <p:ph type="title"/>
          </p:nvPr>
        </p:nvSpPr>
        <p:spPr/>
        <p:txBody>
          <a:bodyPr/>
          <a:lstStyle/>
          <a:p>
            <a:pPr algn="ctr"/>
            <a:r>
              <a:rPr lang="ru-RU" dirty="0"/>
              <a:t>Требования к грантополучателю</a:t>
            </a:r>
          </a:p>
        </p:txBody>
      </p:sp>
      <p:sp>
        <p:nvSpPr>
          <p:cNvPr id="3" name="Объект 2">
            <a:extLst>
              <a:ext uri="{FF2B5EF4-FFF2-40B4-BE49-F238E27FC236}">
                <a16:creationId xmlns:a16="http://schemas.microsoft.com/office/drawing/2014/main" id="{F911BCF1-A728-454E-AAB4-369B4A597A85}"/>
              </a:ext>
            </a:extLst>
          </p:cNvPr>
          <p:cNvSpPr>
            <a:spLocks noGrp="1"/>
          </p:cNvSpPr>
          <p:nvPr>
            <p:ph idx="1"/>
          </p:nvPr>
        </p:nvSpPr>
        <p:spPr>
          <a:xfrm>
            <a:off x="664028" y="1394291"/>
            <a:ext cx="11335713" cy="4160520"/>
          </a:xfrm>
        </p:spPr>
        <p:txBody>
          <a:bodyPr>
            <a:normAutofit/>
          </a:bodyPr>
          <a:lstStyle/>
          <a:p>
            <a:r>
              <a:rPr lang="ru-RU" sz="2500" dirty="0"/>
              <a:t>КФХ, осуществляющее деятельность, основанную на личном участии главы и членов хозяйства, состоящих в родстве (не менее 2 таких членов, включая главу) или браке, или ИП – глава КФХ, в состав которого входят два и более члена семьи,</a:t>
            </a:r>
          </a:p>
          <a:p>
            <a:r>
              <a:rPr lang="ru-RU" sz="2500" dirty="0"/>
              <a:t>продолжительность деятельности семейной фермы превышает 12 месяцев со дня её регистрации,</a:t>
            </a:r>
          </a:p>
          <a:p>
            <a:r>
              <a:rPr lang="ru-RU" sz="2500" dirty="0"/>
              <a:t>семейная ферма зарегистрирована на сельской территории (агломерации)</a:t>
            </a:r>
          </a:p>
        </p:txBody>
      </p:sp>
      <p:sp>
        <p:nvSpPr>
          <p:cNvPr id="5" name="TextBox 4">
            <a:extLst>
              <a:ext uri="{FF2B5EF4-FFF2-40B4-BE49-F238E27FC236}">
                <a16:creationId xmlns:a16="http://schemas.microsoft.com/office/drawing/2014/main" id="{C8E4B0DF-C97E-44FC-BFE7-83859FDE94A2}"/>
              </a:ext>
            </a:extLst>
          </p:cNvPr>
          <p:cNvSpPr txBox="1"/>
          <p:nvPr/>
        </p:nvSpPr>
        <p:spPr>
          <a:xfrm>
            <a:off x="339857" y="4816147"/>
            <a:ext cx="8377151" cy="2308324"/>
          </a:xfrm>
          <a:prstGeom prst="rect">
            <a:avLst/>
          </a:prstGeom>
          <a:noFill/>
        </p:spPr>
        <p:txBody>
          <a:bodyPr wrap="square" rtlCol="0">
            <a:spAutoFit/>
          </a:bodyPr>
          <a:lstStyle/>
          <a:p>
            <a:r>
              <a:rPr lang="ru-RU" dirty="0"/>
              <a:t>Гранты предоставляются:</a:t>
            </a:r>
          </a:p>
          <a:p>
            <a:pPr marL="285750" indent="-285750">
              <a:buFontTx/>
              <a:buChar char="-"/>
            </a:pPr>
            <a:r>
              <a:rPr lang="ru-RU" dirty="0"/>
              <a:t>КФХ – юридическим лицам, созданным на основании Закона РСФСР № 348-1,</a:t>
            </a:r>
            <a:endParaRPr lang="ru-RU" dirty="0">
              <a:solidFill>
                <a:srgbClr val="FF0000"/>
              </a:solidFill>
            </a:endParaRPr>
          </a:p>
          <a:p>
            <a:pPr marL="285750" indent="-285750">
              <a:buFontTx/>
              <a:buChar char="-"/>
            </a:pPr>
            <a:r>
              <a:rPr lang="ru-RU" dirty="0"/>
              <a:t>КФХ без образования юридического лица (действующим на основании Федерального закона 74-ФЗ), а также ИП,</a:t>
            </a:r>
          </a:p>
          <a:p>
            <a:pPr marL="285750" indent="-285750">
              <a:buFontTx/>
              <a:buChar char="-"/>
            </a:pPr>
            <a:r>
              <a:rPr lang="ru-RU" dirty="0"/>
              <a:t>КФХ в статусе юридического лица (действующим на основании ст. 86.1 ГК РФ)</a:t>
            </a:r>
            <a:endParaRPr lang="ru-RU" dirty="0">
              <a:solidFill>
                <a:srgbClr val="FF0000"/>
              </a:solidFill>
            </a:endParaRPr>
          </a:p>
          <a:p>
            <a:pPr marL="285750" indent="-285750">
              <a:buFontTx/>
              <a:buChar char="-"/>
            </a:pPr>
            <a:endParaRPr lang="ru-RU" dirty="0"/>
          </a:p>
        </p:txBody>
      </p:sp>
      <p:pic>
        <p:nvPicPr>
          <p:cNvPr id="7" name="Рисунок 6" descr="Изображение выглядит как здание, дверь&#10;&#10;Автоматически созданное описание">
            <a:extLst>
              <a:ext uri="{FF2B5EF4-FFF2-40B4-BE49-F238E27FC236}">
                <a16:creationId xmlns:a16="http://schemas.microsoft.com/office/drawing/2014/main" id="{BA1F3A70-AC36-4AC8-9FDC-C1072B1DC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7008" y="4871608"/>
            <a:ext cx="3474992" cy="2031325"/>
          </a:xfrm>
          <a:prstGeom prst="rect">
            <a:avLst/>
          </a:prstGeom>
        </p:spPr>
      </p:pic>
    </p:spTree>
    <p:extLst>
      <p:ext uri="{BB962C8B-B14F-4D97-AF65-F5344CB8AC3E}">
        <p14:creationId xmlns:p14="http://schemas.microsoft.com/office/powerpoint/2010/main" val="92367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C7BA20D-F981-4403-8179-DE0873AB07D8}"/>
              </a:ext>
            </a:extLst>
          </p:cNvPr>
          <p:cNvSpPr>
            <a:spLocks noGrp="1"/>
          </p:cNvSpPr>
          <p:nvPr>
            <p:ph type="title"/>
          </p:nvPr>
        </p:nvSpPr>
        <p:spPr/>
        <p:txBody>
          <a:bodyPr/>
          <a:lstStyle/>
          <a:p>
            <a:pPr algn="ctr"/>
            <a:r>
              <a:rPr lang="ru-RU" dirty="0"/>
              <a:t>Параметры гранта на развитие семейной фермы</a:t>
            </a:r>
            <a:endParaRPr lang="ru-RU" altLang="ru-RU" dirty="0"/>
          </a:p>
        </p:txBody>
      </p:sp>
      <p:sp>
        <p:nvSpPr>
          <p:cNvPr id="3" name="Content Placeholder 2">
            <a:extLst>
              <a:ext uri="{FF2B5EF4-FFF2-40B4-BE49-F238E27FC236}">
                <a16:creationId xmlns:a16="http://schemas.microsoft.com/office/drawing/2014/main" id="{E91E8BB0-F878-4571-9726-9D54555F72F0}"/>
              </a:ext>
            </a:extLst>
          </p:cNvPr>
          <p:cNvSpPr>
            <a:spLocks noGrp="1"/>
          </p:cNvSpPr>
          <p:nvPr>
            <p:ph sz="half" idx="1"/>
          </p:nvPr>
        </p:nvSpPr>
        <p:spPr>
          <a:xfrm>
            <a:off x="0" y="2011680"/>
            <a:ext cx="6419850" cy="4846320"/>
          </a:xfrm>
        </p:spPr>
        <p:txBody>
          <a:bodyPr rtlCol="0">
            <a:normAutofit fontScale="62500" lnSpcReduction="20000"/>
          </a:bodyPr>
          <a:lstStyle/>
          <a:p>
            <a:pPr eaLnBrk="1" fontAlgn="auto" hangingPunct="1">
              <a:spcAft>
                <a:spcPts val="0"/>
              </a:spcAft>
              <a:defRPr/>
            </a:pPr>
            <a:r>
              <a:rPr lang="ru-RU" sz="3400" dirty="0"/>
              <a:t>Срок использования – 24 месяца (может быть продлён не более чем на 6 месяцев);</a:t>
            </a:r>
          </a:p>
          <a:p>
            <a:pPr eaLnBrk="1" fontAlgn="auto" hangingPunct="1">
              <a:spcAft>
                <a:spcPts val="0"/>
              </a:spcAft>
              <a:defRPr/>
            </a:pPr>
            <a:r>
              <a:rPr lang="ru-RU" sz="3400" dirty="0"/>
              <a:t>Обязательство по трудоустройству на постоянную работу новых работников исходя из расчета трудоустройства на постоянную работу не менее одного нового работника на каждые 10 млн. рублей гранта, но не менее одного нового работника на один грант;</a:t>
            </a:r>
          </a:p>
          <a:p>
            <a:pPr eaLnBrk="1" fontAlgn="auto" hangingPunct="1">
              <a:spcAft>
                <a:spcPts val="0"/>
              </a:spcAft>
              <a:defRPr/>
            </a:pPr>
            <a:r>
              <a:rPr lang="ru-RU" sz="3400" dirty="0"/>
              <a:t>Максимальный размер гранта – 30 млн. руб., максимальная доля гранта в составе затрат – 60 % (ДФО – не более 70 %), также до 20 % может добавляться за счёт средств субъекта РФ;</a:t>
            </a:r>
          </a:p>
          <a:p>
            <a:pPr eaLnBrk="1" fontAlgn="auto" hangingPunct="1">
              <a:spcAft>
                <a:spcPts val="0"/>
              </a:spcAft>
              <a:defRPr/>
            </a:pPr>
            <a:r>
              <a:rPr lang="ru-RU" sz="3400" dirty="0"/>
              <a:t>Получение гранта СФ возможно не ранее 36 месяцев с даты получения предыдущего гранта.</a:t>
            </a:r>
          </a:p>
          <a:p>
            <a:pPr eaLnBrk="1" fontAlgn="auto" hangingPunct="1">
              <a:spcAft>
                <a:spcPts val="0"/>
              </a:spcAft>
              <a:defRPr/>
            </a:pPr>
            <a:endParaRPr lang="ru-RU" dirty="0"/>
          </a:p>
        </p:txBody>
      </p:sp>
      <p:graphicFrame>
        <p:nvGraphicFramePr>
          <p:cNvPr id="6" name="Объект 5">
            <a:extLst>
              <a:ext uri="{FF2B5EF4-FFF2-40B4-BE49-F238E27FC236}">
                <a16:creationId xmlns:a16="http://schemas.microsoft.com/office/drawing/2014/main" id="{CAEE97E2-3F55-4A47-A8C2-3D6E9FCF7F06}"/>
              </a:ext>
            </a:extLst>
          </p:cNvPr>
          <p:cNvGraphicFramePr>
            <a:graphicFrameLocks noGrp="1"/>
          </p:cNvGraphicFramePr>
          <p:nvPr>
            <p:ph sz="half" idx="2"/>
            <p:extLst>
              <p:ext uri="{D42A27DB-BD31-4B8C-83A1-F6EECF244321}">
                <p14:modId xmlns:p14="http://schemas.microsoft.com/office/powerpoint/2010/main" val="1907400032"/>
              </p:ext>
            </p:extLst>
          </p:nvPr>
        </p:nvGraphicFramePr>
        <p:xfrm>
          <a:off x="6419850" y="2011363"/>
          <a:ext cx="4937125" cy="4160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6792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73" name="Rectangle 72">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a:extLst>
              <a:ext uri="{FF2B5EF4-FFF2-40B4-BE49-F238E27FC236}">
                <a16:creationId xmlns:a16="http://schemas.microsoft.com/office/drawing/2014/main" id="{EC7BA20D-F981-4403-8179-DE0873AB07D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3400" dirty="0" err="1"/>
              <a:t>Направления</a:t>
            </a:r>
            <a:r>
              <a:rPr lang="en-US" sz="3400" dirty="0"/>
              <a:t> </a:t>
            </a:r>
            <a:r>
              <a:rPr lang="en-US" sz="3400" dirty="0" err="1"/>
              <a:t>использования</a:t>
            </a:r>
            <a:r>
              <a:rPr lang="en-US" sz="3400" dirty="0"/>
              <a:t> </a:t>
            </a:r>
            <a:r>
              <a:rPr lang="en-US" sz="3400" dirty="0" err="1"/>
              <a:t>гранта</a:t>
            </a:r>
            <a:r>
              <a:rPr lang="en-US" sz="3400" dirty="0"/>
              <a:t> </a:t>
            </a:r>
            <a:r>
              <a:rPr lang="en-US" sz="3400" dirty="0" err="1"/>
              <a:t>на</a:t>
            </a:r>
            <a:r>
              <a:rPr lang="en-US" sz="3400" dirty="0"/>
              <a:t> </a:t>
            </a:r>
            <a:r>
              <a:rPr lang="en-US" sz="3400" dirty="0" err="1"/>
              <a:t>поддержку</a:t>
            </a:r>
            <a:r>
              <a:rPr lang="en-US" sz="3400" dirty="0"/>
              <a:t> </a:t>
            </a:r>
            <a:r>
              <a:rPr lang="ru-RU" sz="3400" dirty="0"/>
              <a:t>семейной фермы</a:t>
            </a:r>
            <a:r>
              <a:rPr lang="en-US" sz="3400" dirty="0"/>
              <a:t> (</a:t>
            </a:r>
            <a:r>
              <a:rPr lang="en-US" sz="3400" dirty="0" err="1"/>
              <a:t>приложение</a:t>
            </a:r>
            <a:r>
              <a:rPr lang="en-US" sz="3400" dirty="0"/>
              <a:t> 8, п. 2, </a:t>
            </a:r>
            <a:r>
              <a:rPr lang="en-US" sz="3400" dirty="0" err="1"/>
              <a:t>пп</a:t>
            </a:r>
            <a:r>
              <a:rPr lang="en-US" sz="3400" dirty="0"/>
              <a:t>. </a:t>
            </a:r>
            <a:r>
              <a:rPr lang="ru-RU" sz="3400" dirty="0"/>
              <a:t>г</a:t>
            </a:r>
            <a:r>
              <a:rPr lang="en-US" sz="3400" dirty="0"/>
              <a:t>)</a:t>
            </a:r>
            <a:endParaRPr lang="en-US" altLang="ru-RU" sz="3400" dirty="0"/>
          </a:p>
        </p:txBody>
      </p:sp>
      <p:sp>
        <p:nvSpPr>
          <p:cNvPr id="3" name="Content Placeholder 2">
            <a:extLst>
              <a:ext uri="{FF2B5EF4-FFF2-40B4-BE49-F238E27FC236}">
                <a16:creationId xmlns:a16="http://schemas.microsoft.com/office/drawing/2014/main" id="{E91E8BB0-F878-4571-9726-9D54555F72F0}"/>
              </a:ext>
            </a:extLst>
          </p:cNvPr>
          <p:cNvSpPr>
            <a:spLocks noGrp="1"/>
          </p:cNvSpPr>
          <p:nvPr>
            <p:ph sz="half" idx="1"/>
          </p:nvPr>
        </p:nvSpPr>
        <p:spPr>
          <a:xfrm>
            <a:off x="246743" y="2013625"/>
            <a:ext cx="5843920" cy="4529264"/>
          </a:xfrm>
        </p:spPr>
        <p:txBody>
          <a:bodyPr vert="horz" lIns="91440" tIns="45720" rIns="91440" bIns="45720" rtlCol="0">
            <a:noAutofit/>
          </a:bodyPr>
          <a:lstStyle/>
          <a:p>
            <a:pPr>
              <a:lnSpc>
                <a:spcPct val="90000"/>
              </a:lnSpc>
              <a:defRPr/>
            </a:pPr>
            <a:r>
              <a:rPr lang="ru-RU" sz="1600" dirty="0"/>
              <a:t>На приобретение земельных участков из земель сельскохозяйственного назначения, находящихся в муниципальной собственности;</a:t>
            </a:r>
          </a:p>
          <a:p>
            <a:pPr>
              <a:lnSpc>
                <a:spcPct val="90000"/>
              </a:lnSpc>
              <a:defRPr/>
            </a:pPr>
            <a:r>
              <a:rPr lang="en-US" sz="1600" dirty="0" err="1"/>
              <a:t>на</a:t>
            </a:r>
            <a:r>
              <a:rPr lang="en-US" sz="1600" dirty="0"/>
              <a:t> </a:t>
            </a:r>
            <a:r>
              <a:rPr lang="en-US" sz="1600" dirty="0" err="1"/>
              <a:t>разработку</a:t>
            </a:r>
            <a:r>
              <a:rPr lang="en-US" sz="1600" dirty="0"/>
              <a:t> </a:t>
            </a:r>
            <a:r>
              <a:rPr lang="en-US" sz="1600" dirty="0" err="1"/>
              <a:t>проектной</a:t>
            </a:r>
            <a:r>
              <a:rPr lang="en-US" sz="1600" dirty="0"/>
              <a:t> </a:t>
            </a:r>
            <a:r>
              <a:rPr lang="en-US" sz="1600" dirty="0" err="1"/>
              <a:t>документации</a:t>
            </a:r>
            <a:r>
              <a:rPr lang="en-US" sz="1600" dirty="0"/>
              <a:t>…,</a:t>
            </a:r>
          </a:p>
          <a:p>
            <a:pPr>
              <a:lnSpc>
                <a:spcPct val="90000"/>
              </a:lnSpc>
              <a:defRPr/>
            </a:pPr>
            <a:r>
              <a:rPr lang="en-US" sz="1600" dirty="0" err="1"/>
              <a:t>на</a:t>
            </a:r>
            <a:r>
              <a:rPr lang="en-US" sz="1600" dirty="0"/>
              <a:t> </a:t>
            </a:r>
            <a:r>
              <a:rPr lang="en-US" sz="1600" dirty="0" err="1"/>
              <a:t>приобретение</a:t>
            </a:r>
            <a:r>
              <a:rPr lang="en-US" sz="1600" dirty="0"/>
              <a:t>, </a:t>
            </a:r>
            <a:r>
              <a:rPr lang="en-US" sz="1600" dirty="0" err="1"/>
              <a:t>строительство</a:t>
            </a:r>
            <a:r>
              <a:rPr lang="en-US" sz="1600" dirty="0"/>
              <a:t>, </a:t>
            </a:r>
            <a:r>
              <a:rPr lang="en-US" sz="1600" dirty="0" err="1"/>
              <a:t>ремонт</a:t>
            </a:r>
            <a:r>
              <a:rPr lang="en-US" sz="1600" dirty="0"/>
              <a:t> </a:t>
            </a:r>
            <a:r>
              <a:rPr lang="ru-RU" sz="1600" dirty="0"/>
              <a:t>ремонт или модернизацию объектов для производства, хранения и переработки сельскохозяйственной продукции</a:t>
            </a:r>
            <a:r>
              <a:rPr lang="en-US" sz="1600" dirty="0"/>
              <a:t>,</a:t>
            </a:r>
            <a:endParaRPr lang="ru-RU" sz="1600" dirty="0"/>
          </a:p>
          <a:p>
            <a:pPr>
              <a:lnSpc>
                <a:spcPct val="90000"/>
              </a:lnSpc>
              <a:defRPr/>
            </a:pPr>
            <a:r>
              <a:rPr lang="ru-RU" sz="1600" dirty="0"/>
              <a:t>на комплектацию объектов для производства, хранения и реализации сельскохозяйственной продукции оборудованием объектов оборудованием</a:t>
            </a:r>
            <a:r>
              <a:rPr lang="en-US" sz="1600" dirty="0"/>
              <a:t>…,</a:t>
            </a:r>
          </a:p>
          <a:p>
            <a:pPr>
              <a:lnSpc>
                <a:spcPct val="90000"/>
              </a:lnSpc>
              <a:defRPr/>
            </a:pPr>
            <a:r>
              <a:rPr lang="en-US" sz="1600" dirty="0" err="1"/>
              <a:t>на</a:t>
            </a:r>
            <a:r>
              <a:rPr lang="en-US" sz="1600" dirty="0"/>
              <a:t> </a:t>
            </a:r>
            <a:r>
              <a:rPr lang="en-US" sz="1600" dirty="0" err="1"/>
              <a:t>приобретение</a:t>
            </a:r>
            <a:r>
              <a:rPr lang="en-US" sz="1600" dirty="0"/>
              <a:t> </a:t>
            </a:r>
            <a:r>
              <a:rPr lang="en-US" sz="1600" dirty="0" err="1"/>
              <a:t>сельскохозяйственных</a:t>
            </a:r>
            <a:r>
              <a:rPr lang="en-US" sz="1600" dirty="0"/>
              <a:t> </a:t>
            </a:r>
            <a:r>
              <a:rPr lang="en-US" sz="1600" dirty="0" err="1"/>
              <a:t>животных</a:t>
            </a:r>
            <a:r>
              <a:rPr lang="en-US" sz="1600" dirty="0"/>
              <a:t> (</a:t>
            </a:r>
            <a:r>
              <a:rPr lang="en-US" sz="1600" dirty="0" err="1"/>
              <a:t>за</a:t>
            </a:r>
            <a:r>
              <a:rPr lang="en-US" sz="1600" dirty="0"/>
              <a:t> </a:t>
            </a:r>
            <a:r>
              <a:rPr lang="en-US" sz="1600" dirty="0" err="1"/>
              <a:t>исключением</a:t>
            </a:r>
            <a:r>
              <a:rPr lang="en-US" sz="1600" dirty="0"/>
              <a:t> </a:t>
            </a:r>
            <a:r>
              <a:rPr lang="en-US" sz="1600" dirty="0" err="1"/>
              <a:t>свиней</a:t>
            </a:r>
            <a:r>
              <a:rPr lang="en-US" sz="1600" dirty="0"/>
              <a:t>)</a:t>
            </a:r>
            <a:r>
              <a:rPr lang="ru-RU" sz="1600" dirty="0"/>
              <a:t> и</a:t>
            </a:r>
            <a:r>
              <a:rPr lang="en-US" sz="1600" dirty="0"/>
              <a:t> </a:t>
            </a:r>
            <a:r>
              <a:rPr lang="en-US" sz="1600" dirty="0" err="1"/>
              <a:t>птицы</a:t>
            </a:r>
            <a:r>
              <a:rPr lang="en-US" sz="1600" dirty="0"/>
              <a:t>,</a:t>
            </a:r>
          </a:p>
          <a:p>
            <a:pPr>
              <a:lnSpc>
                <a:spcPct val="90000"/>
              </a:lnSpc>
              <a:defRPr/>
            </a:pPr>
            <a:r>
              <a:rPr lang="en-US" sz="1600" dirty="0" err="1"/>
              <a:t>на</a:t>
            </a:r>
            <a:r>
              <a:rPr lang="en-US" sz="1600" dirty="0"/>
              <a:t> </a:t>
            </a:r>
            <a:r>
              <a:rPr lang="en-US" sz="1600" dirty="0" err="1"/>
              <a:t>приобретение</a:t>
            </a:r>
            <a:r>
              <a:rPr lang="en-US" sz="1600" dirty="0"/>
              <a:t> </a:t>
            </a:r>
            <a:r>
              <a:rPr lang="en-US" sz="1600" dirty="0" err="1"/>
              <a:t>рыбопосадочного</a:t>
            </a:r>
            <a:r>
              <a:rPr lang="en-US" sz="1600" dirty="0"/>
              <a:t> </a:t>
            </a:r>
            <a:r>
              <a:rPr lang="en-US" sz="1600" dirty="0" err="1"/>
              <a:t>материала</a:t>
            </a:r>
            <a:r>
              <a:rPr lang="en-US" sz="1600" dirty="0"/>
              <a:t>,</a:t>
            </a:r>
          </a:p>
          <a:p>
            <a:pPr>
              <a:lnSpc>
                <a:spcPct val="90000"/>
              </a:lnSpc>
              <a:defRPr/>
            </a:pPr>
            <a:r>
              <a:rPr lang="ru-RU" sz="1600" dirty="0"/>
              <a:t>на погашение части инвестиционного кредита, уплата процентов по нему</a:t>
            </a:r>
            <a:endParaRPr lang="en-US" sz="1600" dirty="0"/>
          </a:p>
        </p:txBody>
      </p:sp>
      <p:pic>
        <p:nvPicPr>
          <p:cNvPr id="5" name="Объект 4">
            <a:extLst>
              <a:ext uri="{FF2B5EF4-FFF2-40B4-BE49-F238E27FC236}">
                <a16:creationId xmlns:a16="http://schemas.microsoft.com/office/drawing/2014/main" id="{AA39B65C-9A23-401B-8645-FE0960F1517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101338" y="2138939"/>
            <a:ext cx="5283866" cy="3962899"/>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112340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DFCDBC52-9DB3-4962-ABD1-F92FC8C6959F}"/>
              </a:ext>
            </a:extLst>
          </p:cNvPr>
          <p:cNvSpPr>
            <a:spLocks noGrp="1"/>
          </p:cNvSpPr>
          <p:nvPr>
            <p:ph type="title"/>
          </p:nvPr>
        </p:nvSpPr>
        <p:spPr/>
        <p:txBody>
          <a:bodyPr/>
          <a:lstStyle/>
          <a:p>
            <a:pPr algn="ctr"/>
            <a:r>
              <a:rPr lang="ru-RU" dirty="0"/>
              <a:t>Плановые показатели (новое понятие Госпрограммы)</a:t>
            </a:r>
          </a:p>
        </p:txBody>
      </p:sp>
      <p:sp>
        <p:nvSpPr>
          <p:cNvPr id="6" name="Объект 5">
            <a:extLst>
              <a:ext uri="{FF2B5EF4-FFF2-40B4-BE49-F238E27FC236}">
                <a16:creationId xmlns:a16="http://schemas.microsoft.com/office/drawing/2014/main" id="{765BDB8F-C352-4569-9596-71ADDE53CFE9}"/>
              </a:ext>
            </a:extLst>
          </p:cNvPr>
          <p:cNvSpPr>
            <a:spLocks noGrp="1"/>
          </p:cNvSpPr>
          <p:nvPr>
            <p:ph idx="1"/>
          </p:nvPr>
        </p:nvSpPr>
        <p:spPr/>
        <p:txBody>
          <a:bodyPr>
            <a:normAutofit/>
          </a:bodyPr>
          <a:lstStyle/>
          <a:p>
            <a:pPr marL="0" indent="0">
              <a:buNone/>
            </a:pPr>
            <a:r>
              <a:rPr lang="ru-RU" dirty="0"/>
              <a:t>Производственные и экономические показатели, включаемые в проект грантополучателя, в том числе количество новых постоянных рабочих мест и работников, зарегистрированных в </a:t>
            </a:r>
            <a:r>
              <a:rPr lang="ru-RU"/>
              <a:t>Едином социальном </a:t>
            </a:r>
            <a:r>
              <a:rPr lang="ru-RU" dirty="0"/>
              <a:t>фонде Российской Федерации, объем производства и реализации сельскохозяйственной продукции, выраженный в натуральных и денежных показателях...</a:t>
            </a:r>
          </a:p>
          <a:p>
            <a:pPr marL="0" indent="0">
              <a:buNone/>
            </a:pPr>
            <a:r>
              <a:rPr lang="ru-RU" dirty="0"/>
              <a:t>Плановые показатели включаются в соглашение с грантодателем, их исполнение контролируется.</a:t>
            </a:r>
          </a:p>
        </p:txBody>
      </p:sp>
    </p:spTree>
    <p:extLst>
      <p:ext uri="{BB962C8B-B14F-4D97-AF65-F5344CB8AC3E}">
        <p14:creationId xmlns:p14="http://schemas.microsoft.com/office/powerpoint/2010/main" val="2268884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2" name="Rectangle 11">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Объект 4" descr="Изображение выглядит как трава, скала, овца, каменистый&#10;&#10;Автоматически созданное описание">
            <a:extLst>
              <a:ext uri="{FF2B5EF4-FFF2-40B4-BE49-F238E27FC236}">
                <a16:creationId xmlns:a16="http://schemas.microsoft.com/office/drawing/2014/main" id="{FD64D976-98F8-42DA-B079-A4A110C69D6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570" r="-1" b="11383"/>
          <a:stretch/>
        </p:blipFill>
        <p:spPr>
          <a:xfrm>
            <a:off x="20" y="10"/>
            <a:ext cx="12188932" cy="6857990"/>
          </a:xfrm>
          <a:prstGeom prst="rect">
            <a:avLst/>
          </a:prstGeom>
        </p:spPr>
      </p:pic>
      <p:sp>
        <p:nvSpPr>
          <p:cNvPr id="14" name="Rectangle 13">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2445C56-A875-449C-932F-1D4087ADEF1C}"/>
              </a:ext>
            </a:extLst>
          </p:cNvPr>
          <p:cNvSpPr txBox="1"/>
          <p:nvPr/>
        </p:nvSpPr>
        <p:spPr>
          <a:xfrm>
            <a:off x="8258629" y="3666683"/>
            <a:ext cx="3933371" cy="1077218"/>
          </a:xfrm>
          <a:prstGeom prst="rect">
            <a:avLst/>
          </a:prstGeom>
          <a:noFill/>
        </p:spPr>
        <p:txBody>
          <a:bodyPr wrap="square" rtlCol="0">
            <a:spAutoFit/>
          </a:bodyPr>
          <a:lstStyle/>
          <a:p>
            <a:r>
              <a:rPr lang="ru-RU" sz="3200" dirty="0"/>
              <a:t>Приложение 6 к Госпрограмме</a:t>
            </a:r>
          </a:p>
        </p:txBody>
      </p:sp>
    </p:spTree>
    <p:extLst>
      <p:ext uri="{BB962C8B-B14F-4D97-AF65-F5344CB8AC3E}">
        <p14:creationId xmlns:p14="http://schemas.microsoft.com/office/powerpoint/2010/main" val="225144752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302441"/>
      </a:dk2>
      <a:lt2>
        <a:srgbClr val="E2E8E6"/>
      </a:lt2>
      <a:accent1>
        <a:srgbClr val="D73977"/>
      </a:accent1>
      <a:accent2>
        <a:srgbClr val="C527A7"/>
      </a:accent2>
      <a:accent3>
        <a:srgbClr val="B339D7"/>
      </a:accent3>
      <a:accent4>
        <a:srgbClr val="6B36C9"/>
      </a:accent4>
      <a:accent5>
        <a:srgbClr val="3942D7"/>
      </a:accent5>
      <a:accent6>
        <a:srgbClr val="2773C5"/>
      </a:accent6>
      <a:hlink>
        <a:srgbClr val="7166CC"/>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481</TotalTime>
  <Words>1801</Words>
  <Application>Microsoft Office PowerPoint</Application>
  <PresentationFormat>Широкоэкранный</PresentationFormat>
  <Paragraphs>149</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Century Gothic</vt:lpstr>
      <vt:lpstr>Elephant</vt:lpstr>
      <vt:lpstr>BrushVTI</vt:lpstr>
      <vt:lpstr>Государственная поддержка действующих и начинающих крестьянских (фермерских) хозяйств</vt:lpstr>
      <vt:lpstr>Подзаконные акты, регулирующие меры поддержки КФХ</vt:lpstr>
      <vt:lpstr>Приоритетные меры поддержки КФХ</vt:lpstr>
      <vt:lpstr>Грант на развитие семейной фермы</vt:lpstr>
      <vt:lpstr>Требования к грантополучателю</vt:lpstr>
      <vt:lpstr>Параметры гранта на развитие семейной фермы</vt:lpstr>
      <vt:lpstr>Направления использования гранта на поддержку семейной фермы (приложение 8, п. 2, пп. г)</vt:lpstr>
      <vt:lpstr>Плановые показатели (новое понятие Госпрограммы)</vt:lpstr>
      <vt:lpstr>Презентация PowerPoint</vt:lpstr>
      <vt:lpstr>«Агростартап - А» - проект создания и развития КФХ</vt:lpstr>
      <vt:lpstr>«Агростартап - Б» - проект создания и развития КФХ – члена СПоК</vt:lpstr>
      <vt:lpstr>Реализация меры поддержки</vt:lpstr>
      <vt:lpstr>Пример 1</vt:lpstr>
      <vt:lpstr>Пример 2</vt:lpstr>
      <vt:lpstr>За счёт неделимого фонда оборудуется овощехранилище на сумму 10 млн. руб.</vt:lpstr>
      <vt:lpstr>Процедура и документы для получения кооперативом взносов в неделимый фонд</vt:lpstr>
      <vt:lpstr>Типичные ошибки при увеличении гранта «Агростартап» на взнос в неделимый фонд</vt:lpstr>
      <vt:lpstr>Наряду со «специальными» мерами КФХ имеют право на получение мер поддержки, адресованных сельскому хозяйству в целом</vt:lpstr>
      <vt:lpstr>Меры, предусмотренные Приложением 7</vt:lpstr>
      <vt:lpstr>Меры, предусмотренные Приложением 8</vt:lpstr>
      <vt:lpstr>Меры, предусмотренные Приложением 12.1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Государственная поддержка крестьянских (фермерских) хозяйств</dc:title>
  <dc:creator>euser519</dc:creator>
  <cp:lastModifiedBy>euser519</cp:lastModifiedBy>
  <cp:revision>81</cp:revision>
  <dcterms:created xsi:type="dcterms:W3CDTF">2020-07-13T12:22:09Z</dcterms:created>
  <dcterms:modified xsi:type="dcterms:W3CDTF">2023-03-15T10:42:32Z</dcterms:modified>
</cp:coreProperties>
</file>