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275" r:id="rId3"/>
    <p:sldId id="1270" r:id="rId4"/>
    <p:sldId id="258" r:id="rId5"/>
    <p:sldId id="1274" r:id="rId6"/>
    <p:sldId id="1267" r:id="rId7"/>
    <p:sldId id="1265" r:id="rId8"/>
    <p:sldId id="1266" r:id="rId9"/>
    <p:sldId id="1271" r:id="rId10"/>
    <p:sldId id="1272" r:id="rId11"/>
    <p:sldId id="1273" r:id="rId12"/>
    <p:sldId id="1277" r:id="rId13"/>
    <p:sldId id="1262" r:id="rId14"/>
    <p:sldId id="1276" r:id="rId15"/>
    <p:sldId id="1269" r:id="rId16"/>
    <p:sldId id="1278" r:id="rId17"/>
    <p:sldId id="1279" r:id="rId18"/>
    <p:sldId id="275" r:id="rId19"/>
    <p:sldId id="1280" r:id="rId20"/>
    <p:sldId id="375" r:id="rId21"/>
    <p:sldId id="1281" r:id="rId22"/>
    <p:sldId id="1282" r:id="rId23"/>
    <p:sldId id="1283" r:id="rId24"/>
    <p:sldId id="1291" r:id="rId25"/>
    <p:sldId id="1286" r:id="rId26"/>
    <p:sldId id="1285" r:id="rId27"/>
    <p:sldId id="1287" r:id="rId28"/>
    <p:sldId id="1288" r:id="rId29"/>
    <p:sldId id="1289" r:id="rId30"/>
    <p:sldId id="1290" r:id="rId31"/>
    <p:sldId id="1292" r:id="rId32"/>
    <p:sldId id="1293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6" autoAdjust="0"/>
    <p:restoredTop sz="94660"/>
  </p:normalViewPr>
  <p:slideViewPr>
    <p:cSldViewPr snapToGrid="0">
      <p:cViewPr>
        <p:scale>
          <a:sx n="79" d="100"/>
          <a:sy n="79" d="100"/>
        </p:scale>
        <p:origin x="390" y="-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86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Возмещаемая доля затрат на закупку (%) в зависимости от квартальных объёмов выручки от реализации продукции (тыс. руб.)</a:t>
            </a:r>
          </a:p>
        </c:rich>
      </c:tx>
      <c:layout>
        <c:manualLayout>
          <c:xMode val="edge"/>
          <c:yMode val="edge"/>
          <c:x val="0.12807666704705387"/>
          <c:y val="1.1674569982842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Переработчик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0-99</c:v>
                </c:pt>
                <c:pt idx="1">
                  <c:v>100-3000</c:v>
                </c:pt>
                <c:pt idx="2">
                  <c:v>3001-5000</c:v>
                </c:pt>
                <c:pt idx="3">
                  <c:v>5001-25000</c:v>
                </c:pt>
                <c:pt idx="4">
                  <c:v>25001-33333</c:v>
                </c:pt>
                <c:pt idx="5">
                  <c:v>33334-133333</c:v>
                </c:pt>
                <c:pt idx="6">
                  <c:v>свыше 133333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15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B0-4CE7-9871-0D869AFC83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Кооператив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0-99</c:v>
                </c:pt>
                <c:pt idx="1">
                  <c:v>100-3000</c:v>
                </c:pt>
                <c:pt idx="2">
                  <c:v>3001-5000</c:v>
                </c:pt>
                <c:pt idx="3">
                  <c:v>5001-25000</c:v>
                </c:pt>
                <c:pt idx="4">
                  <c:v>25001-33333</c:v>
                </c:pt>
                <c:pt idx="5">
                  <c:v>33334-133333</c:v>
                </c:pt>
                <c:pt idx="6">
                  <c:v>свыше 133333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10</c:v>
                </c:pt>
                <c:pt idx="3">
                  <c:v>12</c:v>
                </c:pt>
                <c:pt idx="4">
                  <c:v>15</c:v>
                </c:pt>
                <c:pt idx="5">
                  <c:v>15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B0-4CE7-9871-0D869AFC8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424544"/>
        <c:axId val="235095440"/>
      </c:barChart>
      <c:catAx>
        <c:axId val="27542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095440"/>
        <c:crosses val="autoZero"/>
        <c:auto val="1"/>
        <c:lblAlgn val="ctr"/>
        <c:lblOffset val="100"/>
        <c:noMultiLvlLbl val="0"/>
      </c:catAx>
      <c:valAx>
        <c:axId val="23509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542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21F22-17E7-44B5-98DB-5800ABC7E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8180B1-BA9C-48BE-A1BA-B8F81C158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6A6AF5-0D0D-4272-BF13-5AFC0398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AABCB9-92E5-4F43-B959-187E30D3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96489-81CA-486B-8FB6-E81EA0A0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79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EDFDB-2AF9-4A22-B4C8-6CB945E61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595DC5-5EBD-4072-89F9-4F55F5C48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4799C-2E45-4A0E-A8B0-17444A91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6654DF-43D0-4187-B0D9-5FF073CC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B899F-714D-4EFE-BED3-C33C0898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4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00CC29-4DBD-4A95-B725-EBBC5C795E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D1CD21-834A-4535-AD48-5B60D8036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0FA567-004E-4BBD-B2B7-23C8F13F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9F98B1-8D3D-4D40-BF5C-5F08E871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416E27-B146-4CA5-B521-6F974B60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32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1E301-9F62-43FD-8676-FBF4C1C40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3D227-AF1E-4D9F-BC15-1D21BE5AD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CC1234-3EAC-47A0-AA9C-136E2C645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D1841A-65AF-4797-A978-137F624B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56EDED-76CC-4716-A7BA-5923DFE0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8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150CD-F5C7-4FCC-8F52-31A45763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1DF942-6119-4C88-9F1B-281D79378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DEDD93-5201-4B91-BE1D-E1329C50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DFA327-E899-4062-A55E-72F441A1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BCA2F9-288E-4C0B-BE9F-688DF1CD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21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90FE3-DBA3-4986-822E-A5AD4D3E1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555E39-5FAE-460D-91FF-5B2B03981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552569-2D89-4DD4-AB3C-72061D22A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8A6BF4-4D70-4809-A565-BAC740C38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2B28C2-B2CD-461F-921E-5C178847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E7BBF2-061A-42EA-84BF-FFD8C674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4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8267C-E4DE-4460-A253-979F277B6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CBB68F-FF29-4B23-9A51-95352772F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961F20-D669-4A78-890D-65A4BF27B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246335-8ADF-429B-AF7C-1FA4F2196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7D412C-A3A7-4922-B031-7A20260DE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88F1AD-58C6-416D-9E27-C32EB16D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1F1406-0892-437E-8499-B33AD57C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CF5B96-580C-45F1-B13E-3214B247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5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0A8D1-E510-4DDC-AC93-AA10285FC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A44BBC-B540-4D8A-8093-7CC31A38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F60403-AF87-4903-911D-DA1506BBE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5923F4-B0AA-4EEE-A180-40ED12FC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7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AF8AC-2F3A-46A1-BF0A-11CE70815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57DEF-5C4A-4BBB-B5B8-F3FB1FC69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6EE0EA-5829-4880-A99E-8121CFEB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4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38330-E026-49D1-8C12-F470BFF1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53D9C-E60A-4F21-A232-2D1FECA2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C43C8B-8F6C-4831-B3CF-2174B4672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38B9E4-6A27-43C4-819E-B9278A61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7DBE5-971F-4583-849D-10CE2137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DCCABD-9AD0-41A0-8FBC-ED01E960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35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7EDB4-4DCE-4839-8ADE-D42A4DBB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926ED3-8A49-4F19-AEE2-076F3A152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6700A8-12CF-4F71-85E5-58203AD9C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21121-A4E2-4521-8A2C-B88C1989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742543-01B1-4659-8C29-402A8F963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D23E3-BB02-4295-9514-072926AB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32CFF-2F70-440D-99C4-C47533FB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922267-F854-4152-A41A-3727EC9B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A6344F-5F1C-4126-A74B-38813582F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D107-7C4D-4581-9204-D1AD9C7DA78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021ADB-E6F5-4971-89AF-C32773401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B936EB-AEE2-4413-9B29-BB26BADD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C92A4-5964-4815-ACB6-674F482CE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3677"/>
            <a:ext cx="9144000" cy="1655762"/>
          </a:xfrm>
        </p:spPr>
        <p:txBody>
          <a:bodyPr anchor="ctr">
            <a:noAutofit/>
          </a:bodyPr>
          <a:lstStyle/>
          <a:p>
            <a:r>
              <a:rPr lang="ru-RU" sz="4100" dirty="0"/>
              <a:t>Меры поддержки личных подсобных хозяйств в рамках Государственной программы в 2023 г.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42D66B-AF68-4FFE-ABA4-24A30CAE5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4990"/>
            <a:ext cx="9144000" cy="1028019"/>
          </a:xfrm>
        </p:spPr>
        <p:txBody>
          <a:bodyPr anchor="ctr"/>
          <a:lstStyle/>
          <a:p>
            <a:r>
              <a:rPr lang="ru-RU" dirty="0"/>
              <a:t>Новые виды государственной поддержки</a:t>
            </a:r>
          </a:p>
          <a:p>
            <a:r>
              <a:rPr lang="ru-RU" dirty="0"/>
              <a:t>2023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BB8B57-B51E-4973-BB01-AFE78EBFF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8457" y="3446008"/>
            <a:ext cx="7547428" cy="377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75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B5F12-01F4-3799-D932-BA1190F6A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Субсидия 1. «Субсидия на поставку» (п. 11.1, пп. 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FC3027-9473-4460-D732-44BBCD134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Средства</a:t>
            </a:r>
            <a:r>
              <a:rPr lang="en-US" sz="2400" dirty="0"/>
              <a:t> </a:t>
            </a:r>
            <a:r>
              <a:rPr lang="en-US" sz="2400" dirty="0" err="1"/>
              <a:t>предоставляются</a:t>
            </a:r>
            <a:r>
              <a:rPr lang="en-US" sz="2400" dirty="0"/>
              <a:t> </a:t>
            </a:r>
            <a:r>
              <a:rPr lang="en-US" sz="2400" dirty="0" err="1"/>
              <a:t>переработчикам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возмещение</a:t>
            </a:r>
            <a:r>
              <a:rPr lang="en-US" sz="2400" dirty="0"/>
              <a:t> </a:t>
            </a:r>
            <a:r>
              <a:rPr lang="en-US" sz="2400" dirty="0" err="1"/>
              <a:t>части</a:t>
            </a:r>
            <a:r>
              <a:rPr lang="en-US" sz="2400" dirty="0"/>
              <a:t> </a:t>
            </a:r>
            <a:r>
              <a:rPr lang="en-US" sz="2400" dirty="0" err="1"/>
              <a:t>понесенных</a:t>
            </a:r>
            <a:r>
              <a:rPr lang="en-US" sz="2400" dirty="0"/>
              <a:t> в </a:t>
            </a:r>
            <a:r>
              <a:rPr lang="en-US" sz="2400" dirty="0" err="1"/>
              <a:t>текущем</a:t>
            </a:r>
            <a:r>
              <a:rPr lang="en-US" sz="2400" dirty="0"/>
              <a:t> </a:t>
            </a:r>
            <a:r>
              <a:rPr lang="en-US" sz="2400" dirty="0" err="1"/>
              <a:t>финансовом</a:t>
            </a:r>
            <a:r>
              <a:rPr lang="en-US" sz="2400" dirty="0"/>
              <a:t> </a:t>
            </a:r>
            <a:r>
              <a:rPr lang="en-US" sz="2400" dirty="0" err="1"/>
              <a:t>году</a:t>
            </a:r>
            <a:r>
              <a:rPr lang="en-US" sz="2400" dirty="0"/>
              <a:t> </a:t>
            </a:r>
            <a:r>
              <a:rPr lang="en-US" sz="2400" dirty="0" err="1"/>
              <a:t>затрат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а) </a:t>
            </a:r>
            <a:r>
              <a:rPr lang="en-US" sz="2400" dirty="0" err="1"/>
              <a:t>связанных</a:t>
            </a:r>
            <a:r>
              <a:rPr lang="en-US" sz="2400" dirty="0"/>
              <a:t> с </a:t>
            </a:r>
            <a:r>
              <a:rPr lang="en-US" sz="2400" dirty="0" err="1"/>
              <a:t>приобретением</a:t>
            </a:r>
            <a:r>
              <a:rPr lang="en-US" sz="2400" dirty="0"/>
              <a:t> </a:t>
            </a:r>
            <a:r>
              <a:rPr lang="en-US" sz="2400" dirty="0" err="1"/>
              <a:t>семенного</a:t>
            </a:r>
            <a:r>
              <a:rPr lang="en-US" sz="2400" dirty="0"/>
              <a:t> </a:t>
            </a:r>
            <a:r>
              <a:rPr lang="en-US" sz="2400" dirty="0" err="1"/>
              <a:t>материала</a:t>
            </a:r>
            <a:r>
              <a:rPr lang="en-US" sz="2400" dirty="0"/>
              <a:t> </a:t>
            </a:r>
            <a:r>
              <a:rPr lang="en-US" sz="2400" dirty="0" err="1"/>
              <a:t>овощей</a:t>
            </a:r>
            <a:r>
              <a:rPr lang="en-US" sz="2400" dirty="0"/>
              <a:t>, </a:t>
            </a:r>
            <a:r>
              <a:rPr lang="en-US" sz="2400" dirty="0" err="1"/>
              <a:t>картофеля</a:t>
            </a:r>
            <a:r>
              <a:rPr lang="en-US" sz="2400" dirty="0"/>
              <a:t>, а </a:t>
            </a:r>
            <a:r>
              <a:rPr lang="en-US" sz="2400" dirty="0" err="1"/>
              <a:t>также</a:t>
            </a:r>
            <a:r>
              <a:rPr lang="en-US" sz="2400" dirty="0"/>
              <a:t> </a:t>
            </a:r>
            <a:r>
              <a:rPr lang="en-US" sz="2400" dirty="0" err="1"/>
              <a:t>крупного</a:t>
            </a:r>
            <a:r>
              <a:rPr lang="en-US" sz="2400" dirty="0"/>
              <a:t> </a:t>
            </a:r>
            <a:r>
              <a:rPr lang="en-US" sz="2400" dirty="0" err="1"/>
              <a:t>рогатого</a:t>
            </a:r>
            <a:r>
              <a:rPr lang="en-US" sz="2400" dirty="0"/>
              <a:t> </a:t>
            </a:r>
            <a:r>
              <a:rPr lang="en-US" sz="2400" dirty="0" err="1"/>
              <a:t>скота</a:t>
            </a:r>
            <a:r>
              <a:rPr lang="en-US" sz="2400" dirty="0"/>
              <a:t>, </a:t>
            </a:r>
            <a:r>
              <a:rPr lang="en-US" sz="2400" dirty="0" err="1"/>
              <a:t>овец</a:t>
            </a:r>
            <a:r>
              <a:rPr lang="en-US" sz="2400" dirty="0"/>
              <a:t> и </a:t>
            </a:r>
            <a:r>
              <a:rPr lang="en-US" sz="2400" dirty="0" err="1"/>
              <a:t>коз</a:t>
            </a:r>
            <a:r>
              <a:rPr lang="en-US" sz="2400" dirty="0"/>
              <a:t> в </a:t>
            </a:r>
            <a:r>
              <a:rPr lang="en-US" sz="2400" dirty="0" err="1"/>
              <a:t>целях</a:t>
            </a:r>
            <a:r>
              <a:rPr lang="en-US" sz="2400" dirty="0"/>
              <a:t> </a:t>
            </a:r>
            <a:r>
              <a:rPr lang="en-US" sz="2400" dirty="0" err="1"/>
              <a:t>последующего</a:t>
            </a:r>
            <a:r>
              <a:rPr lang="en-US" sz="2400" dirty="0"/>
              <a:t> </a:t>
            </a:r>
            <a:r>
              <a:rPr lang="en-US" sz="2400" dirty="0" err="1"/>
              <a:t>использования</a:t>
            </a:r>
            <a:r>
              <a:rPr lang="en-US" sz="2400" dirty="0"/>
              <a:t> в </a:t>
            </a:r>
            <a:r>
              <a:rPr lang="en-US" sz="2400" dirty="0" err="1"/>
              <a:t>соответствии</a:t>
            </a:r>
            <a:r>
              <a:rPr lang="en-US" sz="2400" dirty="0"/>
              <a:t> с </a:t>
            </a:r>
            <a:r>
              <a:rPr lang="en-US" sz="2400" dirty="0" err="1"/>
              <a:t>агроконтрактом</a:t>
            </a:r>
            <a:r>
              <a:rPr lang="en-US" sz="2400" dirty="0"/>
              <a:t>, - в </a:t>
            </a:r>
            <a:r>
              <a:rPr lang="en-US" sz="2400" dirty="0" err="1"/>
              <a:t>размере</a:t>
            </a:r>
            <a:r>
              <a:rPr lang="en-US" sz="2400" dirty="0"/>
              <a:t>,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превышающем</a:t>
            </a:r>
            <a:r>
              <a:rPr lang="en-US" sz="2400" dirty="0"/>
              <a:t> 50 </a:t>
            </a:r>
            <a:r>
              <a:rPr lang="en-US" sz="2400" dirty="0" err="1"/>
              <a:t>процентов</a:t>
            </a:r>
            <a:r>
              <a:rPr lang="en-US" sz="2400" dirty="0"/>
              <a:t> </a:t>
            </a:r>
            <a:r>
              <a:rPr lang="en-US" sz="2400" dirty="0" err="1"/>
              <a:t>затрат</a:t>
            </a:r>
            <a:r>
              <a:rPr lang="en-US" sz="2400" dirty="0"/>
              <a:t>, </a:t>
            </a:r>
            <a:r>
              <a:rPr lang="en-US" sz="2400" dirty="0" err="1"/>
              <a:t>но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более</a:t>
            </a:r>
            <a:r>
              <a:rPr lang="en-US" sz="2400" dirty="0"/>
              <a:t> 5 </a:t>
            </a:r>
            <a:r>
              <a:rPr lang="en-US" sz="2400" dirty="0" err="1"/>
              <a:t>млн</a:t>
            </a:r>
            <a:r>
              <a:rPr lang="en-US" sz="2400" dirty="0"/>
              <a:t>. </a:t>
            </a:r>
            <a:r>
              <a:rPr lang="en-US" sz="2400" dirty="0" err="1"/>
              <a:t>рублей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/>
              <a:t>расчета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одного</a:t>
            </a:r>
            <a:r>
              <a:rPr lang="en-US" sz="2400" dirty="0"/>
              <a:t> </a:t>
            </a:r>
            <a:r>
              <a:rPr lang="en-US" sz="2400" dirty="0" err="1"/>
              <a:t>переработчика</a:t>
            </a:r>
            <a:r>
              <a:rPr lang="en-US" sz="2400" dirty="0"/>
              <a:t>…</a:t>
            </a:r>
          </a:p>
        </p:txBody>
      </p:sp>
      <p:pic>
        <p:nvPicPr>
          <p:cNvPr id="3074" name="Picture 2" descr="Карикатура «Барыга», Александр Саламатин. В своей авторской подборке.  Карикатуры, комиксы, шаржи">
            <a:extLst>
              <a:ext uri="{FF2B5EF4-FFF2-40B4-BE49-F238E27FC236}">
                <a16:creationId xmlns:a16="http://schemas.microsoft.com/office/drawing/2014/main" id="{FC47D995-8445-C104-A58D-A8C3421BC9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4" r="16983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3" name="Straight Connector 307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0D9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27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B5F12-01F4-3799-D932-BA1190F6A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5" y="176440"/>
            <a:ext cx="6371770" cy="14346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 err="1"/>
              <a:t>Субсидия</a:t>
            </a:r>
            <a:r>
              <a:rPr lang="en-US" sz="4100" dirty="0"/>
              <a:t> 2. «</a:t>
            </a:r>
            <a:r>
              <a:rPr lang="en-US" sz="4100" dirty="0" err="1"/>
              <a:t>Субсидия</a:t>
            </a:r>
            <a:r>
              <a:rPr lang="en-US" sz="4100" dirty="0"/>
              <a:t> </a:t>
            </a:r>
            <a:r>
              <a:rPr lang="en-US" sz="4100" dirty="0" err="1"/>
              <a:t>на</a:t>
            </a:r>
            <a:r>
              <a:rPr lang="en-US" sz="4100" dirty="0"/>
              <a:t> </a:t>
            </a:r>
            <a:r>
              <a:rPr lang="en-US" sz="4100" dirty="0" err="1"/>
              <a:t>закупку</a:t>
            </a:r>
            <a:r>
              <a:rPr lang="en-US" sz="4100" dirty="0"/>
              <a:t>» (п. 11.1, </a:t>
            </a:r>
            <a:r>
              <a:rPr lang="en-US" sz="4100" dirty="0" err="1"/>
              <a:t>пп</a:t>
            </a:r>
            <a:r>
              <a:rPr lang="en-US" sz="4100" dirty="0"/>
              <a:t>. б)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FC3027-9473-4460-D732-44BBCD134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686" y="1611086"/>
            <a:ext cx="6371771" cy="524691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dirty="0" err="1"/>
              <a:t>Средства</a:t>
            </a:r>
            <a:r>
              <a:rPr lang="en-US" sz="1600" dirty="0"/>
              <a:t> </a:t>
            </a:r>
            <a:r>
              <a:rPr lang="en-US" sz="1600" dirty="0" err="1"/>
              <a:t>предоставляются</a:t>
            </a:r>
            <a:r>
              <a:rPr lang="en-US" sz="1600" dirty="0"/>
              <a:t> </a:t>
            </a:r>
            <a:r>
              <a:rPr lang="en-US" sz="1600" dirty="0" err="1"/>
              <a:t>переработчикам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возмещение</a:t>
            </a:r>
            <a:r>
              <a:rPr lang="en-US" sz="1600" dirty="0"/>
              <a:t> </a:t>
            </a:r>
            <a:r>
              <a:rPr lang="en-US" sz="1600" dirty="0" err="1"/>
              <a:t>части</a:t>
            </a:r>
            <a:r>
              <a:rPr lang="en-US" sz="1600" dirty="0"/>
              <a:t> </a:t>
            </a:r>
            <a:r>
              <a:rPr lang="en-US" sz="1600" dirty="0" err="1"/>
              <a:t>понесенных</a:t>
            </a:r>
            <a:r>
              <a:rPr lang="en-US" sz="1600" dirty="0"/>
              <a:t> в </a:t>
            </a:r>
            <a:r>
              <a:rPr lang="en-US" sz="1600" dirty="0" err="1"/>
              <a:t>текущем</a:t>
            </a:r>
            <a:r>
              <a:rPr lang="en-US" sz="1600" dirty="0"/>
              <a:t> </a:t>
            </a:r>
            <a:r>
              <a:rPr lang="en-US" sz="1600" dirty="0" err="1"/>
              <a:t>финансовом</a:t>
            </a:r>
            <a:r>
              <a:rPr lang="en-US" sz="1600" dirty="0"/>
              <a:t> </a:t>
            </a:r>
            <a:r>
              <a:rPr lang="en-US" sz="1600" dirty="0" err="1"/>
              <a:t>году</a:t>
            </a:r>
            <a:r>
              <a:rPr lang="en-US" sz="1600" dirty="0"/>
              <a:t> </a:t>
            </a:r>
            <a:r>
              <a:rPr lang="en-US" sz="1600" dirty="0" err="1"/>
              <a:t>затрат</a:t>
            </a:r>
            <a:r>
              <a:rPr lang="en-US" sz="1600" dirty="0"/>
              <a:t>:</a:t>
            </a:r>
          </a:p>
          <a:p>
            <a:pPr marL="0" indent="0">
              <a:buNone/>
            </a:pPr>
            <a:r>
              <a:rPr lang="en-US" sz="1600" dirty="0"/>
              <a:t>б) </a:t>
            </a:r>
            <a:r>
              <a:rPr lang="en-US" sz="1600" dirty="0" err="1"/>
              <a:t>связанных</a:t>
            </a:r>
            <a:r>
              <a:rPr lang="en-US" sz="1600" dirty="0"/>
              <a:t> с </a:t>
            </a:r>
            <a:r>
              <a:rPr lang="en-US" sz="1600" dirty="0" err="1"/>
              <a:t>закупкой</a:t>
            </a:r>
            <a:r>
              <a:rPr lang="en-US" sz="1600" dirty="0"/>
              <a:t> </a:t>
            </a:r>
            <a:r>
              <a:rPr lang="en-US" sz="1600" dirty="0" err="1"/>
              <a:t>овощей</a:t>
            </a:r>
            <a:r>
              <a:rPr lang="en-US" sz="1600" dirty="0"/>
              <a:t> </a:t>
            </a:r>
            <a:r>
              <a:rPr lang="en-US" sz="1600" dirty="0" err="1"/>
              <a:t>открытого</a:t>
            </a:r>
            <a:r>
              <a:rPr lang="en-US" sz="1600" dirty="0"/>
              <a:t> </a:t>
            </a:r>
            <a:r>
              <a:rPr lang="en-US" sz="1600" dirty="0" err="1"/>
              <a:t>грунта</a:t>
            </a:r>
            <a:r>
              <a:rPr lang="en-US" sz="1600" dirty="0"/>
              <a:t>, </a:t>
            </a:r>
            <a:r>
              <a:rPr lang="en-US" sz="1600" dirty="0" err="1"/>
              <a:t>картофеля</a:t>
            </a:r>
            <a:r>
              <a:rPr lang="en-US" sz="1600" dirty="0"/>
              <a:t>, </a:t>
            </a:r>
            <a:r>
              <a:rPr lang="en-US" sz="1600" dirty="0" err="1"/>
              <a:t>молока</a:t>
            </a:r>
            <a:r>
              <a:rPr lang="en-US" sz="1600" dirty="0"/>
              <a:t>, </a:t>
            </a:r>
            <a:r>
              <a:rPr lang="en-US" sz="1600" dirty="0" err="1"/>
              <a:t>мяса</a:t>
            </a:r>
            <a:r>
              <a:rPr lang="en-US" sz="1600" dirty="0"/>
              <a:t> (</a:t>
            </a:r>
            <a:r>
              <a:rPr lang="en-US" sz="1600" dirty="0" err="1"/>
              <a:t>кроме</a:t>
            </a:r>
            <a:r>
              <a:rPr lang="en-US" sz="1600" dirty="0"/>
              <a:t> </a:t>
            </a:r>
            <a:r>
              <a:rPr lang="en-US" sz="1600" dirty="0" err="1"/>
              <a:t>мяса</a:t>
            </a:r>
            <a:r>
              <a:rPr lang="en-US" sz="1600" dirty="0"/>
              <a:t> </a:t>
            </a:r>
            <a:r>
              <a:rPr lang="en-US" sz="1600" dirty="0" err="1"/>
              <a:t>свиней</a:t>
            </a:r>
            <a:r>
              <a:rPr lang="en-US" sz="1600" dirty="0"/>
              <a:t>) у </a:t>
            </a:r>
            <a:r>
              <a:rPr lang="en-US" sz="1600" dirty="0" err="1"/>
              <a:t>граждан</a:t>
            </a:r>
            <a:r>
              <a:rPr lang="en-US" sz="1600" dirty="0"/>
              <a:t>, </a:t>
            </a:r>
            <a:r>
              <a:rPr lang="en-US" sz="1600" dirty="0" err="1"/>
              <a:t>ведущих</a:t>
            </a:r>
            <a:r>
              <a:rPr lang="en-US" sz="1600" dirty="0"/>
              <a:t> </a:t>
            </a:r>
            <a:r>
              <a:rPr lang="en-US" sz="1600" dirty="0" err="1"/>
              <a:t>личные</a:t>
            </a:r>
            <a:r>
              <a:rPr lang="en-US" sz="1600" dirty="0"/>
              <a:t> </a:t>
            </a:r>
            <a:r>
              <a:rPr lang="en-US" sz="1600" dirty="0" err="1"/>
              <a:t>подсобные</a:t>
            </a:r>
            <a:r>
              <a:rPr lang="en-US" sz="1600" dirty="0"/>
              <a:t> </a:t>
            </a:r>
            <a:r>
              <a:rPr lang="en-US" sz="1600" dirty="0" err="1"/>
              <a:t>хозяйства</a:t>
            </a:r>
            <a:r>
              <a:rPr lang="en-US" sz="1600" dirty="0"/>
              <a:t>, - в </a:t>
            </a:r>
            <a:r>
              <a:rPr lang="en-US" sz="1600" dirty="0" err="1"/>
              <a:t>размере</a:t>
            </a:r>
            <a:r>
              <a:rPr lang="en-US" sz="1600" dirty="0"/>
              <a:t>, </a:t>
            </a:r>
            <a:r>
              <a:rPr lang="en-US" sz="1600" dirty="0" err="1"/>
              <a:t>не</a:t>
            </a:r>
            <a:r>
              <a:rPr lang="en-US" sz="1600" dirty="0"/>
              <a:t> </a:t>
            </a:r>
            <a:r>
              <a:rPr lang="en-US" sz="1600" dirty="0" err="1"/>
              <a:t>превышающем</a:t>
            </a:r>
            <a:r>
              <a:rPr lang="en-US" sz="1600" dirty="0"/>
              <a:t>:</a:t>
            </a:r>
          </a:p>
          <a:p>
            <a:pPr marL="0"/>
            <a:r>
              <a:rPr lang="en-US" sz="1600" dirty="0"/>
              <a:t>10 </a:t>
            </a:r>
            <a:r>
              <a:rPr lang="en-US" sz="1600" dirty="0" err="1"/>
              <a:t>процентов</a:t>
            </a:r>
            <a:r>
              <a:rPr lang="en-US" sz="1600" dirty="0"/>
              <a:t> </a:t>
            </a:r>
            <a:r>
              <a:rPr lang="en-US" sz="1600" dirty="0" err="1"/>
              <a:t>затрат</a:t>
            </a:r>
            <a:r>
              <a:rPr lang="en-US" sz="1600" dirty="0"/>
              <a:t>, - </a:t>
            </a:r>
            <a:r>
              <a:rPr lang="en-US" sz="1600" dirty="0" err="1"/>
              <a:t>если</a:t>
            </a:r>
            <a:r>
              <a:rPr lang="en-US" sz="1600" dirty="0"/>
              <a:t> </a:t>
            </a:r>
            <a:r>
              <a:rPr lang="en-US" sz="1600" dirty="0" err="1"/>
              <a:t>стоимость</a:t>
            </a:r>
            <a:r>
              <a:rPr lang="en-US" sz="1600" dirty="0"/>
              <a:t> </a:t>
            </a:r>
            <a:r>
              <a:rPr lang="en-US" sz="1600" dirty="0" err="1"/>
              <a:t>продукции</a:t>
            </a:r>
            <a:r>
              <a:rPr lang="en-US" sz="1600" dirty="0"/>
              <a:t>, </a:t>
            </a:r>
            <a:r>
              <a:rPr lang="en-US" sz="1600" dirty="0" err="1"/>
              <a:t>закупленной</a:t>
            </a:r>
            <a:r>
              <a:rPr lang="en-US" sz="1600" dirty="0"/>
              <a:t> у </a:t>
            </a:r>
            <a:r>
              <a:rPr lang="en-US" sz="1600" dirty="0" err="1"/>
              <a:t>граждан</a:t>
            </a:r>
            <a:r>
              <a:rPr lang="en-US" sz="1600" dirty="0"/>
              <a:t>, </a:t>
            </a:r>
            <a:r>
              <a:rPr lang="en-US" sz="1600" dirty="0" err="1"/>
              <a:t>ведущих</a:t>
            </a:r>
            <a:r>
              <a:rPr lang="en-US" sz="1600" dirty="0"/>
              <a:t> </a:t>
            </a:r>
            <a:r>
              <a:rPr lang="en-US" sz="1600" dirty="0" err="1"/>
              <a:t>личные</a:t>
            </a:r>
            <a:r>
              <a:rPr lang="en-US" sz="1600" dirty="0"/>
              <a:t> </a:t>
            </a:r>
            <a:r>
              <a:rPr lang="en-US" sz="1600" dirty="0" err="1"/>
              <a:t>подсобные</a:t>
            </a:r>
            <a:r>
              <a:rPr lang="en-US" sz="1600" dirty="0"/>
              <a:t> </a:t>
            </a:r>
            <a:r>
              <a:rPr lang="en-US" sz="1600" dirty="0" err="1"/>
              <a:t>хозяйства</a:t>
            </a:r>
            <a:r>
              <a:rPr lang="en-US" sz="1600" dirty="0"/>
              <a:t>, </a:t>
            </a:r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итогам</a:t>
            </a:r>
            <a:r>
              <a:rPr lang="en-US" sz="1600" dirty="0"/>
              <a:t> </a:t>
            </a:r>
            <a:r>
              <a:rPr lang="en-US" sz="1600" dirty="0" err="1"/>
              <a:t>отчетного</a:t>
            </a:r>
            <a:r>
              <a:rPr lang="en-US" sz="1600" dirty="0"/>
              <a:t> </a:t>
            </a:r>
            <a:r>
              <a:rPr lang="en-US" sz="1600" dirty="0" err="1"/>
              <a:t>квартала</a:t>
            </a:r>
            <a:r>
              <a:rPr lang="en-US" sz="1600" dirty="0"/>
              <a:t> </a:t>
            </a:r>
            <a:r>
              <a:rPr lang="en-US" sz="1600" dirty="0" err="1"/>
              <a:t>текущего</a:t>
            </a:r>
            <a:r>
              <a:rPr lang="en-US" sz="1600" dirty="0"/>
              <a:t> </a:t>
            </a:r>
            <a:r>
              <a:rPr lang="en-US" sz="1600" dirty="0" err="1"/>
              <a:t>финансового</a:t>
            </a:r>
            <a:r>
              <a:rPr lang="en-US" sz="1600" dirty="0"/>
              <a:t> </a:t>
            </a:r>
            <a:r>
              <a:rPr lang="en-US" sz="1600" dirty="0" err="1"/>
              <a:t>года</a:t>
            </a:r>
            <a:r>
              <a:rPr lang="en-US" sz="1600" dirty="0"/>
              <a:t>, </a:t>
            </a:r>
            <a:r>
              <a:rPr lang="en-US" sz="1600" dirty="0" err="1"/>
              <a:t>за</a:t>
            </a:r>
            <a:r>
              <a:rPr lang="en-US" sz="1600" dirty="0"/>
              <a:t> </a:t>
            </a:r>
            <a:r>
              <a:rPr lang="en-US" sz="1600" dirty="0" err="1"/>
              <a:t>который</a:t>
            </a:r>
            <a:r>
              <a:rPr lang="en-US" sz="1600" dirty="0"/>
              <a:t> </a:t>
            </a:r>
            <a:r>
              <a:rPr lang="en-US" sz="1600" dirty="0" err="1"/>
              <a:t>предоставляется</a:t>
            </a:r>
            <a:r>
              <a:rPr lang="en-US" sz="1600" dirty="0"/>
              <a:t> </a:t>
            </a:r>
            <a:r>
              <a:rPr lang="en-US" sz="1600" dirty="0" err="1"/>
              <a:t>возмещение</a:t>
            </a:r>
            <a:r>
              <a:rPr lang="en-US" sz="1600" dirty="0"/>
              <a:t> </a:t>
            </a:r>
            <a:r>
              <a:rPr lang="en-US" sz="1600" dirty="0" err="1"/>
              <a:t>части</a:t>
            </a:r>
            <a:r>
              <a:rPr lang="en-US" sz="1600" dirty="0"/>
              <a:t> </a:t>
            </a:r>
            <a:r>
              <a:rPr lang="en-US" sz="1600" dirty="0" err="1"/>
              <a:t>затрат</a:t>
            </a:r>
            <a:r>
              <a:rPr lang="en-US" sz="1600" dirty="0"/>
              <a:t>, </a:t>
            </a:r>
            <a:r>
              <a:rPr lang="en-US" sz="1600" dirty="0" err="1"/>
              <a:t>составляет</a:t>
            </a:r>
            <a:r>
              <a:rPr lang="en-US" sz="1600" dirty="0"/>
              <a:t> </a:t>
            </a:r>
            <a:r>
              <a:rPr lang="en-US" sz="1600" dirty="0" err="1"/>
              <a:t>от</a:t>
            </a:r>
            <a:r>
              <a:rPr lang="en-US" sz="1600" dirty="0"/>
              <a:t> 100 </a:t>
            </a:r>
            <a:r>
              <a:rPr lang="en-US" sz="1600" dirty="0" err="1"/>
              <a:t>тыс</a:t>
            </a:r>
            <a:r>
              <a:rPr lang="en-US" sz="1600" dirty="0"/>
              <a:t>. </a:t>
            </a:r>
            <a:r>
              <a:rPr lang="en-US" sz="1600" dirty="0" err="1"/>
              <a:t>рублей</a:t>
            </a:r>
            <a:r>
              <a:rPr lang="en-US" sz="1600" dirty="0"/>
              <a:t> </a:t>
            </a:r>
            <a:r>
              <a:rPr lang="en-US" sz="1600" dirty="0" err="1"/>
              <a:t>до</a:t>
            </a:r>
            <a:r>
              <a:rPr lang="en-US" sz="1600" dirty="0"/>
              <a:t> 3000 </a:t>
            </a:r>
            <a:r>
              <a:rPr lang="en-US" sz="1600" dirty="0" err="1"/>
              <a:t>тыс</a:t>
            </a:r>
            <a:r>
              <a:rPr lang="en-US" sz="1600" dirty="0"/>
              <a:t>. </a:t>
            </a:r>
            <a:r>
              <a:rPr lang="en-US" sz="1600" dirty="0" err="1"/>
              <a:t>рублей</a:t>
            </a:r>
            <a:r>
              <a:rPr lang="en-US" sz="1600" dirty="0"/>
              <a:t> </a:t>
            </a:r>
            <a:r>
              <a:rPr lang="en-US" sz="1600" dirty="0" err="1"/>
              <a:t>включительно</a:t>
            </a:r>
            <a:r>
              <a:rPr lang="en-US" sz="1600" dirty="0"/>
              <a:t>;</a:t>
            </a:r>
          </a:p>
          <a:p>
            <a:pPr marL="0"/>
            <a:r>
              <a:rPr lang="en-US" sz="1600" dirty="0"/>
              <a:t>12 </a:t>
            </a:r>
            <a:r>
              <a:rPr lang="en-US" sz="1600" dirty="0" err="1"/>
              <a:t>процентов</a:t>
            </a:r>
            <a:r>
              <a:rPr lang="en-US" sz="1600" dirty="0"/>
              <a:t> </a:t>
            </a:r>
            <a:r>
              <a:rPr lang="en-US" sz="1600" dirty="0" err="1"/>
              <a:t>затрат</a:t>
            </a:r>
            <a:r>
              <a:rPr lang="en-US" sz="1600" dirty="0"/>
              <a:t>, - </a:t>
            </a:r>
            <a:r>
              <a:rPr lang="en-US" sz="1600" dirty="0" err="1"/>
              <a:t>если</a:t>
            </a:r>
            <a:r>
              <a:rPr lang="en-US" sz="1600" dirty="0"/>
              <a:t> </a:t>
            </a:r>
            <a:r>
              <a:rPr lang="en-US" sz="1600" dirty="0" err="1"/>
              <a:t>стоимость</a:t>
            </a:r>
            <a:r>
              <a:rPr lang="en-US" sz="1600" dirty="0"/>
              <a:t> </a:t>
            </a:r>
            <a:r>
              <a:rPr lang="en-US" sz="1600" dirty="0" err="1"/>
              <a:t>продукции</a:t>
            </a:r>
            <a:r>
              <a:rPr lang="en-US" sz="1600" dirty="0"/>
              <a:t>, </a:t>
            </a:r>
            <a:r>
              <a:rPr lang="en-US" sz="1600" dirty="0" err="1"/>
              <a:t>закупленной</a:t>
            </a:r>
            <a:r>
              <a:rPr lang="en-US" sz="1600" dirty="0"/>
              <a:t> у </a:t>
            </a:r>
            <a:r>
              <a:rPr lang="en-US" sz="1600" dirty="0" err="1"/>
              <a:t>граждан</a:t>
            </a:r>
            <a:r>
              <a:rPr lang="en-US" sz="1600" dirty="0"/>
              <a:t>, </a:t>
            </a:r>
            <a:r>
              <a:rPr lang="en-US" sz="1600" dirty="0" err="1"/>
              <a:t>ведущих</a:t>
            </a:r>
            <a:r>
              <a:rPr lang="en-US" sz="1600" dirty="0"/>
              <a:t> </a:t>
            </a:r>
            <a:r>
              <a:rPr lang="en-US" sz="1600" dirty="0" err="1"/>
              <a:t>личные</a:t>
            </a:r>
            <a:r>
              <a:rPr lang="en-US" sz="1600" dirty="0"/>
              <a:t> </a:t>
            </a:r>
            <a:r>
              <a:rPr lang="en-US" sz="1600" dirty="0" err="1"/>
              <a:t>подсобные</a:t>
            </a:r>
            <a:r>
              <a:rPr lang="en-US" sz="1600" dirty="0"/>
              <a:t> </a:t>
            </a:r>
            <a:r>
              <a:rPr lang="en-US" sz="1600" dirty="0" err="1"/>
              <a:t>хозяйства</a:t>
            </a:r>
            <a:r>
              <a:rPr lang="en-US" sz="1600" dirty="0"/>
              <a:t>, </a:t>
            </a:r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итогам</a:t>
            </a:r>
            <a:r>
              <a:rPr lang="en-US" sz="1600" dirty="0"/>
              <a:t> </a:t>
            </a:r>
            <a:r>
              <a:rPr lang="en-US" sz="1600" dirty="0" err="1"/>
              <a:t>отчетного</a:t>
            </a:r>
            <a:r>
              <a:rPr lang="en-US" sz="1600" dirty="0"/>
              <a:t> </a:t>
            </a:r>
            <a:r>
              <a:rPr lang="en-US" sz="1600" dirty="0" err="1"/>
              <a:t>квартала</a:t>
            </a:r>
            <a:r>
              <a:rPr lang="en-US" sz="1600" dirty="0"/>
              <a:t> </a:t>
            </a:r>
            <a:r>
              <a:rPr lang="en-US" sz="1600" dirty="0" err="1"/>
              <a:t>текущего</a:t>
            </a:r>
            <a:r>
              <a:rPr lang="en-US" sz="1600" dirty="0"/>
              <a:t> </a:t>
            </a:r>
            <a:r>
              <a:rPr lang="en-US" sz="1600" dirty="0" err="1"/>
              <a:t>финансового</a:t>
            </a:r>
            <a:r>
              <a:rPr lang="en-US" sz="1600" dirty="0"/>
              <a:t> </a:t>
            </a:r>
            <a:r>
              <a:rPr lang="en-US" sz="1600" dirty="0" err="1"/>
              <a:t>года</a:t>
            </a:r>
            <a:r>
              <a:rPr lang="en-US" sz="1600" dirty="0"/>
              <a:t>, </a:t>
            </a:r>
            <a:r>
              <a:rPr lang="en-US" sz="1600" dirty="0" err="1"/>
              <a:t>за</a:t>
            </a:r>
            <a:r>
              <a:rPr lang="en-US" sz="1600" dirty="0"/>
              <a:t> </a:t>
            </a:r>
            <a:r>
              <a:rPr lang="en-US" sz="1600" dirty="0" err="1"/>
              <a:t>который</a:t>
            </a:r>
            <a:r>
              <a:rPr lang="en-US" sz="1600" dirty="0"/>
              <a:t> </a:t>
            </a:r>
            <a:r>
              <a:rPr lang="en-US" sz="1600" dirty="0" err="1"/>
              <a:t>предоставляется</a:t>
            </a:r>
            <a:r>
              <a:rPr lang="en-US" sz="1600" dirty="0"/>
              <a:t> </a:t>
            </a:r>
            <a:r>
              <a:rPr lang="en-US" sz="1600" dirty="0" err="1"/>
              <a:t>возмещение</a:t>
            </a:r>
            <a:r>
              <a:rPr lang="en-US" sz="1600" dirty="0"/>
              <a:t> </a:t>
            </a:r>
            <a:r>
              <a:rPr lang="en-US" sz="1600" dirty="0" err="1"/>
              <a:t>части</a:t>
            </a:r>
            <a:r>
              <a:rPr lang="en-US" sz="1600" dirty="0"/>
              <a:t> </a:t>
            </a:r>
            <a:r>
              <a:rPr lang="en-US" sz="1600" dirty="0" err="1"/>
              <a:t>затрат</a:t>
            </a:r>
            <a:r>
              <a:rPr lang="en-US" sz="1600" dirty="0"/>
              <a:t>, </a:t>
            </a:r>
            <a:r>
              <a:rPr lang="en-US" sz="1600" dirty="0" err="1"/>
              <a:t>составляет</a:t>
            </a:r>
            <a:r>
              <a:rPr lang="en-US" sz="1600" dirty="0"/>
              <a:t> </a:t>
            </a:r>
            <a:r>
              <a:rPr lang="en-US" sz="1600" dirty="0" err="1"/>
              <a:t>от</a:t>
            </a:r>
            <a:r>
              <a:rPr lang="en-US" sz="1600" dirty="0"/>
              <a:t> 3001 </a:t>
            </a:r>
            <a:r>
              <a:rPr lang="en-US" sz="1600" dirty="0" err="1"/>
              <a:t>тыс</a:t>
            </a:r>
            <a:r>
              <a:rPr lang="en-US" sz="1600" dirty="0"/>
              <a:t>. </a:t>
            </a:r>
            <a:r>
              <a:rPr lang="en-US" sz="1600" dirty="0" err="1"/>
              <a:t>рублей</a:t>
            </a:r>
            <a:r>
              <a:rPr lang="en-US" sz="1600" dirty="0"/>
              <a:t> </a:t>
            </a:r>
            <a:r>
              <a:rPr lang="en-US" sz="1600" dirty="0" err="1"/>
              <a:t>до</a:t>
            </a:r>
            <a:r>
              <a:rPr lang="en-US" sz="1600" dirty="0"/>
              <a:t> 5000 </a:t>
            </a:r>
            <a:r>
              <a:rPr lang="en-US" sz="1600" dirty="0" err="1"/>
              <a:t>тыс</a:t>
            </a:r>
            <a:r>
              <a:rPr lang="en-US" sz="1600" dirty="0"/>
              <a:t>. </a:t>
            </a:r>
            <a:r>
              <a:rPr lang="en-US" sz="1600" dirty="0" err="1"/>
              <a:t>рублей</a:t>
            </a:r>
            <a:r>
              <a:rPr lang="en-US" sz="1600" dirty="0"/>
              <a:t> </a:t>
            </a:r>
            <a:r>
              <a:rPr lang="en-US" sz="1600" dirty="0" err="1"/>
              <a:t>включительно</a:t>
            </a:r>
            <a:r>
              <a:rPr lang="en-US" sz="1600" dirty="0"/>
              <a:t>;</a:t>
            </a:r>
          </a:p>
          <a:p>
            <a:pPr marL="0"/>
            <a:r>
              <a:rPr lang="en-US" sz="1600" dirty="0"/>
              <a:t>15 </a:t>
            </a:r>
            <a:r>
              <a:rPr lang="en-US" sz="1600" dirty="0" err="1"/>
              <a:t>процентов</a:t>
            </a:r>
            <a:r>
              <a:rPr lang="en-US" sz="1600" dirty="0"/>
              <a:t> </a:t>
            </a:r>
            <a:r>
              <a:rPr lang="en-US" sz="1600" dirty="0" err="1"/>
              <a:t>затрат</a:t>
            </a:r>
            <a:r>
              <a:rPr lang="en-US" sz="1600" dirty="0"/>
              <a:t>, </a:t>
            </a:r>
            <a:r>
              <a:rPr lang="en-US" sz="1600" dirty="0" err="1"/>
              <a:t>но</a:t>
            </a:r>
            <a:r>
              <a:rPr lang="en-US" sz="1600" dirty="0"/>
              <a:t> </a:t>
            </a:r>
            <a:r>
              <a:rPr lang="en-US" sz="1600" dirty="0" err="1"/>
              <a:t>не</a:t>
            </a:r>
            <a:r>
              <a:rPr lang="en-US" sz="1600" dirty="0"/>
              <a:t> </a:t>
            </a:r>
            <a:r>
              <a:rPr lang="en-US" sz="1600" dirty="0" err="1"/>
              <a:t>более</a:t>
            </a:r>
            <a:r>
              <a:rPr lang="en-US" sz="1600" dirty="0"/>
              <a:t> 5 </a:t>
            </a:r>
            <a:r>
              <a:rPr lang="en-US" sz="1600" dirty="0" err="1"/>
              <a:t>млн</a:t>
            </a:r>
            <a:r>
              <a:rPr lang="en-US" sz="1600" dirty="0"/>
              <a:t>. </a:t>
            </a:r>
            <a:r>
              <a:rPr lang="en-US" sz="1600" dirty="0" err="1"/>
              <a:t>рублей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одного</a:t>
            </a:r>
            <a:r>
              <a:rPr lang="en-US" sz="1600" dirty="0"/>
              <a:t> </a:t>
            </a:r>
            <a:r>
              <a:rPr lang="en-US" sz="1600" dirty="0" err="1"/>
              <a:t>переработчика</a:t>
            </a:r>
            <a:r>
              <a:rPr lang="en-US" sz="1600" dirty="0"/>
              <a:t>, - </a:t>
            </a:r>
            <a:r>
              <a:rPr lang="en-US" sz="1600" dirty="0" err="1"/>
              <a:t>если</a:t>
            </a:r>
            <a:r>
              <a:rPr lang="en-US" sz="1600" dirty="0"/>
              <a:t> </a:t>
            </a:r>
            <a:r>
              <a:rPr lang="en-US" sz="1600" dirty="0" err="1"/>
              <a:t>стоимость</a:t>
            </a:r>
            <a:r>
              <a:rPr lang="en-US" sz="1600" dirty="0"/>
              <a:t> </a:t>
            </a:r>
            <a:r>
              <a:rPr lang="en-US" sz="1600" dirty="0" err="1"/>
              <a:t>продукции</a:t>
            </a:r>
            <a:r>
              <a:rPr lang="en-US" sz="1600" dirty="0"/>
              <a:t>, </a:t>
            </a:r>
            <a:r>
              <a:rPr lang="en-US" sz="1600" dirty="0" err="1"/>
              <a:t>закупленной</a:t>
            </a:r>
            <a:r>
              <a:rPr lang="en-US" sz="1600" dirty="0"/>
              <a:t> у </a:t>
            </a:r>
            <a:r>
              <a:rPr lang="en-US" sz="1600" dirty="0" err="1"/>
              <a:t>граждан</a:t>
            </a:r>
            <a:r>
              <a:rPr lang="en-US" sz="1600" dirty="0"/>
              <a:t>, </a:t>
            </a:r>
            <a:r>
              <a:rPr lang="en-US" sz="1600" dirty="0" err="1"/>
              <a:t>ведущих</a:t>
            </a:r>
            <a:r>
              <a:rPr lang="en-US" sz="1600" dirty="0"/>
              <a:t> </a:t>
            </a:r>
            <a:r>
              <a:rPr lang="en-US" sz="1600" dirty="0" err="1"/>
              <a:t>личные</a:t>
            </a:r>
            <a:r>
              <a:rPr lang="en-US" sz="1600" dirty="0"/>
              <a:t> </a:t>
            </a:r>
            <a:r>
              <a:rPr lang="en-US" sz="1600" dirty="0" err="1"/>
              <a:t>подсобные</a:t>
            </a:r>
            <a:r>
              <a:rPr lang="en-US" sz="1600" dirty="0"/>
              <a:t> </a:t>
            </a:r>
            <a:r>
              <a:rPr lang="en-US" sz="1600" dirty="0" err="1"/>
              <a:t>хозяйства</a:t>
            </a:r>
            <a:r>
              <a:rPr lang="en-US" sz="1600" dirty="0"/>
              <a:t>, </a:t>
            </a:r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итогам</a:t>
            </a:r>
            <a:r>
              <a:rPr lang="en-US" sz="1600" dirty="0"/>
              <a:t> </a:t>
            </a:r>
            <a:r>
              <a:rPr lang="en-US" sz="1600" dirty="0" err="1"/>
              <a:t>отчетного</a:t>
            </a:r>
            <a:r>
              <a:rPr lang="en-US" sz="1600" dirty="0"/>
              <a:t> </a:t>
            </a:r>
            <a:r>
              <a:rPr lang="en-US" sz="1600" dirty="0" err="1"/>
              <a:t>квартала</a:t>
            </a:r>
            <a:r>
              <a:rPr lang="en-US" sz="1600" dirty="0"/>
              <a:t> </a:t>
            </a:r>
            <a:r>
              <a:rPr lang="en-US" sz="1600" dirty="0" err="1"/>
              <a:t>текущего</a:t>
            </a:r>
            <a:r>
              <a:rPr lang="en-US" sz="1600" dirty="0"/>
              <a:t> </a:t>
            </a:r>
            <a:r>
              <a:rPr lang="en-US" sz="1600" dirty="0" err="1"/>
              <a:t>финансового</a:t>
            </a:r>
            <a:r>
              <a:rPr lang="en-US" sz="1600" dirty="0"/>
              <a:t> </a:t>
            </a:r>
            <a:r>
              <a:rPr lang="en-US" sz="1600" dirty="0" err="1"/>
              <a:t>года</a:t>
            </a:r>
            <a:r>
              <a:rPr lang="en-US" sz="1600" dirty="0"/>
              <a:t>, </a:t>
            </a:r>
            <a:r>
              <a:rPr lang="en-US" sz="1600" dirty="0" err="1"/>
              <a:t>за</a:t>
            </a:r>
            <a:r>
              <a:rPr lang="en-US" sz="1600" dirty="0"/>
              <a:t> </a:t>
            </a:r>
            <a:r>
              <a:rPr lang="en-US" sz="1600" dirty="0" err="1"/>
              <a:t>который</a:t>
            </a:r>
            <a:r>
              <a:rPr lang="en-US" sz="1600" dirty="0"/>
              <a:t> </a:t>
            </a:r>
            <a:r>
              <a:rPr lang="en-US" sz="1600" dirty="0" err="1"/>
              <a:t>предоставляется</a:t>
            </a:r>
            <a:r>
              <a:rPr lang="en-US" sz="1600" dirty="0"/>
              <a:t> </a:t>
            </a:r>
            <a:r>
              <a:rPr lang="en-US" sz="1600" dirty="0" err="1"/>
              <a:t>возмещение</a:t>
            </a:r>
            <a:r>
              <a:rPr lang="en-US" sz="1600" dirty="0"/>
              <a:t> </a:t>
            </a:r>
            <a:r>
              <a:rPr lang="en-US" sz="1600" dirty="0" err="1"/>
              <a:t>части</a:t>
            </a:r>
            <a:r>
              <a:rPr lang="en-US" sz="1600" dirty="0"/>
              <a:t> </a:t>
            </a:r>
            <a:r>
              <a:rPr lang="en-US" sz="1600" dirty="0" err="1"/>
              <a:t>затрат</a:t>
            </a:r>
            <a:r>
              <a:rPr lang="en-US" sz="1600" dirty="0"/>
              <a:t>, </a:t>
            </a:r>
            <a:r>
              <a:rPr lang="en-US" sz="1600" dirty="0" err="1"/>
              <a:t>составляет</a:t>
            </a:r>
            <a:r>
              <a:rPr lang="en-US" sz="1600" dirty="0"/>
              <a:t> </a:t>
            </a:r>
            <a:r>
              <a:rPr lang="en-US" sz="1600" dirty="0" err="1"/>
              <a:t>более</a:t>
            </a:r>
            <a:r>
              <a:rPr lang="en-US" sz="1600" dirty="0"/>
              <a:t> 5000 </a:t>
            </a:r>
            <a:r>
              <a:rPr lang="en-US" sz="1600" dirty="0" err="1"/>
              <a:t>тыс</a:t>
            </a:r>
            <a:r>
              <a:rPr lang="en-US" sz="1600" dirty="0"/>
              <a:t>. </a:t>
            </a:r>
            <a:r>
              <a:rPr lang="en-US" sz="1600" dirty="0" err="1"/>
              <a:t>рублей</a:t>
            </a:r>
            <a:r>
              <a:rPr lang="en-US" sz="1600" dirty="0"/>
              <a:t>.</a:t>
            </a:r>
          </a:p>
        </p:txBody>
      </p:sp>
      <p:pic>
        <p:nvPicPr>
          <p:cNvPr id="4098" name="Picture 2" descr="магазин &quot;Купец&quot; - Живые раки в Ейске">
            <a:extLst>
              <a:ext uri="{FF2B5EF4-FFF2-40B4-BE49-F238E27FC236}">
                <a16:creationId xmlns:a16="http://schemas.microsoft.com/office/drawing/2014/main" id="{D12EFB66-9D02-B39A-C3BB-7EF0738B983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81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73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B5E23-F076-47AE-55EC-3528C196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1.2. Меры косвенной поддержки ЛПХ через </a:t>
            </a:r>
            <a:r>
              <a:rPr lang="ru-RU" dirty="0" err="1"/>
              <a:t>СПоК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147E76-91C7-1794-E63B-6D36C8863B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dirty="0"/>
              <a:t>Предусмотренные Приложением 6 субсидии </a:t>
            </a:r>
            <a:r>
              <a:rPr lang="ru-RU" dirty="0" err="1"/>
              <a:t>СПоК</a:t>
            </a:r>
            <a:r>
              <a:rPr lang="ru-RU" dirty="0"/>
              <a:t> на закупку отдельных видов сельскохозяйственной продукции распространяются также на закупку продукции у </a:t>
            </a:r>
            <a:r>
              <a:rPr lang="ru-RU" b="1" dirty="0"/>
              <a:t>не входящих</a:t>
            </a:r>
            <a:r>
              <a:rPr lang="ru-RU" dirty="0"/>
              <a:t> в </a:t>
            </a:r>
            <a:r>
              <a:rPr lang="ru-RU" dirty="0" err="1"/>
              <a:t>СПоК</a:t>
            </a:r>
            <a:r>
              <a:rPr lang="ru-RU" dirty="0"/>
              <a:t> граждан, ведущих ЛПХ и являющихся плательщиками налога на профессиональный доход</a:t>
            </a:r>
          </a:p>
        </p:txBody>
      </p:sp>
      <p:pic>
        <p:nvPicPr>
          <p:cNvPr id="5122" name="Picture 2" descr="Купить советскую адресную табличку «Улица Кооперативная»​, сталь, эмаль.">
            <a:extLst>
              <a:ext uri="{FF2B5EF4-FFF2-40B4-BE49-F238E27FC236}">
                <a16:creationId xmlns:a16="http://schemas.microsoft.com/office/drawing/2014/main" id="{A8EF2E51-4348-912D-C717-F9895B337EE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3230"/>
            <a:ext cx="5181600" cy="345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981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BFE4A-381C-81C3-53DA-F8B43D29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100" dirty="0"/>
              <a:t>С</a:t>
            </a:r>
            <a:r>
              <a:rPr lang="en-US" sz="4100" dirty="0"/>
              <a:t> 2022 г. </a:t>
            </a:r>
            <a:r>
              <a:rPr lang="en-US" sz="4100" dirty="0" err="1"/>
              <a:t>мера</a:t>
            </a:r>
            <a:r>
              <a:rPr lang="ru-RU" sz="4100" dirty="0"/>
              <a:t>, направленная на членов </a:t>
            </a:r>
            <a:r>
              <a:rPr lang="ru-RU" sz="4100" dirty="0" err="1"/>
              <a:t>СПоК</a:t>
            </a:r>
            <a:r>
              <a:rPr lang="ru-RU" sz="4100" dirty="0"/>
              <a:t>,</a:t>
            </a:r>
            <a:r>
              <a:rPr lang="en-US" sz="4100" dirty="0"/>
              <a:t> </a:t>
            </a:r>
            <a:r>
              <a:rPr lang="en-US" sz="4100" dirty="0" err="1"/>
              <a:t>дополнена</a:t>
            </a:r>
            <a:r>
              <a:rPr lang="ru-RU" sz="4100" dirty="0"/>
              <a:t>:</a:t>
            </a:r>
            <a:endParaRPr lang="en-US" sz="41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F9843D-8D18-E6B5-F083-149A62153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тех</a:t>
            </a:r>
            <a:r>
              <a:rPr lang="en-US" sz="2000" dirty="0"/>
              <a:t> </a:t>
            </a:r>
            <a:r>
              <a:rPr lang="en-US" sz="2000" dirty="0" err="1"/>
              <a:t>же</a:t>
            </a:r>
            <a:r>
              <a:rPr lang="en-US" sz="2000" dirty="0"/>
              <a:t> </a:t>
            </a:r>
            <a:r>
              <a:rPr lang="en-US" sz="2000" dirty="0" err="1"/>
              <a:t>условиях</a:t>
            </a:r>
            <a:r>
              <a:rPr lang="en-US" sz="2000" dirty="0"/>
              <a:t> </a:t>
            </a:r>
            <a:r>
              <a:rPr lang="en-US" sz="2000" dirty="0" err="1"/>
              <a:t>субсидируются</a:t>
            </a:r>
            <a:r>
              <a:rPr lang="en-US" sz="2000" dirty="0"/>
              <a:t> </a:t>
            </a:r>
            <a:r>
              <a:rPr lang="en-US" sz="2000" dirty="0" err="1"/>
              <a:t>закупки</a:t>
            </a:r>
            <a:r>
              <a:rPr lang="ru-RU" sz="2000" dirty="0"/>
              <a:t> кооперативом</a:t>
            </a:r>
            <a:r>
              <a:rPr lang="en-US" sz="2000" dirty="0"/>
              <a:t>:</a:t>
            </a:r>
          </a:p>
          <a:p>
            <a:r>
              <a:rPr lang="en-US" sz="2000" dirty="0" err="1"/>
              <a:t>овощей</a:t>
            </a:r>
            <a:r>
              <a:rPr lang="en-US" sz="2000" dirty="0"/>
              <a:t> </a:t>
            </a:r>
            <a:r>
              <a:rPr lang="en-US" sz="2000" dirty="0" err="1"/>
              <a:t>открытого</a:t>
            </a:r>
            <a:r>
              <a:rPr lang="en-US" sz="2000" dirty="0"/>
              <a:t> </a:t>
            </a:r>
            <a:r>
              <a:rPr lang="en-US" sz="2000" dirty="0" err="1"/>
              <a:t>грунта</a:t>
            </a:r>
            <a:r>
              <a:rPr lang="en-US" sz="2000" dirty="0"/>
              <a:t>,</a:t>
            </a:r>
          </a:p>
          <a:p>
            <a:r>
              <a:rPr lang="en-US" sz="2000" dirty="0" err="1"/>
              <a:t>картофеля</a:t>
            </a:r>
            <a:r>
              <a:rPr lang="en-US" sz="2000" dirty="0"/>
              <a:t>,</a:t>
            </a:r>
          </a:p>
          <a:p>
            <a:r>
              <a:rPr lang="en-US" sz="2000" dirty="0" err="1"/>
              <a:t>молока</a:t>
            </a:r>
            <a:r>
              <a:rPr lang="en-US" sz="2000" dirty="0"/>
              <a:t>,</a:t>
            </a:r>
          </a:p>
          <a:p>
            <a:r>
              <a:rPr lang="en-US" sz="2000" dirty="0" err="1"/>
              <a:t>мяса</a:t>
            </a:r>
            <a:r>
              <a:rPr lang="en-US" sz="2000" dirty="0"/>
              <a:t> (</a:t>
            </a:r>
            <a:r>
              <a:rPr lang="en-US" sz="2000" dirty="0" err="1"/>
              <a:t>кроме</a:t>
            </a:r>
            <a:r>
              <a:rPr lang="en-US" sz="2000" dirty="0"/>
              <a:t> </a:t>
            </a:r>
            <a:r>
              <a:rPr lang="en-US" sz="2000" dirty="0" err="1"/>
              <a:t>мяса</a:t>
            </a:r>
            <a:r>
              <a:rPr lang="en-US" sz="2000" dirty="0"/>
              <a:t> </a:t>
            </a:r>
            <a:r>
              <a:rPr lang="en-US" sz="2000" dirty="0" err="1"/>
              <a:t>свиней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у </a:t>
            </a:r>
            <a:r>
              <a:rPr lang="en-US" sz="2000" dirty="0" err="1"/>
              <a:t>граждан</a:t>
            </a:r>
            <a:r>
              <a:rPr lang="en-US" sz="2000" dirty="0"/>
              <a:t>, </a:t>
            </a:r>
            <a:r>
              <a:rPr lang="en-US" sz="2000" dirty="0" err="1"/>
              <a:t>ведущих</a:t>
            </a:r>
            <a:r>
              <a:rPr lang="en-US" sz="2000" dirty="0"/>
              <a:t> </a:t>
            </a:r>
            <a:r>
              <a:rPr lang="en-US" sz="2000" dirty="0" err="1"/>
              <a:t>личные</a:t>
            </a:r>
            <a:r>
              <a:rPr lang="en-US" sz="2000" dirty="0"/>
              <a:t> </a:t>
            </a:r>
            <a:r>
              <a:rPr lang="en-US" sz="2000" dirty="0" err="1"/>
              <a:t>подсобные</a:t>
            </a:r>
            <a:r>
              <a:rPr lang="en-US" sz="2000" dirty="0"/>
              <a:t> </a:t>
            </a:r>
            <a:r>
              <a:rPr lang="en-US" sz="2000" dirty="0" err="1"/>
              <a:t>хозяйства</a:t>
            </a:r>
            <a:r>
              <a:rPr lang="en-US" sz="2000" dirty="0"/>
              <a:t>,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являющихся</a:t>
            </a:r>
            <a:r>
              <a:rPr lang="en-US" sz="2000" dirty="0"/>
              <a:t> </a:t>
            </a:r>
            <a:r>
              <a:rPr lang="en-US" sz="2000" dirty="0" err="1"/>
              <a:t>членами</a:t>
            </a:r>
            <a:r>
              <a:rPr lang="en-US" sz="2000" dirty="0"/>
              <a:t> </a:t>
            </a:r>
            <a:r>
              <a:rPr lang="en-US" sz="2000" dirty="0" err="1"/>
              <a:t>этого</a:t>
            </a:r>
            <a:r>
              <a:rPr lang="en-US" sz="2000" dirty="0"/>
              <a:t> </a:t>
            </a:r>
            <a:r>
              <a:rPr lang="en-US" sz="2000" dirty="0" err="1"/>
              <a:t>сельскохозяйственного</a:t>
            </a:r>
            <a:r>
              <a:rPr lang="en-US" sz="2000" dirty="0"/>
              <a:t> </a:t>
            </a:r>
            <a:r>
              <a:rPr lang="en-US" sz="2000" dirty="0" err="1"/>
              <a:t>потребительского</a:t>
            </a:r>
            <a:r>
              <a:rPr lang="en-US" sz="2000" dirty="0"/>
              <a:t> </a:t>
            </a:r>
            <a:r>
              <a:rPr lang="en-US" sz="2000" dirty="0" err="1"/>
              <a:t>кооператива</a:t>
            </a:r>
            <a:r>
              <a:rPr lang="en-US" sz="2000" dirty="0"/>
              <a:t>, </a:t>
            </a:r>
            <a:r>
              <a:rPr lang="en-US" sz="2000" dirty="0" err="1"/>
              <a:t>но</a:t>
            </a:r>
            <a:r>
              <a:rPr lang="en-US" sz="2000" dirty="0"/>
              <a:t> </a:t>
            </a:r>
            <a:r>
              <a:rPr lang="en-US" sz="2000" dirty="0" err="1"/>
              <a:t>являющихся</a:t>
            </a:r>
            <a:r>
              <a:rPr lang="en-US" sz="2000" dirty="0"/>
              <a:t> </a:t>
            </a:r>
            <a:r>
              <a:rPr lang="en-US" sz="2000" dirty="0" err="1"/>
              <a:t>плательщиками</a:t>
            </a:r>
            <a:r>
              <a:rPr lang="en-US" sz="2000" dirty="0"/>
              <a:t> </a:t>
            </a:r>
            <a:r>
              <a:rPr lang="en-US" sz="2000" dirty="0" err="1"/>
              <a:t>единого</a:t>
            </a:r>
            <a:r>
              <a:rPr lang="en-US" sz="2000" dirty="0"/>
              <a:t> </a:t>
            </a:r>
            <a:r>
              <a:rPr lang="en-US" sz="2000" dirty="0" err="1"/>
              <a:t>налога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профессиональный</a:t>
            </a:r>
            <a:r>
              <a:rPr lang="en-US" sz="2000" dirty="0"/>
              <a:t> </a:t>
            </a:r>
            <a:r>
              <a:rPr lang="en-US" sz="2000" dirty="0" err="1"/>
              <a:t>доход</a:t>
            </a:r>
            <a:endParaRPr lang="en-US" sz="2000" dirty="0"/>
          </a:p>
        </p:txBody>
      </p:sp>
      <p:pic>
        <p:nvPicPr>
          <p:cNvPr id="6" name="Объект 5" descr="Изображение выглядит как человек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1037E2D1-2879-0FDD-CBCD-220B6D00F8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3A4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048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32AB0B-3EAE-4E28-9BFB-AE18F9B70E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7025" y="4572000"/>
            <a:ext cx="7059613" cy="1963738"/>
          </a:xfrm>
          <a:prstGeom prst="rect">
            <a:avLst/>
          </a:prstGeom>
          <a:solidFill>
            <a:srgbClr val="828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73B022EB-4FEE-4C1D-B868-BEF15D1E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767263"/>
            <a:ext cx="6594475" cy="1625600"/>
          </a:xfrm>
        </p:spPr>
        <p:txBody>
          <a:bodyPr anchor="ctr">
            <a:normAutofit fontScale="90000"/>
          </a:bodyPr>
          <a:lstStyle/>
          <a:p>
            <a:pPr algn="r" eaLnBrk="1" hangingPunct="1"/>
            <a:r>
              <a:rPr lang="en-US" altLang="ru-RU" sz="3700" dirty="0" err="1">
                <a:solidFill>
                  <a:srgbClr val="FFFFFF"/>
                </a:solidFill>
              </a:rPr>
              <a:t>Возмещение</a:t>
            </a:r>
            <a:r>
              <a:rPr lang="en-US" altLang="ru-RU" sz="3700" dirty="0">
                <a:solidFill>
                  <a:srgbClr val="FFFFFF"/>
                </a:solidFill>
              </a:rPr>
              <a:t> </a:t>
            </a:r>
            <a:r>
              <a:rPr lang="en-US" altLang="ru-RU" sz="3700" dirty="0" err="1">
                <a:solidFill>
                  <a:srgbClr val="FFFFFF"/>
                </a:solidFill>
              </a:rPr>
              <a:t>затрат</a:t>
            </a:r>
            <a:r>
              <a:rPr lang="en-US" altLang="ru-RU" sz="3700" dirty="0">
                <a:solidFill>
                  <a:srgbClr val="FFFFFF"/>
                </a:solidFill>
              </a:rPr>
              <a:t> </a:t>
            </a:r>
            <a:r>
              <a:rPr lang="en-US" altLang="ru-RU" sz="3700" dirty="0" err="1">
                <a:solidFill>
                  <a:srgbClr val="FFFFFF"/>
                </a:solidFill>
              </a:rPr>
              <a:t>СПоК</a:t>
            </a:r>
            <a:r>
              <a:rPr lang="en-US" altLang="ru-RU" sz="3700" dirty="0">
                <a:solidFill>
                  <a:srgbClr val="FFFFFF"/>
                </a:solidFill>
              </a:rPr>
              <a:t> </a:t>
            </a:r>
            <a:r>
              <a:rPr lang="en-US" altLang="ru-RU" sz="3700" dirty="0" err="1">
                <a:solidFill>
                  <a:srgbClr val="FFFFFF"/>
                </a:solidFill>
              </a:rPr>
              <a:t>на</a:t>
            </a:r>
            <a:r>
              <a:rPr lang="en-US" altLang="ru-RU" sz="3700" dirty="0">
                <a:solidFill>
                  <a:srgbClr val="FFFFFF"/>
                </a:solidFill>
              </a:rPr>
              <a:t> </a:t>
            </a:r>
            <a:r>
              <a:rPr lang="en-US" altLang="ru-RU" sz="3700" dirty="0" err="1">
                <a:solidFill>
                  <a:srgbClr val="FFFFFF"/>
                </a:solidFill>
              </a:rPr>
              <a:t>закупку</a:t>
            </a:r>
            <a:r>
              <a:rPr lang="en-US" altLang="ru-RU" sz="3700" dirty="0">
                <a:solidFill>
                  <a:srgbClr val="FFFFFF"/>
                </a:solidFill>
              </a:rPr>
              <a:t> </a:t>
            </a:r>
            <a:r>
              <a:rPr lang="en-US" altLang="ru-RU" sz="3700" dirty="0" err="1">
                <a:solidFill>
                  <a:srgbClr val="FFFFFF"/>
                </a:solidFill>
              </a:rPr>
              <a:t>продукции</a:t>
            </a:r>
            <a:r>
              <a:rPr lang="en-US" altLang="ru-RU" sz="3700" dirty="0">
                <a:solidFill>
                  <a:srgbClr val="FFFFFF"/>
                </a:solidFill>
              </a:rPr>
              <a:t> у </a:t>
            </a:r>
            <a:r>
              <a:rPr lang="en-US" altLang="ru-RU" sz="3700" dirty="0" err="1">
                <a:solidFill>
                  <a:srgbClr val="FFFFFF"/>
                </a:solidFill>
              </a:rPr>
              <a:t>их</a:t>
            </a:r>
            <a:r>
              <a:rPr lang="en-US" altLang="ru-RU" sz="3700" dirty="0">
                <a:solidFill>
                  <a:srgbClr val="FFFFFF"/>
                </a:solidFill>
              </a:rPr>
              <a:t> </a:t>
            </a:r>
            <a:r>
              <a:rPr lang="en-US" altLang="ru-RU" sz="3700" dirty="0" err="1">
                <a:solidFill>
                  <a:srgbClr val="FFFFFF"/>
                </a:solidFill>
              </a:rPr>
              <a:t>членов</a:t>
            </a:r>
            <a:r>
              <a:rPr lang="ru-RU" altLang="ru-RU" sz="3700" dirty="0">
                <a:solidFill>
                  <a:srgbClr val="FFFFFF"/>
                </a:solidFill>
              </a:rPr>
              <a:t>, а также ЛПХ – плательщиков НПД</a:t>
            </a:r>
            <a:endParaRPr lang="en-US" altLang="ru-RU" sz="3700" dirty="0">
              <a:solidFill>
                <a:srgbClr val="FFFFFF"/>
              </a:solidFill>
            </a:endParaRPr>
          </a:p>
        </p:txBody>
      </p:sp>
      <p:pic>
        <p:nvPicPr>
          <p:cNvPr id="19460" name="Рисунок 5" descr="Изображение выглядит как трава, внешний, небо, мужчина&#10;&#10;Описание создано автоматически">
            <a:extLst>
              <a:ext uri="{FF2B5EF4-FFF2-40B4-BE49-F238E27FC236}">
                <a16:creationId xmlns:a16="http://schemas.microsoft.com/office/drawing/2014/main" id="{89A82572-DEE7-45B8-A514-B05307C2DC4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r="2" b="2"/>
          <a:stretch>
            <a:fillRect/>
          </a:stretch>
        </p:blipFill>
        <p:spPr>
          <a:xfrm>
            <a:off x="327025" y="322263"/>
            <a:ext cx="7059613" cy="4106862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BE6480-23BF-4A71-A833-9760B723E7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34275" y="322263"/>
            <a:ext cx="4335463" cy="621347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9F9CC2-5164-4480-BD3F-9E03EB247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575" y="917575"/>
            <a:ext cx="3424238" cy="5270500"/>
          </a:xfrm>
        </p:spPr>
        <p:txBody>
          <a:bodyPr rtlCol="0" anchor="ctr">
            <a:noAutofit/>
          </a:bodyPr>
          <a:lstStyle/>
          <a:p>
            <a:pPr marL="34290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400" dirty="0" err="1">
                <a:solidFill>
                  <a:srgbClr val="FFFFFF"/>
                </a:solidFill>
              </a:rPr>
              <a:t>Объем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у </a:t>
            </a:r>
            <a:r>
              <a:rPr lang="en-US" sz="1400" dirty="0" err="1">
                <a:solidFill>
                  <a:srgbClr val="FFFFFF"/>
                </a:solidFill>
              </a:rPr>
              <a:t>одного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члена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СПоК</a:t>
            </a:r>
            <a:r>
              <a:rPr lang="ru-RU" sz="1400" dirty="0">
                <a:solidFill>
                  <a:srgbClr val="FFFFFF"/>
                </a:solidFill>
              </a:rPr>
              <a:t> (ЛПХ – не члена </a:t>
            </a:r>
            <a:r>
              <a:rPr lang="ru-RU" sz="1400" dirty="0" err="1">
                <a:solidFill>
                  <a:srgbClr val="FFFFFF"/>
                </a:solidFill>
              </a:rPr>
              <a:t>СПоК</a:t>
            </a:r>
            <a:r>
              <a:rPr lang="ru-RU" sz="1400" dirty="0">
                <a:solidFill>
                  <a:srgbClr val="FFFFFF"/>
                </a:solidFill>
              </a:rPr>
              <a:t>)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не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должен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превышать</a:t>
            </a:r>
            <a:r>
              <a:rPr lang="en-US" sz="1400" dirty="0">
                <a:solidFill>
                  <a:srgbClr val="FFFFFF"/>
                </a:solidFill>
              </a:rPr>
              <a:t> 15 </a:t>
            </a:r>
            <a:r>
              <a:rPr lang="en-US" sz="1400" dirty="0" err="1">
                <a:solidFill>
                  <a:srgbClr val="FFFFFF"/>
                </a:solidFill>
              </a:rPr>
              <a:t>процентов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всего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объема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кооперативом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членов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СПоК</a:t>
            </a:r>
            <a:r>
              <a:rPr lang="en-US" sz="1400" dirty="0">
                <a:solidFill>
                  <a:srgbClr val="FFFFFF"/>
                </a:solidFill>
              </a:rPr>
              <a:t>;</a:t>
            </a:r>
          </a:p>
          <a:p>
            <a:pPr marL="34290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400" dirty="0" err="1">
                <a:solidFill>
                  <a:srgbClr val="FFFFFF"/>
                </a:solidFill>
              </a:rPr>
              <a:t>Возмещению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подлежит</a:t>
            </a:r>
            <a:r>
              <a:rPr lang="en-US" sz="1400" dirty="0">
                <a:solidFill>
                  <a:srgbClr val="FFFFFF"/>
                </a:solidFill>
              </a:rPr>
              <a:t>:</a:t>
            </a:r>
          </a:p>
          <a:p>
            <a:pPr marL="285750" indent="-2286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</a:rPr>
              <a:t>10% </a:t>
            </a:r>
            <a:r>
              <a:rPr lang="en-US" sz="1400" dirty="0" err="1">
                <a:solidFill>
                  <a:srgbClr val="FFFFFF"/>
                </a:solidFill>
              </a:rPr>
              <a:t>затрат</a:t>
            </a:r>
            <a:r>
              <a:rPr lang="en-US" sz="1400" dirty="0">
                <a:solidFill>
                  <a:srgbClr val="FFFFFF"/>
                </a:solidFill>
              </a:rPr>
              <a:t> в </a:t>
            </a:r>
            <a:r>
              <a:rPr lang="en-US" sz="1400" dirty="0" err="1">
                <a:solidFill>
                  <a:srgbClr val="FFFFFF"/>
                </a:solidFill>
              </a:rPr>
              <a:t>случае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если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выручка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реализации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у </a:t>
            </a:r>
            <a:r>
              <a:rPr lang="en-US" sz="1400" dirty="0" err="1">
                <a:solidFill>
                  <a:srgbClr val="FFFFFF"/>
                </a:solidFill>
              </a:rPr>
              <a:t>членов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кооператива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ru-RU" sz="1400" dirty="0">
                <a:solidFill>
                  <a:srgbClr val="FFFFFF"/>
                </a:solidFill>
              </a:rPr>
              <a:t>(ЛПХ – не членов </a:t>
            </a:r>
            <a:r>
              <a:rPr lang="ru-RU" sz="1400" dirty="0" err="1">
                <a:solidFill>
                  <a:srgbClr val="FFFFFF"/>
                </a:solidFill>
              </a:rPr>
              <a:t>СПоК</a:t>
            </a:r>
            <a:r>
              <a:rPr lang="ru-RU" sz="1400" dirty="0">
                <a:solidFill>
                  <a:srgbClr val="FFFFFF"/>
                </a:solidFill>
              </a:rPr>
              <a:t>) </a:t>
            </a:r>
            <a:r>
              <a:rPr lang="en-US" sz="1400" dirty="0" err="1">
                <a:solidFill>
                  <a:srgbClr val="FFFFFF"/>
                </a:solidFill>
              </a:rPr>
              <a:t>по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итогам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отчетного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периода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текущего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года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составляет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100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до</a:t>
            </a:r>
            <a:r>
              <a:rPr lang="en-US" sz="1400" dirty="0">
                <a:solidFill>
                  <a:srgbClr val="FFFFFF"/>
                </a:solidFill>
              </a:rPr>
              <a:t> 5</a:t>
            </a:r>
            <a:r>
              <a:rPr lang="ru-RU" sz="1400" dirty="0">
                <a:solidFill>
                  <a:srgbClr val="FFFFFF"/>
                </a:solidFill>
              </a:rPr>
              <a:t> 0</a:t>
            </a:r>
            <a:r>
              <a:rPr lang="en-US" sz="1400" dirty="0">
                <a:solidFill>
                  <a:srgbClr val="FFFFFF"/>
                </a:solidFill>
              </a:rPr>
              <a:t>00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; </a:t>
            </a:r>
          </a:p>
          <a:p>
            <a:pPr marL="285750" indent="-2286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</a:rPr>
              <a:t>12% </a:t>
            </a:r>
            <a:r>
              <a:rPr lang="en-US" sz="1400" dirty="0" err="1">
                <a:solidFill>
                  <a:srgbClr val="FFFFFF"/>
                </a:solidFill>
              </a:rPr>
              <a:t>затрат</a:t>
            </a:r>
            <a:r>
              <a:rPr lang="en-US" sz="1400" dirty="0">
                <a:solidFill>
                  <a:srgbClr val="FFFFFF"/>
                </a:solidFill>
              </a:rPr>
              <a:t> в </a:t>
            </a:r>
            <a:r>
              <a:rPr lang="en-US" sz="1400" dirty="0" err="1">
                <a:solidFill>
                  <a:srgbClr val="FFFFFF"/>
                </a:solidFill>
              </a:rPr>
              <a:t>случае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если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выручка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реализации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у </a:t>
            </a:r>
            <a:r>
              <a:rPr lang="en-US" sz="1400" dirty="0" err="1">
                <a:solidFill>
                  <a:srgbClr val="FFFFFF"/>
                </a:solidFill>
              </a:rPr>
              <a:t>членов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кооператива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ru-RU" sz="1400" dirty="0">
                <a:solidFill>
                  <a:srgbClr val="FFFFFF"/>
                </a:solidFill>
              </a:rPr>
              <a:t>(ЛПХ – не членов </a:t>
            </a:r>
            <a:r>
              <a:rPr lang="ru-RU" sz="1400" dirty="0" err="1">
                <a:solidFill>
                  <a:srgbClr val="FFFFFF"/>
                </a:solidFill>
              </a:rPr>
              <a:t>СПоК</a:t>
            </a:r>
            <a:r>
              <a:rPr lang="ru-RU" sz="1400" dirty="0">
                <a:solidFill>
                  <a:srgbClr val="FFFFFF"/>
                </a:solidFill>
              </a:rPr>
              <a:t>) </a:t>
            </a:r>
            <a:r>
              <a:rPr lang="en-US" sz="1400" dirty="0" err="1">
                <a:solidFill>
                  <a:srgbClr val="FFFFFF"/>
                </a:solidFill>
              </a:rPr>
              <a:t>по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итогам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отчетного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периода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финансового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года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составляет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5</a:t>
            </a:r>
            <a:r>
              <a:rPr lang="ru-RU" sz="1400" dirty="0">
                <a:solidFill>
                  <a:srgbClr val="FFFFFF"/>
                </a:solidFill>
              </a:rPr>
              <a:t> 0</a:t>
            </a:r>
            <a:r>
              <a:rPr lang="en-US" sz="1400" dirty="0">
                <a:solidFill>
                  <a:srgbClr val="FFFFFF"/>
                </a:solidFill>
              </a:rPr>
              <a:t>01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до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ru-RU" sz="1400" dirty="0">
                <a:solidFill>
                  <a:srgbClr val="FFFFFF"/>
                </a:solidFill>
              </a:rPr>
              <a:t>2</a:t>
            </a:r>
            <a:r>
              <a:rPr lang="en-US" sz="1400" dirty="0">
                <a:solidFill>
                  <a:srgbClr val="FFFFFF"/>
                </a:solidFill>
              </a:rPr>
              <a:t>5000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;</a:t>
            </a:r>
          </a:p>
          <a:p>
            <a:pPr marL="285750" indent="-2286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</a:rPr>
              <a:t>15% </a:t>
            </a:r>
            <a:r>
              <a:rPr lang="en-US" sz="1400" dirty="0" err="1">
                <a:solidFill>
                  <a:srgbClr val="FFFFFF"/>
                </a:solidFill>
              </a:rPr>
              <a:t>затрат</a:t>
            </a:r>
            <a:r>
              <a:rPr lang="ru-RU" sz="1400" dirty="0">
                <a:solidFill>
                  <a:srgbClr val="FFFFFF"/>
                </a:solidFill>
              </a:rPr>
              <a:t> (но не более 20 млн. руб. на один </a:t>
            </a:r>
            <a:r>
              <a:rPr lang="ru-RU" sz="1400" dirty="0" err="1">
                <a:solidFill>
                  <a:srgbClr val="FFFFFF"/>
                </a:solidFill>
              </a:rPr>
              <a:t>СПоК</a:t>
            </a:r>
            <a:r>
              <a:rPr lang="ru-RU" sz="1400" dirty="0">
                <a:solidFill>
                  <a:srgbClr val="FFFFFF"/>
                </a:solidFill>
              </a:rPr>
              <a:t>)</a:t>
            </a:r>
            <a:r>
              <a:rPr lang="en-US" sz="1400" dirty="0">
                <a:solidFill>
                  <a:srgbClr val="FFFFFF"/>
                </a:solidFill>
              </a:rPr>
              <a:t> в </a:t>
            </a:r>
            <a:r>
              <a:rPr lang="en-US" sz="1400" dirty="0" err="1">
                <a:solidFill>
                  <a:srgbClr val="FFFFFF"/>
                </a:solidFill>
              </a:rPr>
              <a:t>случае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если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выручка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реализации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у </a:t>
            </a:r>
            <a:r>
              <a:rPr lang="en-US" sz="1400" dirty="0" err="1">
                <a:solidFill>
                  <a:srgbClr val="FFFFFF"/>
                </a:solidFill>
              </a:rPr>
              <a:t>членов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кооператива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ru-RU" sz="1400" dirty="0">
                <a:solidFill>
                  <a:srgbClr val="FFFFFF"/>
                </a:solidFill>
              </a:rPr>
              <a:t>(ЛПХ – не членов </a:t>
            </a:r>
            <a:r>
              <a:rPr lang="ru-RU" sz="1400" dirty="0" err="1">
                <a:solidFill>
                  <a:srgbClr val="FFFFFF"/>
                </a:solidFill>
              </a:rPr>
              <a:t>СПоК</a:t>
            </a:r>
            <a:r>
              <a:rPr lang="ru-RU" sz="1400" dirty="0">
                <a:solidFill>
                  <a:srgbClr val="FFFFFF"/>
                </a:solidFill>
              </a:rPr>
              <a:t>) </a:t>
            </a:r>
            <a:r>
              <a:rPr lang="en-US" sz="1400" dirty="0" err="1">
                <a:solidFill>
                  <a:srgbClr val="FFFFFF"/>
                </a:solidFill>
              </a:rPr>
              <a:t>по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итогам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отчетного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периода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текущего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года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составляет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ru-RU" sz="1400" dirty="0">
                <a:solidFill>
                  <a:srgbClr val="FFFFFF"/>
                </a:solidFill>
              </a:rPr>
              <a:t>2</a:t>
            </a:r>
            <a:r>
              <a:rPr lang="en-US" sz="1400" dirty="0">
                <a:solidFill>
                  <a:srgbClr val="FFFFFF"/>
                </a:solidFill>
              </a:rPr>
              <a:t>500</a:t>
            </a:r>
            <a:r>
              <a:rPr lang="ru-RU" sz="1400" dirty="0">
                <a:solidFill>
                  <a:srgbClr val="FFFFFF"/>
                </a:solidFill>
              </a:rPr>
              <a:t>0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 в </a:t>
            </a:r>
            <a:r>
              <a:rPr lang="en-US" sz="1400" dirty="0" err="1">
                <a:solidFill>
                  <a:srgbClr val="FFFFFF"/>
                </a:solidFill>
              </a:rPr>
              <a:t>год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10D25-9CF7-9098-BDFA-C4E1E88DC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Использование меры на операции с не-членами противоречит природе кооператива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EBB75C-7662-14EB-B228-C8170F2DAF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Мера направлена на повышение рентабельности покупателя сельскохозяйственной продукции, тогда как для кооператива  нормой является работа без прибыли,</a:t>
            </a:r>
          </a:p>
          <a:p>
            <a:r>
              <a:rPr lang="ru-RU" dirty="0"/>
              <a:t>Отсутствует механизм превращения субсидии в дополнительный доход ЛПХ – поставщиков,</a:t>
            </a:r>
          </a:p>
          <a:p>
            <a:r>
              <a:rPr lang="ru-RU" dirty="0"/>
              <a:t>Кооператив, в любом случае, должен оказывать членам не менее 50 процентов своих услуг,</a:t>
            </a:r>
          </a:p>
          <a:p>
            <a:r>
              <a:rPr lang="ru-RU" dirty="0"/>
              <a:t>Незарегистрированный в качестве самозанятого гражданин - член кооператива освобождается от НДФЛ, тогда как «самозанятый» уплачивает 6 % при сбыте продукции юридическому лицу (например, кооперативу)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B663F7D-4EAA-0A63-2C22-73011D7F3A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61262"/>
            <a:ext cx="5181600" cy="3680064"/>
          </a:xfrm>
        </p:spPr>
      </p:pic>
    </p:spTree>
    <p:extLst>
      <p:ext uri="{BB962C8B-B14F-4D97-AF65-F5344CB8AC3E}">
        <p14:creationId xmlns:p14="http://schemas.microsoft.com/office/powerpoint/2010/main" val="252236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6F60D-12ED-00B7-57ED-0A6F095DC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Субсидирование закупок «через переработчика» и «через кооператив»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10D205C-1A0F-D8D0-9101-49BE1A8949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7525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9093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16A1DEF-081A-43B8-7622-8BD04677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В чём смысл косвенной поддержки?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32879D9-3A0D-75B2-306C-47459A1D7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200" dirty="0" err="1"/>
              <a:t>Меры</a:t>
            </a:r>
            <a:r>
              <a:rPr lang="en-US" sz="2200" dirty="0"/>
              <a:t> </a:t>
            </a:r>
            <a:r>
              <a:rPr lang="en-US" sz="2200" dirty="0" err="1"/>
              <a:t>поддержки</a:t>
            </a:r>
            <a:r>
              <a:rPr lang="en-US" sz="2200" dirty="0"/>
              <a:t> </a:t>
            </a:r>
            <a:r>
              <a:rPr lang="en-US" sz="2200" dirty="0" err="1"/>
              <a:t>снабженческой</a:t>
            </a:r>
            <a:r>
              <a:rPr lang="en-US" sz="2200" dirty="0"/>
              <a:t> и </a:t>
            </a:r>
            <a:r>
              <a:rPr lang="en-US" sz="2200" dirty="0" err="1"/>
              <a:t>сбытовой</a:t>
            </a:r>
            <a:r>
              <a:rPr lang="en-US" sz="2200" dirty="0"/>
              <a:t> </a:t>
            </a:r>
            <a:r>
              <a:rPr lang="en-US" sz="2200" dirty="0" err="1"/>
              <a:t>деятельности</a:t>
            </a:r>
            <a:r>
              <a:rPr lang="en-US" sz="2200" dirty="0"/>
              <a:t> и </a:t>
            </a:r>
            <a:r>
              <a:rPr lang="en-US" sz="2200" dirty="0" err="1"/>
              <a:t>их</a:t>
            </a:r>
            <a:r>
              <a:rPr lang="en-US" sz="2200" dirty="0"/>
              <a:t> </a:t>
            </a:r>
            <a:r>
              <a:rPr lang="en-US" sz="2200" dirty="0" err="1"/>
              <a:t>влияние</a:t>
            </a:r>
            <a:r>
              <a:rPr lang="en-US" sz="2200" dirty="0"/>
              <a:t> </a:t>
            </a:r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/>
              <a:t>экономику</a:t>
            </a:r>
            <a:r>
              <a:rPr lang="en-US" sz="2200" dirty="0"/>
              <a:t> </a:t>
            </a:r>
            <a:r>
              <a:rPr lang="en-US" sz="2200" dirty="0" err="1"/>
              <a:t>сельскохозяйственных</a:t>
            </a:r>
            <a:r>
              <a:rPr lang="en-US" sz="2200" dirty="0"/>
              <a:t> </a:t>
            </a:r>
            <a:r>
              <a:rPr lang="en-US" sz="2200" dirty="0" err="1"/>
              <a:t>товаропроизводителей</a:t>
            </a:r>
            <a:r>
              <a:rPr lang="en-US" sz="2200" dirty="0"/>
              <a:t>: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Получатель</a:t>
            </a:r>
            <a:r>
              <a:rPr lang="en-US" sz="2200" dirty="0"/>
              <a:t> </a:t>
            </a:r>
            <a:r>
              <a:rPr lang="en-US" sz="2200" dirty="0" err="1"/>
              <a:t>поддержки</a:t>
            </a:r>
            <a:r>
              <a:rPr lang="en-US" sz="2200" dirty="0"/>
              <a:t> – </a:t>
            </a:r>
            <a:r>
              <a:rPr lang="en-US" sz="2200" dirty="0" err="1"/>
              <a:t>кооператив</a:t>
            </a:r>
            <a:r>
              <a:rPr lang="ru-RU" sz="2200" dirty="0"/>
              <a:t> (работающий только с членами)</a:t>
            </a:r>
            <a:r>
              <a:rPr lang="en-US" sz="2200" dirty="0"/>
              <a:t>,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Получатель</a:t>
            </a:r>
            <a:r>
              <a:rPr lang="en-US" sz="2200" dirty="0"/>
              <a:t> </a:t>
            </a:r>
            <a:r>
              <a:rPr lang="en-US" sz="2200" dirty="0" err="1"/>
              <a:t>поддержки</a:t>
            </a:r>
            <a:r>
              <a:rPr lang="en-US" sz="2200" dirty="0"/>
              <a:t> – </a:t>
            </a:r>
            <a:r>
              <a:rPr lang="en-US" sz="2200" dirty="0" err="1"/>
              <a:t>иной</a:t>
            </a:r>
            <a:r>
              <a:rPr lang="en-US" sz="2200" dirty="0"/>
              <a:t> «</a:t>
            </a:r>
            <a:r>
              <a:rPr lang="en-US" sz="2200" dirty="0" err="1"/>
              <a:t>переработчик</a:t>
            </a:r>
            <a:r>
              <a:rPr lang="en-US" sz="2200" dirty="0"/>
              <a:t>»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CAB5B0F2-9F2B-81BF-4C0B-7B29AA31C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4" r="676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0624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93DE68E-2843-4B95-B5DF-5728401BF7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96875" y="280988"/>
            <a:ext cx="11439525" cy="184308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7" name="Заголовок 3">
            <a:extLst>
              <a:ext uri="{FF2B5EF4-FFF2-40B4-BE49-F238E27FC236}">
                <a16:creationId xmlns:a16="http://schemas.microsoft.com/office/drawing/2014/main" id="{984C16EF-232D-4F8C-BE2F-D220199C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433388"/>
            <a:ext cx="11139488" cy="930275"/>
          </a:xfrm>
        </p:spPr>
        <p:txBody>
          <a:bodyPr anchor="b">
            <a:noAutofit/>
          </a:bodyPr>
          <a:lstStyle/>
          <a:p>
            <a:pPr algn="ctr" eaLnBrk="1" hangingPunct="1"/>
            <a:r>
              <a:rPr lang="ru-RU" altLang="ru-RU" sz="3200" dirty="0">
                <a:solidFill>
                  <a:srgbClr val="FFFFFF"/>
                </a:solidFill>
              </a:rPr>
              <a:t>Смысл поддержки снабженческой деятельности </a:t>
            </a:r>
            <a:r>
              <a:rPr lang="ru-RU" altLang="ru-RU" sz="3200" dirty="0" err="1">
                <a:solidFill>
                  <a:srgbClr val="FFFFFF"/>
                </a:solidFill>
              </a:rPr>
              <a:t>СПоК</a:t>
            </a:r>
            <a:r>
              <a:rPr lang="ru-RU" altLang="ru-RU" sz="3200" dirty="0">
                <a:solidFill>
                  <a:srgbClr val="FFFFFF"/>
                </a:solidFill>
              </a:rPr>
              <a:t>: удешевление ресурсов для членов </a:t>
            </a:r>
            <a:r>
              <a:rPr lang="ru-RU" altLang="ru-RU" sz="3200" dirty="0" err="1">
                <a:solidFill>
                  <a:srgbClr val="FFFFFF"/>
                </a:solidFill>
              </a:rPr>
              <a:t>СПоК</a:t>
            </a:r>
            <a:endParaRPr lang="en-US" altLang="ru-RU" sz="32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942775-5D3D-4860-9E4E-D13E2D6FF87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230438" y="1522413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Объект 7">
            <a:extLst>
              <a:ext uri="{FF2B5EF4-FFF2-40B4-BE49-F238E27FC236}">
                <a16:creationId xmlns:a16="http://schemas.microsoft.com/office/drawing/2014/main" id="{EE684163-7A70-411B-91BA-1F4193AC340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788" y="2890838"/>
            <a:ext cx="5456237" cy="3068637"/>
          </a:xfr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42D72B-B851-4CA8-AEEA-6B4D17A4F55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116638" y="2597150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Объект 9">
            <a:extLst>
              <a:ext uri="{FF2B5EF4-FFF2-40B4-BE49-F238E27FC236}">
                <a16:creationId xmlns:a16="http://schemas.microsoft.com/office/drawing/2014/main" id="{A53034B4-DBEE-4865-9F89-B4E6D31FF1D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5250" y="2890838"/>
            <a:ext cx="5456238" cy="30686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93DE68E-2843-4B95-B5DF-5728401BF7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96875" y="280988"/>
            <a:ext cx="11439525" cy="184308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7" name="Заголовок 3">
            <a:extLst>
              <a:ext uri="{FF2B5EF4-FFF2-40B4-BE49-F238E27FC236}">
                <a16:creationId xmlns:a16="http://schemas.microsoft.com/office/drawing/2014/main" id="{984C16EF-232D-4F8C-BE2F-D220199C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433388"/>
            <a:ext cx="11139488" cy="930275"/>
          </a:xfrm>
        </p:spPr>
        <p:txBody>
          <a:bodyPr anchor="b">
            <a:noAutofit/>
          </a:bodyPr>
          <a:lstStyle/>
          <a:p>
            <a:pPr algn="ctr" eaLnBrk="1" hangingPunct="1"/>
            <a:r>
              <a:rPr lang="ru-RU" altLang="ru-RU" sz="3200" dirty="0">
                <a:solidFill>
                  <a:srgbClr val="FFFFFF"/>
                </a:solidFill>
              </a:rPr>
              <a:t>Смысл поддержки снабженческой деятельности переработчика – увеличение рентабельности переработчика</a:t>
            </a:r>
            <a:endParaRPr lang="en-US" altLang="ru-RU" sz="32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942775-5D3D-4860-9E4E-D13E2D6FF87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230438" y="1522413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42D72B-B851-4CA8-AEEA-6B4D17A4F55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116638" y="2597150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0B8C1B7-7EF2-09E5-D382-104B6F5072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6029" y="3269059"/>
            <a:ext cx="5182746" cy="2313782"/>
          </a:xfr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0A39B331-5078-2BB6-D8AE-A497D10F0B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0374" y="3434556"/>
            <a:ext cx="5035597" cy="1747044"/>
          </a:xfrm>
        </p:spPr>
      </p:pic>
    </p:spTree>
    <p:extLst>
      <p:ext uri="{BB962C8B-B14F-4D97-AF65-F5344CB8AC3E}">
        <p14:creationId xmlns:p14="http://schemas.microsoft.com/office/powerpoint/2010/main" val="113869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Сельскохозяйственный потребительский кооператив">
            <a:extLst>
              <a:ext uri="{FF2B5EF4-FFF2-40B4-BE49-F238E27FC236}">
                <a16:creationId xmlns:a16="http://schemas.microsoft.com/office/drawing/2014/main" id="{F67A26B2-44B9-B04E-4F3F-8D1F4719D3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7D757-303E-BF98-D7FB-7D80128B7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В предмет материала не входит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FD626-5482-6F5C-97E5-CCC66F3C8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086" y="2913172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Косвенная</a:t>
            </a:r>
            <a:r>
              <a:rPr lang="en-US" sz="2400" dirty="0"/>
              <a:t> </a:t>
            </a:r>
            <a:r>
              <a:rPr lang="en-US" sz="2400" dirty="0" err="1"/>
              <a:t>поддержка</a:t>
            </a:r>
            <a:r>
              <a:rPr lang="en-US" sz="2400" dirty="0"/>
              <a:t> </a:t>
            </a:r>
            <a:r>
              <a:rPr lang="en-US" sz="2400" dirty="0" err="1"/>
              <a:t>граждан</a:t>
            </a:r>
            <a:r>
              <a:rPr lang="en-US" sz="2400" dirty="0"/>
              <a:t>, </a:t>
            </a:r>
            <a:r>
              <a:rPr lang="en-US" sz="2400" dirty="0" err="1"/>
              <a:t>ведущих</a:t>
            </a:r>
            <a:r>
              <a:rPr lang="en-US" sz="2400" dirty="0"/>
              <a:t> </a:t>
            </a:r>
            <a:r>
              <a:rPr lang="en-US" sz="2400" dirty="0" err="1"/>
              <a:t>личное</a:t>
            </a:r>
            <a:r>
              <a:rPr lang="en-US" sz="2400" dirty="0"/>
              <a:t> </a:t>
            </a:r>
            <a:r>
              <a:rPr lang="en-US" sz="2400" dirty="0" err="1"/>
              <a:t>подсобное</a:t>
            </a:r>
            <a:r>
              <a:rPr lang="en-US" sz="2400" dirty="0"/>
              <a:t> </a:t>
            </a:r>
            <a:r>
              <a:rPr lang="en-US" sz="2400" dirty="0" err="1"/>
              <a:t>хозяйство</a:t>
            </a:r>
            <a:r>
              <a:rPr lang="en-US" sz="2400" dirty="0"/>
              <a:t>, и </a:t>
            </a:r>
            <a:r>
              <a:rPr lang="en-US" sz="2400" dirty="0" err="1"/>
              <a:t>являющихся</a:t>
            </a:r>
            <a:r>
              <a:rPr lang="en-US" sz="2400" dirty="0"/>
              <a:t> </a:t>
            </a:r>
            <a:r>
              <a:rPr lang="en-US" sz="2400" dirty="0" err="1"/>
              <a:t>членами</a:t>
            </a:r>
            <a:r>
              <a:rPr lang="en-US" sz="2400" dirty="0"/>
              <a:t> </a:t>
            </a:r>
            <a:r>
              <a:rPr lang="en-US" sz="2400" dirty="0" err="1"/>
              <a:t>сельскохозяйственных</a:t>
            </a:r>
            <a:r>
              <a:rPr lang="en-US" sz="2400" dirty="0"/>
              <a:t> </a:t>
            </a:r>
            <a:r>
              <a:rPr lang="en-US" sz="2400" dirty="0" err="1"/>
              <a:t>потребительских</a:t>
            </a:r>
            <a:r>
              <a:rPr lang="en-US" sz="2400" dirty="0"/>
              <a:t> </a:t>
            </a:r>
            <a:r>
              <a:rPr lang="en-US" sz="2400" dirty="0" err="1"/>
              <a:t>кооперативов</a:t>
            </a:r>
            <a:r>
              <a:rPr lang="en-US" sz="2400" dirty="0"/>
              <a:t> (</a:t>
            </a:r>
            <a:r>
              <a:rPr lang="en-US" sz="2400" dirty="0" err="1"/>
              <a:t>Рассматривается</a:t>
            </a:r>
            <a:r>
              <a:rPr lang="en-US" sz="2400" dirty="0"/>
              <a:t> в </a:t>
            </a:r>
            <a:r>
              <a:rPr lang="en-US" sz="2400" dirty="0" err="1"/>
              <a:t>рамках</a:t>
            </a:r>
            <a:r>
              <a:rPr lang="en-US" sz="2400" dirty="0"/>
              <a:t> </a:t>
            </a:r>
            <a:r>
              <a:rPr lang="en-US" sz="2400" dirty="0" err="1"/>
              <a:t>материала</a:t>
            </a:r>
            <a:r>
              <a:rPr lang="en-US" sz="2400" dirty="0"/>
              <a:t> «</a:t>
            </a:r>
            <a:r>
              <a:rPr lang="en-US" sz="2400" dirty="0" err="1"/>
              <a:t>Государственная</a:t>
            </a:r>
            <a:r>
              <a:rPr lang="en-US" sz="2400" dirty="0"/>
              <a:t> </a:t>
            </a:r>
            <a:r>
              <a:rPr lang="en-US" sz="2400" dirty="0" err="1"/>
              <a:t>поддержка</a:t>
            </a:r>
            <a:r>
              <a:rPr lang="en-US" sz="2400" dirty="0"/>
              <a:t> </a:t>
            </a:r>
            <a:r>
              <a:rPr lang="en-US" sz="2400" dirty="0" err="1"/>
              <a:t>СПоК</a:t>
            </a:r>
            <a:r>
              <a:rPr lang="en-US" sz="2400" dirty="0"/>
              <a:t>»).</a:t>
            </a:r>
          </a:p>
        </p:txBody>
      </p:sp>
    </p:spTree>
    <p:extLst>
      <p:ext uri="{BB962C8B-B14F-4D97-AF65-F5344CB8AC3E}">
        <p14:creationId xmlns:p14="http://schemas.microsoft.com/office/powerpoint/2010/main" val="2581473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273ADF-0F5C-41F6-BBC0-DEFBDD618B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36550" y="320675"/>
            <a:ext cx="4332288" cy="6180138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7" name="Заголовок 1">
            <a:extLst>
              <a:ext uri="{FF2B5EF4-FFF2-40B4-BE49-F238E27FC236}">
                <a16:creationId xmlns:a16="http://schemas.microsoft.com/office/drawing/2014/main" id="{7391E5BC-186E-4D76-B8C1-DF06C61A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88" y="914400"/>
            <a:ext cx="3657600" cy="2887663"/>
          </a:xfrm>
        </p:spPr>
        <p:txBody>
          <a:bodyPr anchor="b">
            <a:normAutofit/>
          </a:bodyPr>
          <a:lstStyle/>
          <a:p>
            <a:pPr algn="ctr" eaLnBrk="1" hangingPunct="1"/>
            <a:r>
              <a:rPr lang="ru-RU" altLang="ru-RU" sz="3200" dirty="0">
                <a:solidFill>
                  <a:srgbClr val="FFFFFF"/>
                </a:solidFill>
              </a:rPr>
              <a:t>Смысл поддержки сбытовой деятельности </a:t>
            </a:r>
            <a:r>
              <a:rPr lang="ru-RU" altLang="ru-RU" sz="3200" dirty="0" err="1">
                <a:solidFill>
                  <a:srgbClr val="FFFFFF"/>
                </a:solidFill>
              </a:rPr>
              <a:t>СПоК</a:t>
            </a:r>
            <a:r>
              <a:rPr lang="ru-RU" altLang="ru-RU" sz="3200" dirty="0">
                <a:solidFill>
                  <a:srgbClr val="FFFFFF"/>
                </a:solidFill>
              </a:rPr>
              <a:t>: повышение цены сбыта для членов </a:t>
            </a:r>
            <a:r>
              <a:rPr lang="ru-RU" altLang="ru-RU" sz="3200" dirty="0" err="1">
                <a:solidFill>
                  <a:srgbClr val="FFFFFF"/>
                </a:solidFill>
              </a:rPr>
              <a:t>СПоК</a:t>
            </a:r>
            <a:endParaRPr lang="en-US" altLang="ru-RU" sz="32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FD7631-2323-44D6-9C37-769BAD639EF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90625" y="3910013"/>
            <a:ext cx="25876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Объект 4">
            <a:extLst>
              <a:ext uri="{FF2B5EF4-FFF2-40B4-BE49-F238E27FC236}">
                <a16:creationId xmlns:a16="http://schemas.microsoft.com/office/drawing/2014/main" id="{335AC641-FA4B-4016-894D-5279AE4FDB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4613" y="787400"/>
            <a:ext cx="6553200" cy="529113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273ADF-0F5C-41F6-BBC0-DEFBDD618B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36550" y="320675"/>
            <a:ext cx="4332288" cy="6180138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7" name="Заголовок 1">
            <a:extLst>
              <a:ext uri="{FF2B5EF4-FFF2-40B4-BE49-F238E27FC236}">
                <a16:creationId xmlns:a16="http://schemas.microsoft.com/office/drawing/2014/main" id="{7391E5BC-186E-4D76-B8C1-DF06C61A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88" y="914400"/>
            <a:ext cx="3657600" cy="2887663"/>
          </a:xfrm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ru-RU" altLang="ru-RU" sz="3200" dirty="0">
                <a:solidFill>
                  <a:srgbClr val="FFFFFF"/>
                </a:solidFill>
              </a:rPr>
              <a:t>Смысл поддержки сбытовой деятельности переработчика: повышение рентабельности переработчика</a:t>
            </a:r>
            <a:endParaRPr lang="en-US" altLang="ru-RU" sz="32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FD7631-2323-44D6-9C37-769BAD639EF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90625" y="3910013"/>
            <a:ext cx="25876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Объект 4">
            <a:extLst>
              <a:ext uri="{FF2B5EF4-FFF2-40B4-BE49-F238E27FC236}">
                <a16:creationId xmlns:a16="http://schemas.microsoft.com/office/drawing/2014/main" id="{335AC641-FA4B-4016-894D-5279AE4FDB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4613" y="787400"/>
            <a:ext cx="6553200" cy="5291138"/>
          </a:xfrm>
        </p:spPr>
      </p:pic>
    </p:spTree>
    <p:extLst>
      <p:ext uri="{BB962C8B-B14F-4D97-AF65-F5344CB8AC3E}">
        <p14:creationId xmlns:p14="http://schemas.microsoft.com/office/powerpoint/2010/main" val="2619792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7190F-943B-8FC1-D7D9-1B33F469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Почему экономический эффект для ЛПХ – разный в </a:t>
            </a:r>
            <a:r>
              <a:rPr lang="ru-RU" dirty="0" err="1"/>
              <a:t>СПоК</a:t>
            </a:r>
            <a:r>
              <a:rPr lang="ru-RU" dirty="0"/>
              <a:t> и у «переработчика»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578665-729C-6F4A-F761-88156281E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Кооператив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375E5B-1E66-B7B7-6DEE-5BB3AB6008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Члены кооператива – одновременно клиенты и собственники организации.</a:t>
            </a:r>
          </a:p>
          <a:p>
            <a:pPr marL="0" indent="0">
              <a:buNone/>
            </a:pPr>
            <a:r>
              <a:rPr lang="ru-RU" dirty="0"/>
              <a:t>Они сами, на общем собрании, определяют, по какой цене им будут поставлены ресурсы, по какой цене – закуплена их продукция (так, чтобы у </a:t>
            </a:r>
            <a:r>
              <a:rPr lang="ru-RU" dirty="0" err="1"/>
              <a:t>СПоК</a:t>
            </a:r>
            <a:r>
              <a:rPr lang="ru-RU" dirty="0"/>
              <a:t> остались только средства на покрытие издержек).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845DC9-2EF9-64C9-1D68-B526232A8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Переработчик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DA483D-7344-C4DA-237A-45ABAE57C4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ЛПХ применительно к переработчику является клиентом.</a:t>
            </a:r>
          </a:p>
          <a:p>
            <a:pPr marL="0" indent="0">
              <a:buNone/>
            </a:pPr>
            <a:r>
              <a:rPr lang="ru-RU" dirty="0"/>
              <a:t>ЛПХ не знает экономики переработчика, не обладает правом на установление цены и соглашается на те условия, которые продиктовал переработчик.</a:t>
            </a:r>
          </a:p>
          <a:p>
            <a:pPr marL="0" indent="0">
              <a:buNone/>
            </a:pPr>
            <a:r>
              <a:rPr lang="ru-RU" b="1" dirty="0"/>
              <a:t>Заставить переработчика «отдать» субсидию гражданам, ведущим ЛПХ – невозможно.</a:t>
            </a:r>
          </a:p>
        </p:txBody>
      </p:sp>
    </p:spTree>
    <p:extLst>
      <p:ext uri="{BB962C8B-B14F-4D97-AF65-F5344CB8AC3E}">
        <p14:creationId xmlns:p14="http://schemas.microsoft.com/office/powerpoint/2010/main" val="2476584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214A06A-61EE-49D0-C5D3-A853A2377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Раздел II</a:t>
            </a:r>
          </a:p>
        </p:txBody>
      </p:sp>
      <p:sp>
        <p:nvSpPr>
          <p:cNvPr id="7175" name="Freeform: Shape 7174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170" name="Picture 2" descr="Государственная поддержка граждан, ведущих личное подсобное хозяйство, в  качестве самозанятых | Мариинско-Посадский муниципальный округ Чувашской  Республики">
            <a:extLst>
              <a:ext uri="{FF2B5EF4-FFF2-40B4-BE49-F238E27FC236}">
                <a16:creationId xmlns:a16="http://schemas.microsoft.com/office/drawing/2014/main" id="{2FCA5223-5797-7C09-ABAC-2066C4ECB9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r="10476"/>
          <a:stretch/>
        </p:blipFill>
        <p:spPr bwMode="auto"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BECEE5E2-9DE3-B5F1-D113-46BE5DE53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9158" y="2279018"/>
            <a:ext cx="5259714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«</a:t>
            </a:r>
            <a:r>
              <a:rPr lang="en-US" sz="3600" dirty="0" err="1"/>
              <a:t>Прямые</a:t>
            </a:r>
            <a:r>
              <a:rPr lang="en-US" sz="3600" dirty="0"/>
              <a:t>» </a:t>
            </a:r>
            <a:r>
              <a:rPr lang="en-US" sz="3600" dirty="0" err="1"/>
              <a:t>меры</a:t>
            </a:r>
            <a:r>
              <a:rPr lang="en-US" sz="3600" dirty="0"/>
              <a:t> </a:t>
            </a:r>
            <a:r>
              <a:rPr lang="en-US" sz="3600" dirty="0" err="1"/>
              <a:t>поддержки</a:t>
            </a:r>
            <a:r>
              <a:rPr lang="en-US" sz="3600" dirty="0"/>
              <a:t> ЛПХ: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3600" dirty="0"/>
              <a:t>В </a:t>
            </a:r>
            <a:r>
              <a:rPr lang="en-US" sz="3600" dirty="0" err="1"/>
              <a:t>рамках</a:t>
            </a:r>
            <a:r>
              <a:rPr lang="en-US" sz="3600" dirty="0"/>
              <a:t> </a:t>
            </a:r>
            <a:r>
              <a:rPr lang="en-US" sz="3600" dirty="0" err="1"/>
              <a:t>Приложения</a:t>
            </a:r>
            <a:r>
              <a:rPr lang="en-US" sz="3600" dirty="0"/>
              <a:t> 8,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3600" dirty="0"/>
              <a:t>В </a:t>
            </a:r>
            <a:r>
              <a:rPr lang="en-US" sz="3600" dirty="0" err="1"/>
              <a:t>рамках</a:t>
            </a:r>
            <a:r>
              <a:rPr lang="en-US" sz="3600" dirty="0"/>
              <a:t> </a:t>
            </a:r>
            <a:r>
              <a:rPr lang="en-US" sz="3600" dirty="0" err="1"/>
              <a:t>Приложения</a:t>
            </a:r>
            <a:r>
              <a:rPr lang="en-US" sz="3600" dirty="0"/>
              <a:t> 12.1</a:t>
            </a:r>
          </a:p>
        </p:txBody>
      </p:sp>
    </p:spTree>
    <p:extLst>
      <p:ext uri="{BB962C8B-B14F-4D97-AF65-F5344CB8AC3E}">
        <p14:creationId xmlns:p14="http://schemas.microsoft.com/office/powerpoint/2010/main" val="4095882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7EB1A77-407F-99C2-759B-62B39AA4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Приложение 8, п. 5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6E3AAD9-D3E1-1C7E-4B32-CDDB443A15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dirty="0"/>
              <a:t>А) Субсидии предоставляются:</a:t>
            </a:r>
          </a:p>
          <a:p>
            <a:pPr marL="0" indent="0">
              <a:buNone/>
            </a:pPr>
            <a:r>
              <a:rPr lang="ru-RU" sz="2800" dirty="0"/>
              <a:t>гражданам, ведущим личное подсобное хозяйство и применяющим специальный налоговый режим "Налог на профессиональный доход", на финансовое обеспечение (возмещение) части затрат на софинансирование мероприятий региональных программ, направленных на обеспечение прироста сельскохозяйственной продукции собственного производства в рамках приоритетных направлений по производству молока, развитию специализированного мясного скотоводства, развитию овцеводства и козоводства, - по ставке на 1 голову и (или) на 1 тонну.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CA034ECF-D6CF-CE95-ED53-E111EEEED7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В) Субсидии предоставляются:</a:t>
            </a:r>
          </a:p>
          <a:p>
            <a:pPr marL="0" indent="0">
              <a:buNone/>
            </a:pPr>
            <a:r>
              <a:rPr lang="ru-RU" sz="1600" dirty="0"/>
              <a:t>сельскохозяйственным товаропроизводителям (за исключением граждан, ведущих личное подсобное хозяйство, не применяющих специальный налоговый режим "Налог на профессиональный доход", и сельскохозяйственных кредитных потребительских кооперативов), а также организациям и индивидуальным предпринимателям, осуществляющим производство, первичную и (или) последующую (промышленную) переработку сельскохозяйственной продукции, на финансовое обеспечение (возмещение) части затрат на прирост производства овец и коз на убой (в живом весе), реализованных и (или) отгруженных получателями средств на собственную переработку и (или) переработку юридическим лицам и индивидуальным предпринимателям, расположенным на территории Российской Федерации, - по ставке на 1 килограмм живого веса.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1E1DD1-D14E-9F3C-E9BB-110BDD6E2834}"/>
              </a:ext>
            </a:extLst>
          </p:cNvPr>
          <p:cNvSpPr txBox="1"/>
          <p:nvPr/>
        </p:nvSpPr>
        <p:spPr>
          <a:xfrm>
            <a:off x="232011" y="6176963"/>
            <a:ext cx="1135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Ставки субсидий определяются высшим исполнительным органом субъекта РФ или уполномоченным органом </a:t>
            </a:r>
          </a:p>
        </p:txBody>
      </p:sp>
    </p:spTree>
    <p:extLst>
      <p:ext uri="{BB962C8B-B14F-4D97-AF65-F5344CB8AC3E}">
        <p14:creationId xmlns:p14="http://schemas.microsoft.com/office/powerpoint/2010/main" val="4162970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3B8E5-D9B5-0B29-1FA2-6AAB9411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Условие получения поддержки (п. 6, </a:t>
            </a:r>
            <a:r>
              <a:rPr lang="ru-RU" dirty="0" err="1"/>
              <a:t>пп</a:t>
            </a:r>
            <a:r>
              <a:rPr lang="ru-RU" dirty="0"/>
              <a:t>. б)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69F2AE-5464-D9DB-A529-A6229B47C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Принятие получателем средств обязательств о достижении в отчетном финансовом году результатов использования средств в соответствии с заключенным между уполномоченным органом и получателем средств соглашением;</a:t>
            </a:r>
          </a:p>
          <a:p>
            <a:r>
              <a:rPr lang="ru-RU" dirty="0"/>
              <a:t>достижение численности поголовья сельскохозяйственных животных, установленной уполномоченным органом, при производстве конкретного вида продукции животноводства в рамках приоритетной подотрасли агропромышленного комплекса.</a:t>
            </a:r>
          </a:p>
        </p:txBody>
      </p:sp>
    </p:spTree>
    <p:extLst>
      <p:ext uri="{BB962C8B-B14F-4D97-AF65-F5344CB8AC3E}">
        <p14:creationId xmlns:p14="http://schemas.microsoft.com/office/powerpoint/2010/main" val="3339991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ED1EF-0302-A424-B99E-FFBC2356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Приложение 8, п. 5, </a:t>
            </a:r>
            <a:r>
              <a:rPr lang="ru-RU" dirty="0" err="1"/>
              <a:t>пп</a:t>
            </a:r>
            <a:r>
              <a:rPr lang="ru-RU" dirty="0"/>
              <a:t>. к)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22043D-0621-6A49-112B-AB12ADC5DA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dirty="0"/>
              <a:t>Субсидии предоставляются:</a:t>
            </a:r>
          </a:p>
          <a:p>
            <a:pPr marL="0" indent="0">
              <a:buNone/>
            </a:pPr>
            <a:r>
              <a:rPr lang="ru-RU" dirty="0"/>
              <a:t>сельскохозяйственным товаропроизводителям, за исключением граждан, ведущих личное подсобное хозяйство, не применяющих специальный налоговый режим "Налог на профессиональный доход", и сельскохозяйственных кредитных потребительских кооперативов, - на финансовое обеспечение (возмещение) части затрат на поддержку собственного производства молока - по ставке на 1 килограмм реализованного и (или) отгруженного сельскохозяйственными товаропроизводителями на собственную переработку коровьего и (или) козьего молока.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A4219E-28F4-E19C-FC4F-35C72EBFD629}"/>
              </a:ext>
            </a:extLst>
          </p:cNvPr>
          <p:cNvSpPr txBox="1"/>
          <p:nvPr/>
        </p:nvSpPr>
        <p:spPr>
          <a:xfrm>
            <a:off x="300251" y="6176963"/>
            <a:ext cx="1135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Ставки субсидий определяются высшим исполнительным органом субъекта РФ или уполномоченным органом </a:t>
            </a:r>
          </a:p>
        </p:txBody>
      </p:sp>
      <p:pic>
        <p:nvPicPr>
          <p:cNvPr id="8194" name="Picture 2" descr="Личное подсобное хозяйство Копыловых">
            <a:extLst>
              <a:ext uri="{FF2B5EF4-FFF2-40B4-BE49-F238E27FC236}">
                <a16:creationId xmlns:a16="http://schemas.microsoft.com/office/drawing/2014/main" id="{0AB5F653-A051-5369-23A0-F023F557FF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3668"/>
            <a:ext cx="5181600" cy="343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410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3B8E5-D9B5-0B29-1FA2-6AAB9411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Условие получения поддержки (п. 6, </a:t>
            </a:r>
            <a:r>
              <a:rPr lang="ru-RU" dirty="0" err="1"/>
              <a:t>пп</a:t>
            </a:r>
            <a:r>
              <a:rPr lang="ru-RU" dirty="0"/>
              <a:t>. г)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69F2AE-5464-D9DB-A529-A6229B47C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Наличие у получателей средств поголовья коров и (или) коз на 1 -е число месяца, в котором они обратились в уполномоченный орган за получением средств;</a:t>
            </a:r>
          </a:p>
          <a:p>
            <a:r>
              <a:rPr lang="ru-RU" dirty="0"/>
              <a:t>обеспечение получателями средств сохранности поголовья коров и (или) коз в отчетном финансовом году по отношению к уровню года, предшествующего отчетному финансовому году, за исключением получателей средств, которые начали хозяйственную деятельность по производству молока в отчетном или текущем финансовом году, и получателей средств, представивших документы, подтверждающие наступление обстоятельств непреодолимой силы и (или) проведение мероприятий по оздоровлению стада от лейкоза крупного рогатого скота в отчетном финансовом году;</a:t>
            </a:r>
          </a:p>
          <a:p>
            <a:r>
              <a:rPr lang="ru-RU" dirty="0"/>
              <a:t>соответствие информации об объеме произведенного и реализованного молока данным, содержащимся в ветеринарных сопроводительных документах, оформленных в электронной форме с использованием Федеральной государственной информационной системы в области ветеринарии.</a:t>
            </a:r>
          </a:p>
        </p:txBody>
      </p:sp>
    </p:spTree>
    <p:extLst>
      <p:ext uri="{BB962C8B-B14F-4D97-AF65-F5344CB8AC3E}">
        <p14:creationId xmlns:p14="http://schemas.microsoft.com/office/powerpoint/2010/main" val="3599809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F2521-424B-BFCA-02B9-86B7C8564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Условие получения обеих видов субсидий: п. 6, </a:t>
            </a:r>
            <a:r>
              <a:rPr lang="ru-RU" dirty="0" err="1"/>
              <a:t>пп</a:t>
            </a:r>
            <a:r>
              <a:rPr lang="ru-RU" dirty="0"/>
              <a:t>. д)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F87E74-D942-41E3-11D3-D44AA4964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Для граждан, ведущих личное подсобное хозяйство и применяющих специальный налоговый режим "Налог на профессиональный доход", субсидии предоставляются с учетом следующих условий:</a:t>
            </a:r>
          </a:p>
          <a:p>
            <a:r>
              <a:rPr lang="ru-RU" dirty="0"/>
              <a:t>применение налогового режима должно подтверждаться справкой о постановке на учет (снятии с учета) физического лица в качестве плательщика налога на профессиональный доход;</a:t>
            </a:r>
          </a:p>
          <a:p>
            <a:r>
              <a:rPr lang="ru-RU" dirty="0"/>
              <a:t>гражданин, ведущий личное подсобное хозяйство и применяющий специальный налоговый режим "Налог на профессиональный доход", должен представить выписку из </a:t>
            </a:r>
            <a:r>
              <a:rPr lang="ru-RU" dirty="0" err="1"/>
              <a:t>похозяйственной</a:t>
            </a:r>
            <a:r>
              <a:rPr lang="ru-RU" dirty="0"/>
              <a:t> книги, подтверждающую ведение производственной деятельности не менее чем в течение 12 месяцев, предшествующих году предоставления субсидии.</a:t>
            </a:r>
          </a:p>
        </p:txBody>
      </p:sp>
    </p:spTree>
    <p:extLst>
      <p:ext uri="{BB962C8B-B14F-4D97-AF65-F5344CB8AC3E}">
        <p14:creationId xmlns:p14="http://schemas.microsoft.com/office/powerpoint/2010/main" val="435628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0C290-3D25-C49F-0326-14C94568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 err="1"/>
              <a:t>Приложение</a:t>
            </a:r>
            <a:r>
              <a:rPr lang="en-US" sz="5000" dirty="0"/>
              <a:t> 12.1, п. 4, </a:t>
            </a:r>
            <a:r>
              <a:rPr lang="en-US" sz="5000" dirty="0" err="1"/>
              <a:t>пп</a:t>
            </a:r>
            <a:r>
              <a:rPr lang="en-US" sz="5000" dirty="0"/>
              <a:t>. в)</a:t>
            </a:r>
          </a:p>
        </p:txBody>
      </p:sp>
      <p:sp>
        <p:nvSpPr>
          <p:cNvPr id="92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12BC2-6A6D-38B0-E2BE-4F7E5940C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872899"/>
            <a:ext cx="5196114" cy="396681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800" dirty="0" err="1"/>
              <a:t>Субсидии</a:t>
            </a:r>
            <a:r>
              <a:rPr lang="en-US" sz="1800" dirty="0"/>
              <a:t> </a:t>
            </a:r>
            <a:r>
              <a:rPr lang="en-US" sz="1800" dirty="0" err="1"/>
              <a:t>предоставляются</a:t>
            </a:r>
            <a:r>
              <a:rPr lang="en-US" sz="1800" dirty="0"/>
              <a:t> </a:t>
            </a:r>
            <a:r>
              <a:rPr lang="en-US" sz="1800" dirty="0" err="1"/>
              <a:t>гражданам</a:t>
            </a:r>
            <a:r>
              <a:rPr lang="en-US" sz="1800" dirty="0"/>
              <a:t>, </a:t>
            </a:r>
            <a:r>
              <a:rPr lang="en-US" sz="1800" dirty="0" err="1"/>
              <a:t>ведущим</a:t>
            </a:r>
            <a:r>
              <a:rPr lang="en-US" sz="1800" dirty="0"/>
              <a:t> </a:t>
            </a:r>
            <a:r>
              <a:rPr lang="en-US" sz="1800" dirty="0" err="1"/>
              <a:t>личное</a:t>
            </a:r>
            <a:r>
              <a:rPr lang="en-US" sz="1800" dirty="0"/>
              <a:t> </a:t>
            </a:r>
            <a:r>
              <a:rPr lang="en-US" sz="1800" dirty="0" err="1"/>
              <a:t>подсобное</a:t>
            </a:r>
            <a:r>
              <a:rPr lang="en-US" sz="1800" dirty="0"/>
              <a:t> </a:t>
            </a:r>
            <a:r>
              <a:rPr lang="en-US" sz="1800" dirty="0" err="1"/>
              <a:t>хозяйство</a:t>
            </a:r>
            <a:r>
              <a:rPr lang="en-US" sz="1800" dirty="0"/>
              <a:t> и </a:t>
            </a:r>
            <a:r>
              <a:rPr lang="en-US" sz="1800" dirty="0" err="1"/>
              <a:t>применяющим</a:t>
            </a:r>
            <a:r>
              <a:rPr lang="en-US" sz="1800" dirty="0"/>
              <a:t> </a:t>
            </a:r>
            <a:r>
              <a:rPr lang="en-US" sz="1800" dirty="0" err="1"/>
              <a:t>специальный</a:t>
            </a:r>
            <a:r>
              <a:rPr lang="en-US" sz="1800" dirty="0"/>
              <a:t> </a:t>
            </a:r>
            <a:r>
              <a:rPr lang="en-US" sz="1800" dirty="0" err="1"/>
              <a:t>налоговый</a:t>
            </a:r>
            <a:r>
              <a:rPr lang="en-US" sz="1800" dirty="0"/>
              <a:t> </a:t>
            </a:r>
            <a:r>
              <a:rPr lang="en-US" sz="1800" dirty="0" err="1"/>
              <a:t>режим</a:t>
            </a:r>
            <a:r>
              <a:rPr lang="en-US" sz="1800" dirty="0"/>
              <a:t> "</a:t>
            </a:r>
            <a:r>
              <a:rPr lang="en-US" sz="1800" dirty="0" err="1"/>
              <a:t>Налог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профессиональный</a:t>
            </a:r>
            <a:r>
              <a:rPr lang="en-US" sz="1800" dirty="0"/>
              <a:t> </a:t>
            </a:r>
            <a:r>
              <a:rPr lang="en-US" sz="1800" dirty="0" err="1"/>
              <a:t>доход</a:t>
            </a:r>
            <a:r>
              <a:rPr lang="en-US" sz="1800" dirty="0"/>
              <a:t>":</a:t>
            </a:r>
          </a:p>
          <a:p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финансовое</a:t>
            </a:r>
            <a:r>
              <a:rPr lang="en-US" sz="1800" dirty="0"/>
              <a:t> </a:t>
            </a:r>
            <a:r>
              <a:rPr lang="en-US" sz="1800" dirty="0" err="1"/>
              <a:t>обеспечение</a:t>
            </a:r>
            <a:r>
              <a:rPr lang="en-US" sz="1800" dirty="0"/>
              <a:t> (</a:t>
            </a:r>
            <a:r>
              <a:rPr lang="en-US" sz="1800" dirty="0" err="1"/>
              <a:t>возмещение</a:t>
            </a:r>
            <a:r>
              <a:rPr lang="en-US" sz="1800" dirty="0"/>
              <a:t>) </a:t>
            </a:r>
            <a:r>
              <a:rPr lang="en-US" sz="1800" dirty="0" err="1"/>
              <a:t>части</a:t>
            </a:r>
            <a:r>
              <a:rPr lang="en-US" sz="1800" dirty="0"/>
              <a:t> </a:t>
            </a:r>
            <a:r>
              <a:rPr lang="en-US" sz="1800" dirty="0" err="1"/>
              <a:t>затрат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поддержку</a:t>
            </a:r>
            <a:r>
              <a:rPr lang="en-US" sz="1800" dirty="0"/>
              <a:t> </a:t>
            </a:r>
            <a:r>
              <a:rPr lang="en-US" sz="1800" dirty="0" err="1"/>
              <a:t>элитного</a:t>
            </a:r>
            <a:r>
              <a:rPr lang="en-US" sz="1800" dirty="0"/>
              <a:t> </a:t>
            </a:r>
            <a:r>
              <a:rPr lang="en-US" sz="1800" dirty="0" err="1"/>
              <a:t>семеноводства</a:t>
            </a:r>
            <a:r>
              <a:rPr lang="en-US" sz="1800" dirty="0"/>
              <a:t> - </a:t>
            </a:r>
            <a:r>
              <a:rPr lang="en-US" sz="1800" dirty="0" err="1"/>
              <a:t>по</a:t>
            </a:r>
            <a:r>
              <a:rPr lang="en-US" sz="1800" dirty="0"/>
              <a:t> </a:t>
            </a:r>
            <a:r>
              <a:rPr lang="en-US" sz="1800" dirty="0" err="1"/>
              <a:t>ставке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1 </a:t>
            </a:r>
            <a:r>
              <a:rPr lang="en-US" sz="1800" dirty="0" err="1"/>
              <a:t>гектар</a:t>
            </a:r>
            <a:r>
              <a:rPr lang="en-US" sz="1800" dirty="0"/>
              <a:t> </a:t>
            </a:r>
            <a:r>
              <a:rPr lang="en-US" sz="1800" dirty="0" err="1"/>
              <a:t>посевной</a:t>
            </a:r>
            <a:r>
              <a:rPr lang="en-US" sz="1800" dirty="0"/>
              <a:t> </a:t>
            </a:r>
            <a:r>
              <a:rPr lang="en-US" sz="1800" dirty="0" err="1"/>
              <a:t>площади</a:t>
            </a:r>
            <a:r>
              <a:rPr lang="en-US" sz="1800" dirty="0"/>
              <a:t>, </a:t>
            </a:r>
            <a:r>
              <a:rPr lang="en-US" sz="1800" dirty="0" err="1"/>
              <a:t>засеянной</a:t>
            </a:r>
            <a:r>
              <a:rPr lang="en-US" sz="1800" dirty="0"/>
              <a:t> </a:t>
            </a:r>
            <a:r>
              <a:rPr lang="en-US" sz="1800" dirty="0" err="1"/>
              <a:t>элитными</a:t>
            </a:r>
            <a:r>
              <a:rPr lang="en-US" sz="1800" dirty="0"/>
              <a:t> </a:t>
            </a:r>
            <a:r>
              <a:rPr lang="en-US" sz="1800" dirty="0" err="1"/>
              <a:t>семенами</a:t>
            </a:r>
            <a:r>
              <a:rPr lang="en-US" sz="1800" dirty="0"/>
              <a:t> </a:t>
            </a:r>
            <a:r>
              <a:rPr lang="en-US" sz="1800" dirty="0" err="1"/>
              <a:t>картофеля</a:t>
            </a:r>
            <a:r>
              <a:rPr lang="en-US" sz="1800" dirty="0"/>
              <a:t> и </a:t>
            </a:r>
            <a:r>
              <a:rPr lang="en-US" sz="1800" dirty="0" err="1"/>
              <a:t>овощных</a:t>
            </a:r>
            <a:r>
              <a:rPr lang="en-US" sz="1800" dirty="0"/>
              <a:t> </a:t>
            </a:r>
            <a:r>
              <a:rPr lang="en-US" sz="1800" dirty="0" err="1"/>
              <a:t>культур</a:t>
            </a:r>
            <a:r>
              <a:rPr lang="en-US" sz="1800" dirty="0"/>
              <a:t>, </a:t>
            </a:r>
            <a:r>
              <a:rPr lang="en-US" sz="1800" dirty="0" err="1"/>
              <a:t>включая</a:t>
            </a:r>
            <a:r>
              <a:rPr lang="en-US" sz="1800" dirty="0"/>
              <a:t> </a:t>
            </a:r>
            <a:r>
              <a:rPr lang="en-US" sz="1800" dirty="0" err="1"/>
              <a:t>гибриды</a:t>
            </a:r>
            <a:r>
              <a:rPr lang="en-US" sz="1800" dirty="0"/>
              <a:t> </a:t>
            </a:r>
            <a:r>
              <a:rPr lang="en-US" sz="1800" dirty="0" err="1"/>
              <a:t>овощных</a:t>
            </a:r>
            <a:r>
              <a:rPr lang="en-US" sz="1800" dirty="0"/>
              <a:t> </a:t>
            </a:r>
            <a:r>
              <a:rPr lang="en-US" sz="1800" dirty="0" err="1"/>
              <a:t>культур</a:t>
            </a:r>
            <a:r>
              <a:rPr lang="en-US" sz="1800" dirty="0"/>
              <a:t>;</a:t>
            </a:r>
          </a:p>
          <a:p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финансовое</a:t>
            </a:r>
            <a:r>
              <a:rPr lang="en-US" sz="1800" dirty="0"/>
              <a:t> </a:t>
            </a:r>
            <a:r>
              <a:rPr lang="en-US" sz="1800" dirty="0" err="1"/>
              <a:t>обеспечение</a:t>
            </a:r>
            <a:r>
              <a:rPr lang="en-US" sz="1800" dirty="0"/>
              <a:t> (</a:t>
            </a:r>
            <a:r>
              <a:rPr lang="en-US" sz="1800" dirty="0" err="1"/>
              <a:t>возмещение</a:t>
            </a:r>
            <a:r>
              <a:rPr lang="en-US" sz="1800" dirty="0"/>
              <a:t> </a:t>
            </a:r>
            <a:r>
              <a:rPr lang="en-US" sz="1800" dirty="0" err="1"/>
              <a:t>части</a:t>
            </a:r>
            <a:r>
              <a:rPr lang="en-US" sz="1800" dirty="0"/>
              <a:t> </a:t>
            </a:r>
            <a:r>
              <a:rPr lang="en-US" sz="1800" dirty="0" err="1"/>
              <a:t>затрат</a:t>
            </a:r>
            <a:r>
              <a:rPr lang="en-US" sz="1800" dirty="0"/>
              <a:t>)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поддержку</a:t>
            </a:r>
            <a:r>
              <a:rPr lang="en-US" sz="1800" dirty="0"/>
              <a:t> </a:t>
            </a:r>
            <a:r>
              <a:rPr lang="en-US" sz="1800" dirty="0" err="1"/>
              <a:t>производства</a:t>
            </a:r>
            <a:r>
              <a:rPr lang="en-US" sz="1800" dirty="0"/>
              <a:t> </a:t>
            </a:r>
            <a:r>
              <a:rPr lang="en-US" sz="1800" dirty="0" err="1"/>
              <a:t>картофеля</a:t>
            </a:r>
            <a:r>
              <a:rPr lang="en-US" sz="1800" dirty="0"/>
              <a:t> и </a:t>
            </a:r>
            <a:r>
              <a:rPr lang="en-US" sz="1800" dirty="0" err="1"/>
              <a:t>овощей</a:t>
            </a:r>
            <a:r>
              <a:rPr lang="en-US" sz="1800" dirty="0"/>
              <a:t> </a:t>
            </a:r>
            <a:r>
              <a:rPr lang="en-US" sz="1800" dirty="0" err="1"/>
              <a:t>открытого</a:t>
            </a:r>
            <a:r>
              <a:rPr lang="en-US" sz="1800" dirty="0"/>
              <a:t> </a:t>
            </a:r>
            <a:r>
              <a:rPr lang="en-US" sz="1800" dirty="0" err="1"/>
              <a:t>грунта</a:t>
            </a:r>
            <a:r>
              <a:rPr lang="en-US" sz="1800" dirty="0"/>
              <a:t> - </a:t>
            </a:r>
            <a:r>
              <a:rPr lang="en-US" sz="1800" dirty="0" err="1"/>
              <a:t>по</a:t>
            </a:r>
            <a:r>
              <a:rPr lang="en-US" sz="1800" dirty="0"/>
              <a:t> </a:t>
            </a:r>
            <a:r>
              <a:rPr lang="en-US" sz="1800" dirty="0" err="1"/>
              <a:t>ставке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1 </a:t>
            </a:r>
            <a:r>
              <a:rPr lang="en-US" sz="1800" dirty="0" err="1"/>
              <a:t>тонну</a:t>
            </a:r>
            <a:r>
              <a:rPr lang="en-US" sz="1800" dirty="0"/>
              <a:t> </a:t>
            </a:r>
            <a:r>
              <a:rPr lang="en-US" sz="1800" dirty="0" err="1"/>
              <a:t>реализованных</a:t>
            </a:r>
            <a:r>
              <a:rPr lang="en-US" sz="1800" dirty="0"/>
              <a:t> </a:t>
            </a:r>
            <a:r>
              <a:rPr lang="en-US" sz="1800" dirty="0" err="1"/>
              <a:t>картофеля</a:t>
            </a:r>
            <a:r>
              <a:rPr lang="en-US" sz="1800" dirty="0"/>
              <a:t> и </a:t>
            </a:r>
            <a:r>
              <a:rPr lang="en-US" sz="1800" dirty="0" err="1"/>
              <a:t>овощей</a:t>
            </a:r>
            <a:r>
              <a:rPr lang="en-US" sz="1800" dirty="0"/>
              <a:t> </a:t>
            </a:r>
            <a:r>
              <a:rPr lang="en-US" sz="1800" dirty="0" err="1"/>
              <a:t>открытого</a:t>
            </a:r>
            <a:r>
              <a:rPr lang="en-US" sz="1800" dirty="0"/>
              <a:t> </a:t>
            </a:r>
            <a:r>
              <a:rPr lang="en-US" sz="1800" dirty="0" err="1"/>
              <a:t>грунта</a:t>
            </a:r>
            <a:r>
              <a:rPr lang="en-US" sz="1800" dirty="0"/>
              <a:t>.</a:t>
            </a:r>
          </a:p>
        </p:txBody>
      </p:sp>
      <p:pic>
        <p:nvPicPr>
          <p:cNvPr id="9218" name="Picture 2" descr="О вовлечении граждан, ведущих личное подсобное хозяйство в субъекты малого  и среднего предпринимательства в отрасли сельского хозяйства | Министерство  сельского хозяйства Чувашской Республики">
            <a:extLst>
              <a:ext uri="{FF2B5EF4-FFF2-40B4-BE49-F238E27FC236}">
                <a16:creationId xmlns:a16="http://schemas.microsoft.com/office/drawing/2014/main" id="{C0A7D93C-D638-1DD3-8AD1-2F05D8A229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" r="16439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66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81404-94D4-AC5A-3287-DF397E28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058" y="118382"/>
            <a:ext cx="4673600" cy="104276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800" dirty="0" err="1"/>
              <a:t>Личное</a:t>
            </a:r>
            <a:r>
              <a:rPr lang="en-US" sz="2800" dirty="0"/>
              <a:t> </a:t>
            </a:r>
            <a:r>
              <a:rPr lang="en-US" sz="2800" dirty="0" err="1"/>
              <a:t>подсобное</a:t>
            </a:r>
            <a:r>
              <a:rPr lang="en-US" sz="2800" dirty="0"/>
              <a:t> </a:t>
            </a:r>
            <a:r>
              <a:rPr lang="en-US" sz="2800" dirty="0" err="1"/>
              <a:t>хозяйство</a:t>
            </a:r>
            <a:r>
              <a:rPr lang="en-US" sz="2800" dirty="0"/>
              <a:t> – </a:t>
            </a:r>
            <a:r>
              <a:rPr lang="en-US" sz="2800" dirty="0" err="1"/>
              <a:t>сельскохозяйственный</a:t>
            </a:r>
            <a:r>
              <a:rPr lang="en-US" sz="2800" dirty="0"/>
              <a:t> </a:t>
            </a:r>
            <a:r>
              <a:rPr lang="en-US" sz="2800" dirty="0" err="1"/>
              <a:t>товаропроизводитель</a:t>
            </a:r>
            <a:endParaRPr lang="en-US" sz="2800" dirty="0"/>
          </a:p>
        </p:txBody>
      </p:sp>
      <p:pic>
        <p:nvPicPr>
          <p:cNvPr id="2050" name="Picture 2" descr="Личное подсобное хозяйство | ConsZem | Дзен">
            <a:extLst>
              <a:ext uri="{FF2B5EF4-FFF2-40B4-BE49-F238E27FC236}">
                <a16:creationId xmlns:a16="http://schemas.microsoft.com/office/drawing/2014/main" id="{FE503FE4-019A-C39D-5E1B-D4B3548095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4" r="6909"/>
          <a:stretch/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04CEA6C-7231-37A8-8414-9A5430FF6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6391" y="1279525"/>
            <a:ext cx="5255609" cy="546009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400" dirty="0"/>
              <a:t>1. </a:t>
            </a:r>
            <a:r>
              <a:rPr lang="en-US" sz="1400" dirty="0" err="1"/>
              <a:t>Личное</a:t>
            </a:r>
            <a:r>
              <a:rPr lang="en-US" sz="1400" dirty="0"/>
              <a:t> </a:t>
            </a:r>
            <a:r>
              <a:rPr lang="en-US" sz="1400" dirty="0" err="1"/>
              <a:t>подсобное</a:t>
            </a:r>
            <a:r>
              <a:rPr lang="en-US" sz="1400" dirty="0"/>
              <a:t> </a:t>
            </a:r>
            <a:r>
              <a:rPr lang="en-US" sz="1400" dirty="0" err="1"/>
              <a:t>хозяйство</a:t>
            </a:r>
            <a:r>
              <a:rPr lang="en-US" sz="1400" dirty="0"/>
              <a:t> - </a:t>
            </a:r>
            <a:r>
              <a:rPr lang="en-US" sz="1400" dirty="0" err="1"/>
              <a:t>форма</a:t>
            </a:r>
            <a:r>
              <a:rPr lang="en-US" sz="1400" dirty="0"/>
              <a:t> </a:t>
            </a:r>
            <a:r>
              <a:rPr lang="en-US" sz="1400" dirty="0" err="1"/>
              <a:t>непредпринимательской</a:t>
            </a:r>
            <a:r>
              <a:rPr lang="en-US" sz="1400" dirty="0"/>
              <a:t> </a:t>
            </a:r>
            <a:r>
              <a:rPr lang="en-US" sz="1400" dirty="0" err="1"/>
              <a:t>деятельности</a:t>
            </a:r>
            <a:r>
              <a:rPr lang="en-US" sz="1400" dirty="0"/>
              <a:t> </a:t>
            </a:r>
            <a:r>
              <a:rPr lang="en-US" sz="1400" dirty="0" err="1"/>
              <a:t>по</a:t>
            </a:r>
            <a:r>
              <a:rPr lang="en-US" sz="1400" dirty="0"/>
              <a:t> </a:t>
            </a:r>
            <a:r>
              <a:rPr lang="en-US" sz="1400" dirty="0" err="1"/>
              <a:t>производству</a:t>
            </a:r>
            <a:r>
              <a:rPr lang="en-US" sz="1400" dirty="0"/>
              <a:t> и </a:t>
            </a:r>
            <a:r>
              <a:rPr lang="en-US" sz="1400" dirty="0" err="1"/>
              <a:t>переработке</a:t>
            </a:r>
            <a:r>
              <a:rPr lang="en-US" sz="1400" dirty="0"/>
              <a:t> </a:t>
            </a:r>
            <a:r>
              <a:rPr lang="en-US" sz="1400" dirty="0" err="1"/>
              <a:t>сельскохозяйственной</a:t>
            </a:r>
            <a:r>
              <a:rPr lang="en-US" sz="1400" dirty="0"/>
              <a:t> </a:t>
            </a:r>
            <a:r>
              <a:rPr lang="en-US" sz="1400" dirty="0" err="1"/>
              <a:t>продукции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/>
              <a:t>2. </a:t>
            </a:r>
            <a:r>
              <a:rPr lang="en-US" sz="1400" dirty="0" err="1"/>
              <a:t>Личное</a:t>
            </a:r>
            <a:r>
              <a:rPr lang="en-US" sz="1400" dirty="0"/>
              <a:t> </a:t>
            </a:r>
            <a:r>
              <a:rPr lang="en-US" sz="1400" dirty="0" err="1"/>
              <a:t>подсобное</a:t>
            </a:r>
            <a:r>
              <a:rPr lang="en-US" sz="1400" dirty="0"/>
              <a:t> </a:t>
            </a:r>
            <a:r>
              <a:rPr lang="en-US" sz="1400" dirty="0" err="1"/>
              <a:t>хозяйство</a:t>
            </a:r>
            <a:r>
              <a:rPr lang="en-US" sz="1400" dirty="0"/>
              <a:t> </a:t>
            </a:r>
            <a:r>
              <a:rPr lang="en-US" sz="1400" dirty="0" err="1"/>
              <a:t>ведется</a:t>
            </a:r>
            <a:r>
              <a:rPr lang="en-US" sz="1400" dirty="0"/>
              <a:t> </a:t>
            </a:r>
            <a:r>
              <a:rPr lang="en-US" sz="1400" dirty="0" err="1"/>
              <a:t>гражданином</a:t>
            </a:r>
            <a:r>
              <a:rPr lang="en-US" sz="1400" dirty="0"/>
              <a:t> </a:t>
            </a:r>
            <a:r>
              <a:rPr lang="en-US" sz="1400" dirty="0" err="1"/>
              <a:t>или</a:t>
            </a:r>
            <a:r>
              <a:rPr lang="en-US" sz="1400" dirty="0"/>
              <a:t> </a:t>
            </a:r>
            <a:r>
              <a:rPr lang="en-US" sz="1400" dirty="0" err="1"/>
              <a:t>гражданином</a:t>
            </a:r>
            <a:r>
              <a:rPr lang="en-US" sz="1400" dirty="0"/>
              <a:t> и </a:t>
            </a:r>
            <a:r>
              <a:rPr lang="en-US" sz="1400" dirty="0" err="1"/>
              <a:t>совместно</a:t>
            </a:r>
            <a:r>
              <a:rPr lang="en-US" sz="1400" dirty="0"/>
              <a:t> </a:t>
            </a:r>
            <a:r>
              <a:rPr lang="en-US" sz="1400" dirty="0" err="1"/>
              <a:t>проживающими</a:t>
            </a:r>
            <a:r>
              <a:rPr lang="en-US" sz="1400" dirty="0"/>
              <a:t> с </a:t>
            </a:r>
            <a:r>
              <a:rPr lang="en-US" sz="1400" dirty="0" err="1"/>
              <a:t>ним</a:t>
            </a:r>
            <a:r>
              <a:rPr lang="en-US" sz="1400" dirty="0"/>
              <a:t> и (</a:t>
            </a:r>
            <a:r>
              <a:rPr lang="en-US" sz="1400" dirty="0" err="1"/>
              <a:t>или</a:t>
            </a:r>
            <a:r>
              <a:rPr lang="en-US" sz="1400" dirty="0"/>
              <a:t>) </a:t>
            </a:r>
            <a:r>
              <a:rPr lang="en-US" sz="1400" dirty="0" err="1"/>
              <a:t>совместно</a:t>
            </a:r>
            <a:r>
              <a:rPr lang="en-US" sz="1400" dirty="0"/>
              <a:t> </a:t>
            </a:r>
            <a:r>
              <a:rPr lang="en-US" sz="1400" dirty="0" err="1"/>
              <a:t>осуществляющими</a:t>
            </a:r>
            <a:r>
              <a:rPr lang="en-US" sz="1400" dirty="0"/>
              <a:t> с </a:t>
            </a:r>
            <a:r>
              <a:rPr lang="en-US" sz="1400" dirty="0" err="1"/>
              <a:t>ним</a:t>
            </a:r>
            <a:r>
              <a:rPr lang="en-US" sz="1400" dirty="0"/>
              <a:t> </a:t>
            </a:r>
            <a:r>
              <a:rPr lang="en-US" sz="1400" dirty="0" err="1"/>
              <a:t>ведение</a:t>
            </a:r>
            <a:r>
              <a:rPr lang="en-US" sz="1400" dirty="0"/>
              <a:t> </a:t>
            </a:r>
            <a:r>
              <a:rPr lang="en-US" sz="1400" dirty="0" err="1"/>
              <a:t>личного</a:t>
            </a:r>
            <a:r>
              <a:rPr lang="en-US" sz="1400" dirty="0"/>
              <a:t> </a:t>
            </a:r>
            <a:r>
              <a:rPr lang="en-US" sz="1400" dirty="0" err="1"/>
              <a:t>подсобного</a:t>
            </a:r>
            <a:r>
              <a:rPr lang="en-US" sz="1400" dirty="0"/>
              <a:t> </a:t>
            </a:r>
            <a:r>
              <a:rPr lang="en-US" sz="1400" dirty="0" err="1"/>
              <a:t>хозяйства</a:t>
            </a:r>
            <a:r>
              <a:rPr lang="en-US" sz="1400" dirty="0"/>
              <a:t> </a:t>
            </a:r>
            <a:r>
              <a:rPr lang="en-US" sz="1400" dirty="0" err="1"/>
              <a:t>членами</a:t>
            </a:r>
            <a:r>
              <a:rPr lang="en-US" sz="1400" dirty="0"/>
              <a:t> </a:t>
            </a:r>
            <a:r>
              <a:rPr lang="en-US" sz="1400" dirty="0" err="1"/>
              <a:t>его</a:t>
            </a:r>
            <a:r>
              <a:rPr lang="en-US" sz="1400" dirty="0"/>
              <a:t> </a:t>
            </a:r>
            <a:r>
              <a:rPr lang="en-US" sz="1400" dirty="0" err="1"/>
              <a:t>семьи</a:t>
            </a:r>
            <a:r>
              <a:rPr lang="en-US" sz="1400" dirty="0"/>
              <a:t> в </a:t>
            </a:r>
            <a:r>
              <a:rPr lang="en-US" sz="1400" dirty="0" err="1"/>
              <a:t>целях</a:t>
            </a:r>
            <a:r>
              <a:rPr lang="en-US" sz="1400" dirty="0"/>
              <a:t> </a:t>
            </a:r>
            <a:r>
              <a:rPr lang="en-US" sz="1400" dirty="0" err="1"/>
              <a:t>удовлетворения</a:t>
            </a:r>
            <a:r>
              <a:rPr lang="en-US" sz="1400" dirty="0"/>
              <a:t> </a:t>
            </a:r>
            <a:r>
              <a:rPr lang="en-US" sz="1400" dirty="0" err="1"/>
              <a:t>личных</a:t>
            </a:r>
            <a:r>
              <a:rPr lang="en-US" sz="1400" dirty="0"/>
              <a:t> </a:t>
            </a:r>
            <a:r>
              <a:rPr lang="en-US" sz="1400" dirty="0" err="1"/>
              <a:t>потребностей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земельном</a:t>
            </a:r>
            <a:r>
              <a:rPr lang="en-US" sz="1400" dirty="0"/>
              <a:t> </a:t>
            </a:r>
            <a:r>
              <a:rPr lang="en-US" sz="1400" dirty="0" err="1"/>
              <a:t>участке</a:t>
            </a:r>
            <a:r>
              <a:rPr lang="en-US" sz="1400" dirty="0"/>
              <a:t>, </a:t>
            </a:r>
            <a:r>
              <a:rPr lang="en-US" sz="1400" dirty="0" err="1"/>
              <a:t>предоставленном</a:t>
            </a:r>
            <a:r>
              <a:rPr lang="en-US" sz="1400" dirty="0"/>
              <a:t> и (</a:t>
            </a:r>
            <a:r>
              <a:rPr lang="en-US" sz="1400" dirty="0" err="1"/>
              <a:t>или</a:t>
            </a:r>
            <a:r>
              <a:rPr lang="en-US" sz="1400" dirty="0"/>
              <a:t>) </a:t>
            </a:r>
            <a:r>
              <a:rPr lang="en-US" sz="1400" dirty="0" err="1"/>
              <a:t>приобретенном</a:t>
            </a:r>
            <a:r>
              <a:rPr lang="en-US" sz="1400" dirty="0"/>
              <a:t> </a:t>
            </a: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ведения</a:t>
            </a:r>
            <a:r>
              <a:rPr lang="en-US" sz="1400" dirty="0"/>
              <a:t> </a:t>
            </a:r>
            <a:r>
              <a:rPr lang="en-US" sz="1400" dirty="0" err="1"/>
              <a:t>личного</a:t>
            </a:r>
            <a:r>
              <a:rPr lang="en-US" sz="1400" dirty="0"/>
              <a:t> </a:t>
            </a:r>
            <a:r>
              <a:rPr lang="en-US" sz="1400" dirty="0" err="1"/>
              <a:t>подсобного</a:t>
            </a:r>
            <a:r>
              <a:rPr lang="en-US" sz="1400" dirty="0"/>
              <a:t> </a:t>
            </a:r>
            <a:r>
              <a:rPr lang="en-US" sz="1400" dirty="0" err="1"/>
              <a:t>хозяйства</a:t>
            </a:r>
            <a:r>
              <a:rPr lang="en-US" sz="1400" dirty="0"/>
              <a:t>.</a:t>
            </a:r>
          </a:p>
          <a:p>
            <a:pPr marL="0" indent="0" algn="r">
              <a:buNone/>
            </a:pPr>
            <a:r>
              <a:rPr lang="en-US" sz="1400" i="1" dirty="0" err="1"/>
              <a:t>Федеральный</a:t>
            </a:r>
            <a:r>
              <a:rPr lang="en-US" sz="1400" i="1" dirty="0"/>
              <a:t> </a:t>
            </a:r>
            <a:r>
              <a:rPr lang="en-US" sz="1400" i="1" dirty="0" err="1"/>
              <a:t>закон</a:t>
            </a:r>
            <a:r>
              <a:rPr lang="en-US" sz="1400" i="1" dirty="0"/>
              <a:t> «О </a:t>
            </a:r>
            <a:r>
              <a:rPr lang="en-US" sz="1400" i="1" dirty="0" err="1"/>
              <a:t>личном</a:t>
            </a:r>
            <a:r>
              <a:rPr lang="en-US" sz="1400" i="1" dirty="0"/>
              <a:t> </a:t>
            </a:r>
            <a:r>
              <a:rPr lang="en-US" sz="1400" i="1" dirty="0" err="1"/>
              <a:t>подсобном</a:t>
            </a:r>
            <a:r>
              <a:rPr lang="en-US" sz="1400" i="1" dirty="0"/>
              <a:t> </a:t>
            </a:r>
            <a:r>
              <a:rPr lang="en-US" sz="1400" i="1" dirty="0" err="1"/>
              <a:t>хозяйстве</a:t>
            </a:r>
            <a:r>
              <a:rPr lang="en-US" sz="1400" i="1" dirty="0"/>
              <a:t>», </a:t>
            </a:r>
            <a:r>
              <a:rPr lang="en-US" sz="1400" i="1" dirty="0" err="1"/>
              <a:t>ст</a:t>
            </a:r>
            <a:r>
              <a:rPr lang="en-US" sz="1400" i="1" dirty="0"/>
              <a:t>. 2</a:t>
            </a:r>
          </a:p>
          <a:p>
            <a:pPr marL="0" indent="0">
              <a:buNone/>
            </a:pP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личные</a:t>
            </a:r>
            <a:r>
              <a:rPr lang="en-US" sz="1400" dirty="0"/>
              <a:t> </a:t>
            </a:r>
            <a:r>
              <a:rPr lang="en-US" sz="1400" dirty="0" err="1"/>
              <a:t>подсобные</a:t>
            </a:r>
            <a:r>
              <a:rPr lang="en-US" sz="1400" dirty="0"/>
              <a:t> </a:t>
            </a:r>
            <a:r>
              <a:rPr lang="en-US" sz="1400" dirty="0" err="1"/>
              <a:t>хозяйства</a:t>
            </a:r>
            <a:r>
              <a:rPr lang="en-US" sz="1400" dirty="0"/>
              <a:t> </a:t>
            </a:r>
            <a:r>
              <a:rPr lang="en-US" sz="1400" dirty="0" err="1"/>
              <a:t>распространяются</a:t>
            </a:r>
            <a:r>
              <a:rPr lang="en-US" sz="1400" dirty="0"/>
              <a:t> </a:t>
            </a:r>
            <a:r>
              <a:rPr lang="en-US" sz="1400" dirty="0" err="1"/>
              <a:t>меры</a:t>
            </a:r>
            <a:r>
              <a:rPr lang="en-US" sz="1400" dirty="0"/>
              <a:t> </a:t>
            </a:r>
            <a:r>
              <a:rPr lang="en-US" sz="1400" dirty="0" err="1"/>
              <a:t>государственной</a:t>
            </a:r>
            <a:r>
              <a:rPr lang="en-US" sz="1400" dirty="0"/>
              <a:t> </a:t>
            </a:r>
            <a:r>
              <a:rPr lang="en-US" sz="1400" dirty="0" err="1"/>
              <a:t>поддержки</a:t>
            </a:r>
            <a:r>
              <a:rPr lang="en-US" sz="1400" dirty="0"/>
              <a:t>, </a:t>
            </a:r>
            <a:r>
              <a:rPr lang="en-US" sz="1400" dirty="0" err="1"/>
              <a:t>предусмотренные</a:t>
            </a:r>
            <a:r>
              <a:rPr lang="en-US" sz="1400" dirty="0"/>
              <a:t> </a:t>
            </a:r>
            <a:r>
              <a:rPr lang="en-US" sz="1400" dirty="0" err="1"/>
              <a:t>законодательством</a:t>
            </a:r>
            <a:r>
              <a:rPr lang="en-US" sz="1400" dirty="0"/>
              <a:t> </a:t>
            </a:r>
            <a:r>
              <a:rPr lang="en-US" sz="1400" dirty="0" err="1"/>
              <a:t>Российской</a:t>
            </a:r>
            <a:r>
              <a:rPr lang="en-US" sz="1400" dirty="0"/>
              <a:t> </a:t>
            </a:r>
            <a:r>
              <a:rPr lang="en-US" sz="1400" dirty="0" err="1"/>
              <a:t>Федерации</a:t>
            </a:r>
            <a:r>
              <a:rPr lang="en-US" sz="1400" dirty="0"/>
              <a:t> </a:t>
            </a: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сельскохозяйственных</a:t>
            </a:r>
            <a:r>
              <a:rPr lang="en-US" sz="1400" dirty="0"/>
              <a:t> </a:t>
            </a:r>
            <a:r>
              <a:rPr lang="en-US" sz="1400" dirty="0" err="1"/>
              <a:t>товаропроизводителей</a:t>
            </a:r>
            <a:r>
              <a:rPr lang="en-US" sz="1400" dirty="0"/>
              <a:t> и </a:t>
            </a:r>
            <a:r>
              <a:rPr lang="en-US" sz="1400" dirty="0" err="1"/>
              <a:t>осуществляемые</a:t>
            </a:r>
            <a:r>
              <a:rPr lang="en-US" sz="1400" dirty="0"/>
              <a:t> </a:t>
            </a:r>
            <a:r>
              <a:rPr lang="en-US" sz="1400" dirty="0" err="1"/>
              <a:t>за</a:t>
            </a:r>
            <a:r>
              <a:rPr lang="en-US" sz="1400" dirty="0"/>
              <a:t> </a:t>
            </a:r>
            <a:r>
              <a:rPr lang="en-US" sz="1400" dirty="0" err="1"/>
              <a:t>счет</a:t>
            </a:r>
            <a:r>
              <a:rPr lang="en-US" sz="1400" dirty="0"/>
              <a:t> </a:t>
            </a:r>
            <a:r>
              <a:rPr lang="en-US" sz="1400" dirty="0" err="1"/>
              <a:t>средств</a:t>
            </a:r>
            <a:r>
              <a:rPr lang="en-US" sz="1400" dirty="0"/>
              <a:t> </a:t>
            </a:r>
            <a:r>
              <a:rPr lang="en-US" sz="1400" dirty="0" err="1"/>
              <a:t>федерального</a:t>
            </a:r>
            <a:r>
              <a:rPr lang="en-US" sz="1400" dirty="0"/>
              <a:t> </a:t>
            </a:r>
            <a:r>
              <a:rPr lang="en-US" sz="1400" dirty="0" err="1"/>
              <a:t>бюджета</a:t>
            </a:r>
            <a:r>
              <a:rPr lang="en-US" sz="1400" dirty="0"/>
              <a:t>, </a:t>
            </a:r>
            <a:r>
              <a:rPr lang="en-US" sz="1400" dirty="0" err="1"/>
              <a:t>бюджетов</a:t>
            </a:r>
            <a:r>
              <a:rPr lang="en-US" sz="1400" dirty="0"/>
              <a:t> </a:t>
            </a:r>
            <a:r>
              <a:rPr lang="en-US" sz="1400" dirty="0" err="1"/>
              <a:t>субъектов</a:t>
            </a:r>
            <a:r>
              <a:rPr lang="en-US" sz="1400" dirty="0"/>
              <a:t> </a:t>
            </a:r>
            <a:r>
              <a:rPr lang="en-US" sz="1400" dirty="0" err="1"/>
              <a:t>Российской</a:t>
            </a:r>
            <a:r>
              <a:rPr lang="en-US" sz="1400" dirty="0"/>
              <a:t> </a:t>
            </a:r>
            <a:r>
              <a:rPr lang="en-US" sz="1400" dirty="0" err="1"/>
              <a:t>Федерации</a:t>
            </a:r>
            <a:r>
              <a:rPr lang="en-US" sz="1400" dirty="0"/>
              <a:t> и </a:t>
            </a:r>
            <a:r>
              <a:rPr lang="en-US" sz="1400" dirty="0" err="1"/>
              <a:t>местных</a:t>
            </a:r>
            <a:r>
              <a:rPr lang="en-US" sz="1400" dirty="0"/>
              <a:t> </a:t>
            </a:r>
            <a:r>
              <a:rPr lang="en-US" sz="1400" dirty="0" err="1"/>
              <a:t>бюджетов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i="1" dirty="0" err="1"/>
              <a:t>Федеральный</a:t>
            </a:r>
            <a:r>
              <a:rPr lang="en-US" sz="1400" i="1" dirty="0"/>
              <a:t> </a:t>
            </a:r>
            <a:r>
              <a:rPr lang="en-US" sz="1400" i="1" dirty="0" err="1"/>
              <a:t>закон</a:t>
            </a:r>
            <a:r>
              <a:rPr lang="en-US" sz="1400" i="1" dirty="0"/>
              <a:t> «О </a:t>
            </a:r>
            <a:r>
              <a:rPr lang="en-US" sz="1400" i="1" dirty="0" err="1"/>
              <a:t>личном</a:t>
            </a:r>
            <a:r>
              <a:rPr lang="en-US" sz="1400" i="1" dirty="0"/>
              <a:t> </a:t>
            </a:r>
            <a:r>
              <a:rPr lang="en-US" sz="1400" i="1" dirty="0" err="1"/>
              <a:t>подсобном</a:t>
            </a:r>
            <a:r>
              <a:rPr lang="en-US" sz="1400" i="1" dirty="0"/>
              <a:t> </a:t>
            </a:r>
            <a:r>
              <a:rPr lang="en-US" sz="1400" i="1" dirty="0" err="1"/>
              <a:t>хозяйстве</a:t>
            </a:r>
            <a:r>
              <a:rPr lang="en-US" sz="1400" i="1" dirty="0"/>
              <a:t>», </a:t>
            </a:r>
            <a:r>
              <a:rPr lang="en-US" sz="1400" i="1" dirty="0" err="1"/>
              <a:t>ст</a:t>
            </a:r>
            <a:r>
              <a:rPr lang="en-US" sz="1400" i="1" dirty="0"/>
              <a:t>. 7</a:t>
            </a:r>
          </a:p>
          <a:p>
            <a:pPr marL="0" indent="0">
              <a:buNone/>
            </a:pPr>
            <a:r>
              <a:rPr lang="en-US" sz="1400" dirty="0" err="1"/>
              <a:t>Сельскохозяйственными</a:t>
            </a:r>
            <a:r>
              <a:rPr lang="en-US" sz="1400" dirty="0"/>
              <a:t> </a:t>
            </a:r>
            <a:r>
              <a:rPr lang="en-US" sz="1400" dirty="0" err="1"/>
              <a:t>товаропроизводителями</a:t>
            </a:r>
            <a:r>
              <a:rPr lang="en-US" sz="1400" dirty="0"/>
              <a:t> </a:t>
            </a:r>
            <a:r>
              <a:rPr lang="en-US" sz="1400" dirty="0" err="1"/>
              <a:t>признаются</a:t>
            </a:r>
            <a:r>
              <a:rPr lang="en-US" sz="1400" dirty="0"/>
              <a:t> </a:t>
            </a:r>
            <a:r>
              <a:rPr lang="en-US" sz="1400" dirty="0" err="1"/>
              <a:t>также</a:t>
            </a:r>
            <a:r>
              <a:rPr lang="en-US" sz="1400" dirty="0"/>
              <a:t>:</a:t>
            </a:r>
          </a:p>
          <a:p>
            <a:pPr marL="114300" indent="0">
              <a:buNone/>
            </a:pPr>
            <a:r>
              <a:rPr lang="en-US" sz="1400" dirty="0" err="1"/>
              <a:t>граждане</a:t>
            </a:r>
            <a:r>
              <a:rPr lang="en-US" sz="1400" dirty="0"/>
              <a:t>, </a:t>
            </a:r>
            <a:r>
              <a:rPr lang="en-US" sz="1400" dirty="0" err="1"/>
              <a:t>ведущие</a:t>
            </a:r>
            <a:r>
              <a:rPr lang="en-US" sz="1400" dirty="0"/>
              <a:t> </a:t>
            </a:r>
            <a:r>
              <a:rPr lang="en-US" sz="1400" dirty="0" err="1"/>
              <a:t>личное</a:t>
            </a:r>
            <a:r>
              <a:rPr lang="en-US" sz="1400" dirty="0"/>
              <a:t> </a:t>
            </a:r>
            <a:r>
              <a:rPr lang="en-US" sz="1400" dirty="0" err="1"/>
              <a:t>подсобное</a:t>
            </a:r>
            <a:r>
              <a:rPr lang="en-US" sz="1400" dirty="0"/>
              <a:t> </a:t>
            </a:r>
            <a:r>
              <a:rPr lang="en-US" sz="1400" dirty="0" err="1"/>
              <a:t>хозяйство</a:t>
            </a:r>
            <a:endParaRPr lang="en-US" sz="1400" dirty="0"/>
          </a:p>
          <a:p>
            <a:pPr marL="0" indent="0" algn="r">
              <a:buNone/>
            </a:pPr>
            <a:r>
              <a:rPr lang="en-US" sz="1400" i="1" dirty="0" err="1"/>
              <a:t>Федеральный</a:t>
            </a:r>
            <a:r>
              <a:rPr lang="en-US" sz="1400" i="1" dirty="0"/>
              <a:t> </a:t>
            </a:r>
            <a:r>
              <a:rPr lang="en-US" sz="1400" i="1" dirty="0" err="1"/>
              <a:t>закон</a:t>
            </a:r>
            <a:r>
              <a:rPr lang="en-US" sz="1400" i="1" dirty="0"/>
              <a:t> «О </a:t>
            </a:r>
            <a:r>
              <a:rPr lang="en-US" sz="1400" i="1" dirty="0" err="1"/>
              <a:t>развитии</a:t>
            </a:r>
            <a:r>
              <a:rPr lang="en-US" sz="1400" i="1" dirty="0"/>
              <a:t> </a:t>
            </a:r>
            <a:r>
              <a:rPr lang="en-US" sz="1400" i="1" dirty="0" err="1"/>
              <a:t>сельского</a:t>
            </a:r>
            <a:r>
              <a:rPr lang="en-US" sz="1400" i="1" dirty="0"/>
              <a:t> </a:t>
            </a:r>
            <a:r>
              <a:rPr lang="en-US" sz="1400" i="1" dirty="0" err="1"/>
              <a:t>хозяйства</a:t>
            </a:r>
            <a:r>
              <a:rPr lang="en-US" sz="1400" i="1" dirty="0"/>
              <a:t>», </a:t>
            </a:r>
            <a:r>
              <a:rPr lang="en-US" sz="1400" i="1" dirty="0" err="1"/>
              <a:t>ст</a:t>
            </a:r>
            <a:r>
              <a:rPr lang="en-US" sz="1400" i="1" dirty="0"/>
              <a:t>. 3</a:t>
            </a:r>
          </a:p>
        </p:txBody>
      </p:sp>
    </p:spTree>
    <p:extLst>
      <p:ext uri="{BB962C8B-B14F-4D97-AF65-F5344CB8AC3E}">
        <p14:creationId xmlns:p14="http://schemas.microsoft.com/office/powerpoint/2010/main" val="3062132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AAC79-22CF-C51D-2F41-848B1B80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Условие получения субсидии: п. 7, </a:t>
            </a:r>
            <a:r>
              <a:rPr lang="ru-RU" dirty="0" err="1"/>
              <a:t>пп</a:t>
            </a:r>
            <a:r>
              <a:rPr lang="ru-RU" dirty="0"/>
              <a:t>. в)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A3BCB6-4780-90A7-56AA-87A441BAE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ru-RU" dirty="0"/>
              <a:t>Применение налогового режима должно подтверждаться справкой о постановке на учет (снятии с учета) физического лица в качестве плательщика налога на профессиональный доход;</a:t>
            </a:r>
          </a:p>
          <a:p>
            <a:r>
              <a:rPr lang="ru-RU" dirty="0"/>
              <a:t>гражданин, ведущий личное подсобное хозяйство и применяющий специальный налоговый режим "Налог на профессиональный доход", должен представить выписку из </a:t>
            </a:r>
            <a:r>
              <a:rPr lang="ru-RU" dirty="0" err="1"/>
              <a:t>похозяйственной</a:t>
            </a:r>
            <a:r>
              <a:rPr lang="ru-RU" dirty="0"/>
              <a:t> книги, подтверждающую ведение производственной деятельности не менее чем в течение 12 месяцев, предшествующих году предоставления субсидии.</a:t>
            </a:r>
          </a:p>
        </p:txBody>
      </p:sp>
    </p:spTree>
    <p:extLst>
      <p:ext uri="{BB962C8B-B14F-4D97-AF65-F5344CB8AC3E}">
        <p14:creationId xmlns:p14="http://schemas.microsoft.com/office/powerpoint/2010/main" val="1680937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214A06A-61EE-49D0-C5D3-A853A2377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662"/>
            <a:ext cx="3785513" cy="372885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Раздел III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ECEE5E2-9DE3-B5F1-D113-46BE5DE53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4629235"/>
            <a:ext cx="3785514" cy="168029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Льготное кредитование ЛПХ – плательщиков налога на профессиональный доход</a:t>
            </a:r>
          </a:p>
        </p:txBody>
      </p:sp>
      <p:pic>
        <p:nvPicPr>
          <p:cNvPr id="10242" name="Picture 2" descr="Предпринимательство карикатура">
            <a:extLst>
              <a:ext uri="{FF2B5EF4-FFF2-40B4-BE49-F238E27FC236}">
                <a16:creationId xmlns:a16="http://schemas.microsoft.com/office/drawing/2014/main" id="{E6C1FE59-582A-6E3C-FA42-B04F8A3A48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r="4052" b="-1"/>
          <a:stretch/>
        </p:blipFill>
        <p:spPr bwMode="auto">
          <a:xfrm>
            <a:off x="5009505" y="10"/>
            <a:ext cx="71824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10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65C69-E987-B675-8263-92F9DE56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ЛПХ доступны льготные краткосрочные и инвестиционные кредиты (Постановление Правительства РФ № 1528 от 29.12.2016 г.)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B8ED8B-1674-420A-FC1D-FD58E0EC1C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Должен применяться специальный налоговый режим «Налог на профессиональный доход»,</a:t>
            </a:r>
          </a:p>
          <a:p>
            <a:r>
              <a:rPr lang="ru-RU" dirty="0"/>
              <a:t>Заёмщик должен представить выписку из </a:t>
            </a:r>
            <a:r>
              <a:rPr lang="ru-RU" dirty="0" err="1"/>
              <a:t>похозяйственной</a:t>
            </a:r>
            <a:r>
              <a:rPr lang="ru-RU" dirty="0"/>
              <a:t> книги, подтверждающую ведение производственной деятельности не менее чем в течение 12 месяцев, предшествующих году предоставления кредита.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730897-58D1-0B08-D9B3-F12A28DEF3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 lnSpcReduction="10000"/>
          </a:bodyPr>
          <a:lstStyle/>
          <a:p>
            <a:r>
              <a:rPr lang="ru-RU" dirty="0"/>
              <a:t>Не требуется подтверждение доли дохода от реализации продукции в доходе от реализации товаров (работ, услуг), составляющей не менее 70 процентов за календарный год.</a:t>
            </a:r>
          </a:p>
        </p:txBody>
      </p:sp>
    </p:spTree>
    <p:extLst>
      <p:ext uri="{BB962C8B-B14F-4D97-AF65-F5344CB8AC3E}">
        <p14:creationId xmlns:p14="http://schemas.microsoft.com/office/powerpoint/2010/main" val="153727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6D02DA5-D1B9-4A07-8269-13E8BAA83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Актуальная нормативная база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A62DE0C-027D-401C-B9CF-29BE0AD6E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dirty="0" err="1"/>
              <a:t>Постановление</a:t>
            </a:r>
            <a:r>
              <a:rPr lang="en-US" dirty="0"/>
              <a:t> </a:t>
            </a:r>
            <a:r>
              <a:rPr lang="en-US" dirty="0" err="1"/>
              <a:t>Правительства</a:t>
            </a:r>
            <a:r>
              <a:rPr lang="en-US" dirty="0"/>
              <a:t> РФ </a:t>
            </a:r>
            <a:r>
              <a:rPr lang="en-US" dirty="0" err="1"/>
              <a:t>от</a:t>
            </a:r>
            <a:r>
              <a:rPr lang="en-US" dirty="0"/>
              <a:t> 14.07.2012 г. № 717 «О </a:t>
            </a:r>
            <a:r>
              <a:rPr lang="en-US" dirty="0" err="1"/>
              <a:t>Государственной</a:t>
            </a:r>
            <a:r>
              <a:rPr lang="en-US" dirty="0"/>
              <a:t> </a:t>
            </a:r>
            <a:r>
              <a:rPr lang="en-US" dirty="0" err="1"/>
              <a:t>программе</a:t>
            </a:r>
            <a:r>
              <a:rPr lang="en-US" dirty="0"/>
              <a:t> </a:t>
            </a:r>
            <a:r>
              <a:rPr lang="en-US" dirty="0" err="1"/>
              <a:t>развития</a:t>
            </a:r>
            <a:r>
              <a:rPr lang="en-US" dirty="0"/>
              <a:t> </a:t>
            </a:r>
            <a:r>
              <a:rPr lang="en-US" dirty="0" err="1"/>
              <a:t>сельского</a:t>
            </a:r>
            <a:r>
              <a:rPr lang="en-US" dirty="0"/>
              <a:t> </a:t>
            </a:r>
            <a:r>
              <a:rPr lang="en-US" dirty="0" err="1"/>
              <a:t>хозяйства</a:t>
            </a:r>
            <a:r>
              <a:rPr lang="en-US" dirty="0"/>
              <a:t> и </a:t>
            </a:r>
            <a:r>
              <a:rPr lang="en-US" dirty="0" err="1"/>
              <a:t>регулирования</a:t>
            </a:r>
            <a:r>
              <a:rPr lang="en-US" dirty="0"/>
              <a:t> </a:t>
            </a:r>
            <a:r>
              <a:rPr lang="en-US" dirty="0" err="1"/>
              <a:t>рынков</a:t>
            </a:r>
            <a:r>
              <a:rPr lang="en-US" dirty="0"/>
              <a:t> </a:t>
            </a:r>
            <a:r>
              <a:rPr lang="en-US" dirty="0" err="1"/>
              <a:t>сельскохозяйственной</a:t>
            </a:r>
            <a:r>
              <a:rPr lang="en-US" dirty="0"/>
              <a:t> </a:t>
            </a:r>
            <a:r>
              <a:rPr lang="en-US" dirty="0" err="1"/>
              <a:t>продукции</a:t>
            </a:r>
            <a:r>
              <a:rPr lang="en-US" dirty="0"/>
              <a:t>, </a:t>
            </a:r>
            <a:r>
              <a:rPr lang="en-US" dirty="0" err="1"/>
              <a:t>сырья</a:t>
            </a:r>
            <a:r>
              <a:rPr lang="en-US" dirty="0"/>
              <a:t> и </a:t>
            </a:r>
            <a:r>
              <a:rPr lang="en-US" dirty="0" err="1"/>
              <a:t>продовольствия</a:t>
            </a:r>
            <a:r>
              <a:rPr lang="en-US" dirty="0"/>
              <a:t>»</a:t>
            </a:r>
          </a:p>
          <a:p>
            <a:r>
              <a:rPr lang="ru-RU" dirty="0"/>
              <a:t>Приложение 6,</a:t>
            </a:r>
          </a:p>
          <a:p>
            <a:r>
              <a:rPr lang="ru-RU" dirty="0"/>
              <a:t>Приложение 8,</a:t>
            </a:r>
          </a:p>
          <a:p>
            <a:r>
              <a:rPr lang="ru-RU" dirty="0"/>
              <a:t>Приложение 12.1</a:t>
            </a:r>
            <a:endParaRPr lang="en-US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D2B4F7A-F4F6-4C42-AEDE-895C5DC42F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3" r="1989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A8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432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214A06A-61EE-49D0-C5D3-A853A2377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Раздел I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ECEE5E2-9DE3-B5F1-D113-46BE5DE53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«</a:t>
            </a:r>
            <a:r>
              <a:rPr lang="en-US" sz="2000" dirty="0" err="1"/>
              <a:t>Косвенные</a:t>
            </a:r>
            <a:r>
              <a:rPr lang="en-US" sz="2000" dirty="0"/>
              <a:t>» </a:t>
            </a:r>
            <a:r>
              <a:rPr lang="en-US" sz="2000" dirty="0" err="1"/>
              <a:t>меры</a:t>
            </a:r>
            <a:r>
              <a:rPr lang="en-US" sz="2000" dirty="0"/>
              <a:t> </a:t>
            </a:r>
            <a:r>
              <a:rPr lang="en-US" sz="2000" dirty="0" err="1"/>
              <a:t>поддержки</a:t>
            </a:r>
            <a:r>
              <a:rPr lang="en-US" sz="2000" dirty="0"/>
              <a:t> ЛПХ: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Через</a:t>
            </a:r>
            <a:r>
              <a:rPr lang="en-US" sz="2000" dirty="0"/>
              <a:t> </a:t>
            </a:r>
            <a:r>
              <a:rPr lang="en-US" sz="2000" dirty="0" err="1"/>
              <a:t>переработчиков</a:t>
            </a:r>
            <a:r>
              <a:rPr lang="en-US" sz="2000" dirty="0"/>
              <a:t>,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Через</a:t>
            </a:r>
            <a:r>
              <a:rPr lang="en-US" sz="2000" dirty="0"/>
              <a:t> </a:t>
            </a:r>
            <a:r>
              <a:rPr lang="en-US" sz="2000" dirty="0" err="1"/>
              <a:t>сельскохозяйственные</a:t>
            </a:r>
            <a:r>
              <a:rPr lang="en-US" sz="2000" dirty="0"/>
              <a:t> </a:t>
            </a:r>
            <a:r>
              <a:rPr lang="en-US" sz="2000" dirty="0" err="1"/>
              <a:t>потребительские</a:t>
            </a:r>
            <a:r>
              <a:rPr lang="en-US" sz="2000" dirty="0"/>
              <a:t> </a:t>
            </a:r>
            <a:r>
              <a:rPr lang="en-US" sz="2000" dirty="0" err="1"/>
              <a:t>кооперативы</a:t>
            </a:r>
            <a:r>
              <a:rPr lang="ru-RU" sz="2000" dirty="0"/>
              <a:t> (в части ЛПХ – не-членов кооперативов)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9FC8849F-E8EB-A313-7476-EEB64ECBB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5862" y="1975213"/>
            <a:ext cx="6019331" cy="29043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7720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5EA61-1400-2BC8-8560-D620FACB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1.1.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Агроконтракт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CFC3CC-92BF-0035-9D91-AE17FDDD0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5" y="2660904"/>
            <a:ext cx="5697293" cy="394309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Договор (соглашение), заключаемый между </a:t>
            </a:r>
            <a:r>
              <a:rPr lang="ru-RU" sz="2400" b="1" i="1" dirty="0"/>
              <a:t>переработчиком</a:t>
            </a:r>
            <a:r>
              <a:rPr lang="ru-RU" sz="2400" dirty="0"/>
              <a:t> и </a:t>
            </a:r>
            <a:r>
              <a:rPr lang="ru-RU" sz="2400" b="1" i="1" dirty="0"/>
              <a:t>гражданином, ведущим личное подсобное хозяйство</a:t>
            </a:r>
            <a:r>
              <a:rPr lang="ru-RU" sz="2400" dirty="0"/>
              <a:t>, предусматривающий передачу переработчиком семенного материала овощей, картофеля, а также крупного рогатого скота, овец и коз в пользу указанного гражданина за поставляемые овощи открытого грунта, картофель, молоко, мясо в соответствии с условиями, установленными данным договором (соглашением).</a:t>
            </a:r>
            <a:endParaRPr lang="en-US" sz="2400" dirty="0"/>
          </a:p>
        </p:txBody>
      </p:sp>
      <p:pic>
        <p:nvPicPr>
          <p:cNvPr id="6" name="Объект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C32C8CC0-A640-8C3D-1807-5240FD32C5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134005"/>
            <a:ext cx="5458968" cy="458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4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89864-5DF4-E541-0AC7-7C619867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382410"/>
            <a:ext cx="5314536" cy="8367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Переработчик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BEEA4-06CE-FF3A-EC90-784E45426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829" y="1219198"/>
            <a:ext cx="6416312" cy="53848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200" dirty="0"/>
              <a:t>Сельскохозяйственный товаропроизводитель (за исключением граждан, ведущих личное подсобное хозяйство, и сельскохозяйственного кредитного потребительского кооператива), осуществляющий хранение, первичную и (или) последующую (промышленную) переработку сельскохозяйственной продукции в соответствии с перечнями, утверждаемыми Правительством Российской Федерации в соответствии с частью 1 статьи 3 и (или) частью 1 статьи 7 Федерального закона "О развитии сельского хозяйства" (в том числе на арендованных основных средствах).</a:t>
            </a:r>
            <a:endParaRPr lang="en-US" sz="2200" dirty="0"/>
          </a:p>
          <a:p>
            <a:pPr marL="0" indent="0">
              <a:buNone/>
            </a:pPr>
            <a:r>
              <a:rPr lang="en-US" sz="2200" dirty="0" err="1">
                <a:solidFill>
                  <a:srgbClr val="FFFF00"/>
                </a:solidFill>
              </a:rPr>
              <a:t>Вывод</a:t>
            </a:r>
            <a:r>
              <a:rPr lang="en-US" sz="2200" dirty="0">
                <a:solidFill>
                  <a:srgbClr val="FFFF00"/>
                </a:solidFill>
              </a:rPr>
              <a:t>: </a:t>
            </a:r>
            <a:r>
              <a:rPr lang="en-US" sz="2200" dirty="0" err="1">
                <a:solidFill>
                  <a:srgbClr val="FFFF00"/>
                </a:solidFill>
              </a:rPr>
              <a:t>сельскохозяйственный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потребительский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кооператив</a:t>
            </a:r>
            <a:r>
              <a:rPr lang="en-US" sz="2200" dirty="0">
                <a:solidFill>
                  <a:srgbClr val="FFFF00"/>
                </a:solidFill>
              </a:rPr>
              <a:t> (</a:t>
            </a:r>
            <a:r>
              <a:rPr lang="en-US" sz="2200" dirty="0" err="1">
                <a:solidFill>
                  <a:srgbClr val="FFFF00"/>
                </a:solidFill>
              </a:rPr>
              <a:t>сельскохозяйственный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товаропроизводитель</a:t>
            </a:r>
            <a:r>
              <a:rPr lang="en-US" sz="2200" dirty="0">
                <a:solidFill>
                  <a:srgbClr val="FFFF00"/>
                </a:solidFill>
              </a:rPr>
              <a:t> в </a:t>
            </a:r>
            <a:r>
              <a:rPr lang="en-US" sz="2200" dirty="0" err="1">
                <a:solidFill>
                  <a:srgbClr val="FFFF00"/>
                </a:solidFill>
              </a:rPr>
              <a:t>силу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Федерального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закона</a:t>
            </a:r>
            <a:r>
              <a:rPr lang="en-US" sz="2200" dirty="0">
                <a:solidFill>
                  <a:srgbClr val="FFFF00"/>
                </a:solidFill>
              </a:rPr>
              <a:t> «О </a:t>
            </a:r>
            <a:r>
              <a:rPr lang="en-US" sz="2200" dirty="0" err="1">
                <a:solidFill>
                  <a:srgbClr val="FFFF00"/>
                </a:solidFill>
              </a:rPr>
              <a:t>развитии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сельского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хозяйства</a:t>
            </a:r>
            <a:r>
              <a:rPr lang="en-US" sz="2200" dirty="0">
                <a:solidFill>
                  <a:srgbClr val="FFFF00"/>
                </a:solidFill>
              </a:rPr>
              <a:t>») </a:t>
            </a:r>
            <a:r>
              <a:rPr lang="en-US" sz="2200" dirty="0" err="1">
                <a:solidFill>
                  <a:srgbClr val="FFFF00"/>
                </a:solidFill>
              </a:rPr>
              <a:t>также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может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трактоваться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как</a:t>
            </a:r>
            <a:r>
              <a:rPr lang="en-US" sz="2200" dirty="0">
                <a:solidFill>
                  <a:srgbClr val="FFFF00"/>
                </a:solidFill>
              </a:rPr>
              <a:t> «</a:t>
            </a:r>
            <a:r>
              <a:rPr lang="en-US" sz="2200" dirty="0" err="1">
                <a:solidFill>
                  <a:srgbClr val="FFFF00"/>
                </a:solidFill>
              </a:rPr>
              <a:t>переработчик</a:t>
            </a:r>
            <a:r>
              <a:rPr lang="en-US" sz="2200" dirty="0">
                <a:solidFill>
                  <a:srgbClr val="FFFF00"/>
                </a:solidFill>
              </a:rPr>
              <a:t>»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4D9FED1-E2DC-26EF-B6BF-D4DBDC7BD9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r="800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5392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5B1F5-3BB0-C5CB-2505-DE6CA59A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Гражданин</a:t>
            </a:r>
            <a:r>
              <a:rPr lang="en-US" dirty="0"/>
              <a:t>, </a:t>
            </a:r>
            <a:r>
              <a:rPr lang="en-US" dirty="0" err="1"/>
              <a:t>ведущий</a:t>
            </a:r>
            <a:r>
              <a:rPr lang="en-US" dirty="0"/>
              <a:t> ЛПХ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Объект 5" descr="Изображение выглядит как внешний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7779C07F-CC16-D581-0FE8-FBF386A277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r="15617" b="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85564F2-C22D-FB3E-FAE5-46114AE7D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9158" y="2279018"/>
            <a:ext cx="5259714" cy="39040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/>
              <a:t>Гражданин</a:t>
            </a:r>
            <a:r>
              <a:rPr lang="en-US" dirty="0"/>
              <a:t>, </a:t>
            </a:r>
            <a:r>
              <a:rPr lang="en-US" dirty="0" err="1"/>
              <a:t>осуществляющий</a:t>
            </a:r>
            <a:r>
              <a:rPr lang="en-US" dirty="0"/>
              <a:t> </a:t>
            </a:r>
            <a:r>
              <a:rPr lang="en-US" dirty="0" err="1"/>
              <a:t>ведение</a:t>
            </a:r>
            <a:r>
              <a:rPr lang="en-US" dirty="0"/>
              <a:t> </a:t>
            </a:r>
            <a:r>
              <a:rPr lang="en-US" dirty="0" err="1"/>
              <a:t>личного</a:t>
            </a:r>
            <a:r>
              <a:rPr lang="en-US" dirty="0"/>
              <a:t> </a:t>
            </a:r>
            <a:r>
              <a:rPr lang="en-US" dirty="0" err="1"/>
              <a:t>подсобного</a:t>
            </a:r>
            <a:r>
              <a:rPr lang="en-US" dirty="0"/>
              <a:t> </a:t>
            </a:r>
            <a:r>
              <a:rPr lang="en-US" dirty="0" err="1"/>
              <a:t>хозяйства</a:t>
            </a:r>
            <a:r>
              <a:rPr lang="en-US" dirty="0"/>
              <a:t> в </a:t>
            </a:r>
            <a:r>
              <a:rPr lang="en-US" dirty="0" err="1"/>
              <a:t>соответствии</a:t>
            </a:r>
            <a:r>
              <a:rPr lang="en-US" dirty="0"/>
              <a:t> с </a:t>
            </a:r>
            <a:r>
              <a:rPr lang="en-US" dirty="0" err="1"/>
              <a:t>Федеральным</a:t>
            </a:r>
            <a:r>
              <a:rPr lang="en-US" dirty="0"/>
              <a:t> </a:t>
            </a:r>
            <a:r>
              <a:rPr lang="en-US" dirty="0" err="1"/>
              <a:t>законом</a:t>
            </a:r>
            <a:r>
              <a:rPr lang="en-US" dirty="0"/>
              <a:t> "О </a:t>
            </a:r>
            <a:r>
              <a:rPr lang="en-US" dirty="0" err="1"/>
              <a:t>личном</a:t>
            </a:r>
            <a:r>
              <a:rPr lang="en-US" dirty="0"/>
              <a:t> </a:t>
            </a:r>
            <a:r>
              <a:rPr lang="en-US" dirty="0" err="1"/>
              <a:t>подсобном</a:t>
            </a:r>
            <a:r>
              <a:rPr lang="en-US" dirty="0"/>
              <a:t> </a:t>
            </a:r>
            <a:r>
              <a:rPr lang="en-US" dirty="0" err="1"/>
              <a:t>хозяйстве</a:t>
            </a:r>
            <a:r>
              <a:rPr lang="en-US" dirty="0"/>
              <a:t>", </a:t>
            </a:r>
            <a:r>
              <a:rPr lang="en-US" dirty="0" err="1"/>
              <a:t>применяющий</a:t>
            </a:r>
            <a:r>
              <a:rPr lang="en-US" dirty="0"/>
              <a:t> </a:t>
            </a:r>
            <a:r>
              <a:rPr lang="en-US" dirty="0" err="1"/>
              <a:t>специальный</a:t>
            </a:r>
            <a:r>
              <a:rPr lang="en-US" dirty="0"/>
              <a:t> </a:t>
            </a:r>
            <a:r>
              <a:rPr lang="en-US" dirty="0" err="1"/>
              <a:t>налоговый</a:t>
            </a:r>
            <a:r>
              <a:rPr lang="en-US" dirty="0"/>
              <a:t> </a:t>
            </a:r>
            <a:r>
              <a:rPr lang="en-US" dirty="0" err="1"/>
              <a:t>режим</a:t>
            </a:r>
            <a:r>
              <a:rPr lang="en-US" dirty="0"/>
              <a:t> «</a:t>
            </a:r>
            <a:r>
              <a:rPr lang="en-US" dirty="0" err="1"/>
              <a:t>Налог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профессиональный</a:t>
            </a:r>
            <a:r>
              <a:rPr lang="en-US" dirty="0"/>
              <a:t> </a:t>
            </a:r>
            <a:r>
              <a:rPr lang="en-US" dirty="0" err="1"/>
              <a:t>доход</a:t>
            </a:r>
            <a:r>
              <a:rPr lang="en-US" dirty="0"/>
              <a:t>».</a:t>
            </a:r>
            <a:endParaRPr lang="ru-RU" dirty="0"/>
          </a:p>
          <a:p>
            <a:pPr marL="0" indent="0" algn="r">
              <a:buNone/>
            </a:pPr>
            <a:r>
              <a:rPr lang="ru-RU" i="1" dirty="0"/>
              <a:t>Приложение 6, п. 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14610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B3997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0EF8B-7FD3-00A1-096A-D6E6CE62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Переработчик – сторона «Агроконтракта» – имеет право на получение субсидий: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4E0C65D-BE09-637C-02CF-0ACB65A005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091" r="1" b="564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DB1FC7-DD0C-BA4B-EF15-5375E3B2A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/>
            <a:r>
              <a:rPr lang="en-US" sz="3200" dirty="0">
                <a:solidFill>
                  <a:srgbClr val="FFFFFF"/>
                </a:solidFill>
              </a:rPr>
              <a:t>В </a:t>
            </a:r>
            <a:r>
              <a:rPr lang="en-US" sz="3200" dirty="0" err="1">
                <a:solidFill>
                  <a:srgbClr val="FFFFFF"/>
                </a:solidFill>
              </a:rPr>
              <a:t>связи</a:t>
            </a:r>
            <a:r>
              <a:rPr lang="en-US" sz="3200" dirty="0">
                <a:solidFill>
                  <a:srgbClr val="FFFFFF"/>
                </a:solidFill>
              </a:rPr>
              <a:t> с </a:t>
            </a:r>
            <a:r>
              <a:rPr lang="en-US" sz="3200" dirty="0" err="1">
                <a:solidFill>
                  <a:srgbClr val="FFFFFF"/>
                </a:solidFill>
              </a:rPr>
              <a:t>поставкой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ресурсов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гражданину</a:t>
            </a:r>
            <a:r>
              <a:rPr lang="en-US" sz="3200" dirty="0">
                <a:solidFill>
                  <a:srgbClr val="FFFFFF"/>
                </a:solidFill>
              </a:rPr>
              <a:t>, </a:t>
            </a:r>
            <a:r>
              <a:rPr lang="en-US" sz="3200" dirty="0" err="1">
                <a:solidFill>
                  <a:srgbClr val="FFFFFF"/>
                </a:solidFill>
              </a:rPr>
              <a:t>ведущему</a:t>
            </a:r>
            <a:r>
              <a:rPr lang="en-US" sz="3200" dirty="0">
                <a:solidFill>
                  <a:srgbClr val="FFFFFF"/>
                </a:solidFill>
              </a:rPr>
              <a:t> ЛПХ,</a:t>
            </a:r>
          </a:p>
          <a:p>
            <a:pPr marL="514350"/>
            <a:r>
              <a:rPr lang="en-US" sz="3200" dirty="0">
                <a:solidFill>
                  <a:srgbClr val="FFFFFF"/>
                </a:solidFill>
              </a:rPr>
              <a:t>В </a:t>
            </a:r>
            <a:r>
              <a:rPr lang="en-US" sz="3200" dirty="0" err="1">
                <a:solidFill>
                  <a:srgbClr val="FFFFFF"/>
                </a:solidFill>
              </a:rPr>
              <a:t>связи</a:t>
            </a:r>
            <a:r>
              <a:rPr lang="en-US" sz="3200" dirty="0">
                <a:solidFill>
                  <a:srgbClr val="FFFFFF"/>
                </a:solidFill>
              </a:rPr>
              <a:t> с </a:t>
            </a:r>
            <a:r>
              <a:rPr lang="en-US" sz="3200" dirty="0" err="1">
                <a:solidFill>
                  <a:srgbClr val="FFFFFF"/>
                </a:solidFill>
              </a:rPr>
              <a:t>закупкой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продукции</a:t>
            </a:r>
            <a:r>
              <a:rPr lang="en-US" sz="3200" dirty="0">
                <a:solidFill>
                  <a:srgbClr val="FFFFFF"/>
                </a:solidFill>
              </a:rPr>
              <a:t> у </a:t>
            </a:r>
            <a:r>
              <a:rPr lang="en-US" sz="3200" dirty="0" err="1">
                <a:solidFill>
                  <a:srgbClr val="FFFFFF"/>
                </a:solidFill>
              </a:rPr>
              <a:t>гражданина</a:t>
            </a:r>
            <a:r>
              <a:rPr lang="en-US" sz="3200" dirty="0">
                <a:solidFill>
                  <a:srgbClr val="FFFFFF"/>
                </a:solidFill>
              </a:rPr>
              <a:t>, </a:t>
            </a:r>
            <a:r>
              <a:rPr lang="en-US" sz="3200" dirty="0" err="1">
                <a:solidFill>
                  <a:srgbClr val="FFFFFF"/>
                </a:solidFill>
              </a:rPr>
              <a:t>ведущего</a:t>
            </a:r>
            <a:r>
              <a:rPr lang="en-US" sz="3200" dirty="0">
                <a:solidFill>
                  <a:srgbClr val="FFFFFF"/>
                </a:solidFill>
              </a:rPr>
              <a:t> ЛПХ.</a:t>
            </a:r>
          </a:p>
        </p:txBody>
      </p:sp>
    </p:spTree>
    <p:extLst>
      <p:ext uri="{BB962C8B-B14F-4D97-AF65-F5344CB8AC3E}">
        <p14:creationId xmlns:p14="http://schemas.microsoft.com/office/powerpoint/2010/main" val="2701061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2262</Words>
  <Application>Microsoft Office PowerPoint</Application>
  <PresentationFormat>Широкоэкранный</PresentationFormat>
  <Paragraphs>119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Тема Office</vt:lpstr>
      <vt:lpstr>Меры поддержки личных подсобных хозяйств в рамках Государственной программы в 2023 г.</vt:lpstr>
      <vt:lpstr>В предмет материала не входит</vt:lpstr>
      <vt:lpstr>Личное подсобное хозяйство – сельскохозяйственный товаропроизводитель</vt:lpstr>
      <vt:lpstr>Актуальная нормативная база</vt:lpstr>
      <vt:lpstr>Раздел I</vt:lpstr>
      <vt:lpstr>1.1. Агроконтракт</vt:lpstr>
      <vt:lpstr>Переработчик</vt:lpstr>
      <vt:lpstr>Гражданин, ведущий ЛПХ</vt:lpstr>
      <vt:lpstr>Переработчик – сторона «Агроконтракта» – имеет право на получение субсидий:</vt:lpstr>
      <vt:lpstr>Субсидия 1. «Субсидия на поставку» (п. 11.1, пп. а)</vt:lpstr>
      <vt:lpstr>Субсидия 2. «Субсидия на закупку» (п. 11.1, пп. б)</vt:lpstr>
      <vt:lpstr>1.2. Меры косвенной поддержки ЛПХ через СПоК</vt:lpstr>
      <vt:lpstr>С 2022 г. мера, направленная на членов СПоК, дополнена:</vt:lpstr>
      <vt:lpstr>Возмещение затрат СПоК на закупку продукции у их членов, а также ЛПХ – плательщиков НПД</vt:lpstr>
      <vt:lpstr>Использование меры на операции с не-членами противоречит природе кооператива</vt:lpstr>
      <vt:lpstr>Субсидирование закупок «через переработчика» и «через кооператив»</vt:lpstr>
      <vt:lpstr>В чём смысл косвенной поддержки?</vt:lpstr>
      <vt:lpstr>Смысл поддержки снабженческой деятельности СПоК: удешевление ресурсов для членов СПоК</vt:lpstr>
      <vt:lpstr>Смысл поддержки снабженческой деятельности переработчика – увеличение рентабельности переработчика</vt:lpstr>
      <vt:lpstr>Смысл поддержки сбытовой деятельности СПоК: повышение цены сбыта для членов СПоК</vt:lpstr>
      <vt:lpstr>Смысл поддержки сбытовой деятельности переработчика: повышение рентабельности переработчика</vt:lpstr>
      <vt:lpstr>Почему экономический эффект для ЛПХ – разный в СПоК и у «переработчика»</vt:lpstr>
      <vt:lpstr>Раздел II</vt:lpstr>
      <vt:lpstr>Приложение 8, п. 5</vt:lpstr>
      <vt:lpstr>Условие получения поддержки (п. 6, пп. б)</vt:lpstr>
      <vt:lpstr>Приложение 8, п. 5, пп. к)</vt:lpstr>
      <vt:lpstr>Условие получения поддержки (п. 6, пп. г)</vt:lpstr>
      <vt:lpstr>Условие получения обеих видов субсидий: п. 6, пп. д)</vt:lpstr>
      <vt:lpstr>Приложение 12.1, п. 4, пп. в)</vt:lpstr>
      <vt:lpstr>Условие получения субсидии: п. 7, пп. в)</vt:lpstr>
      <vt:lpstr>Раздел III</vt:lpstr>
      <vt:lpstr>ЛПХ доступны льготные краткосрочные и инвестиционные кредиты (Постановление Правительства РФ № 1528 от 29.12.2016 г.)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поддержка создания и деятельности сельскохозяйственных потребительских кооперативов в 2020 г.</dc:title>
  <dc:creator>euser519</dc:creator>
  <cp:lastModifiedBy>euser519</cp:lastModifiedBy>
  <cp:revision>121</cp:revision>
  <dcterms:created xsi:type="dcterms:W3CDTF">2020-04-08T10:45:37Z</dcterms:created>
  <dcterms:modified xsi:type="dcterms:W3CDTF">2023-03-12T09:57:32Z</dcterms:modified>
</cp:coreProperties>
</file>