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28"/>
  </p:notesMasterIdLst>
  <p:handoutMasterIdLst>
    <p:handoutMasterId r:id="rId29"/>
  </p:handoutMasterIdLst>
  <p:sldIdLst>
    <p:sldId id="401" r:id="rId5"/>
    <p:sldId id="402" r:id="rId6"/>
    <p:sldId id="1267" r:id="rId7"/>
    <p:sldId id="306" r:id="rId8"/>
    <p:sldId id="403" r:id="rId9"/>
    <p:sldId id="1279" r:id="rId10"/>
    <p:sldId id="1280" r:id="rId11"/>
    <p:sldId id="1281" r:id="rId12"/>
    <p:sldId id="468" r:id="rId13"/>
    <p:sldId id="1282" r:id="rId14"/>
    <p:sldId id="259" r:id="rId15"/>
    <p:sldId id="1292" r:id="rId16"/>
    <p:sldId id="1284" r:id="rId17"/>
    <p:sldId id="263" r:id="rId18"/>
    <p:sldId id="1285" r:id="rId19"/>
    <p:sldId id="1286" r:id="rId20"/>
    <p:sldId id="1287" r:id="rId21"/>
    <p:sldId id="1289" r:id="rId22"/>
    <p:sldId id="264" r:id="rId23"/>
    <p:sldId id="1290" r:id="rId24"/>
    <p:sldId id="261" r:id="rId25"/>
    <p:sldId id="1291" r:id="rId26"/>
    <p:sldId id="269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66" d="100"/>
          <a:sy n="66" d="100"/>
        </p:scale>
        <p:origin x="84" y="6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BFD6A-277A-40B3-B606-3F0E738DC35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4F4A058-0830-48AA-9C08-332F67CE3327}">
      <dgm:prSet phldrT="[Текст]"/>
      <dgm:spPr/>
      <dgm:t>
        <a:bodyPr/>
        <a:lstStyle/>
        <a:p>
          <a:r>
            <a:rPr lang="ru-RU" dirty="0"/>
            <a:t>Определение функции, делегируемой кооперативу</a:t>
          </a:r>
        </a:p>
      </dgm:t>
    </dgm:pt>
    <dgm:pt modelId="{D3D816F4-EE11-4F80-BC21-F45692A9BA33}" type="parTrans" cxnId="{9B9ED614-72B4-468A-8CB4-02FFF508738B}">
      <dgm:prSet/>
      <dgm:spPr/>
      <dgm:t>
        <a:bodyPr/>
        <a:lstStyle/>
        <a:p>
          <a:endParaRPr lang="ru-RU"/>
        </a:p>
      </dgm:t>
    </dgm:pt>
    <dgm:pt modelId="{418581E8-82F6-4BCD-91DD-3EDA5D4FD501}" type="sibTrans" cxnId="{9B9ED614-72B4-468A-8CB4-02FFF508738B}">
      <dgm:prSet/>
      <dgm:spPr/>
      <dgm:t>
        <a:bodyPr/>
        <a:lstStyle/>
        <a:p>
          <a:endParaRPr lang="ru-RU"/>
        </a:p>
      </dgm:t>
    </dgm:pt>
    <dgm:pt modelId="{7E63D0CB-C9BB-4ECE-BEE6-E192ABF3B508}">
      <dgm:prSet phldrT="[Текст]"/>
      <dgm:spPr/>
      <dgm:t>
        <a:bodyPr/>
        <a:lstStyle/>
        <a:p>
          <a:r>
            <a:rPr lang="ru-RU" dirty="0"/>
            <a:t>Определение имущества, необходимого для выполнения функции</a:t>
          </a:r>
        </a:p>
      </dgm:t>
    </dgm:pt>
    <dgm:pt modelId="{69142ECB-4A77-4460-8109-B7FDB19BF1C7}" type="parTrans" cxnId="{FF79EAFD-8012-4244-9D54-ED8AE27FEC27}">
      <dgm:prSet/>
      <dgm:spPr/>
      <dgm:t>
        <a:bodyPr/>
        <a:lstStyle/>
        <a:p>
          <a:endParaRPr lang="ru-RU"/>
        </a:p>
      </dgm:t>
    </dgm:pt>
    <dgm:pt modelId="{FF9AEDDE-CCA6-4404-9282-D8F1BE09CD32}" type="sibTrans" cxnId="{FF79EAFD-8012-4244-9D54-ED8AE27FEC27}">
      <dgm:prSet/>
      <dgm:spPr/>
      <dgm:t>
        <a:bodyPr/>
        <a:lstStyle/>
        <a:p>
          <a:endParaRPr lang="ru-RU"/>
        </a:p>
      </dgm:t>
    </dgm:pt>
    <dgm:pt modelId="{5DAE50C2-A6D8-403A-A0EE-D1E7FB9328DE}">
      <dgm:prSet phldrT="[Текст]"/>
      <dgm:spPr/>
      <dgm:t>
        <a:bodyPr/>
        <a:lstStyle/>
        <a:p>
          <a:r>
            <a:rPr lang="ru-RU" dirty="0"/>
            <a:t>Определение стоимости имущества </a:t>
          </a:r>
          <a:r>
            <a:rPr lang="ru-RU" dirty="0">
              <a:latin typeface="Century Gothic" panose="020B0502020202020204" pitchFamily="34" charset="0"/>
            </a:rPr>
            <a:t>≈</a:t>
          </a:r>
          <a:r>
            <a:rPr lang="ru-RU" dirty="0"/>
            <a:t> размер паевого фонда</a:t>
          </a:r>
        </a:p>
      </dgm:t>
    </dgm:pt>
    <dgm:pt modelId="{69F4BAA3-031B-4143-844E-A7AC319313A9}" type="parTrans" cxnId="{1CD4C7F4-16BF-4786-BA53-5D3535B86ECB}">
      <dgm:prSet/>
      <dgm:spPr/>
      <dgm:t>
        <a:bodyPr/>
        <a:lstStyle/>
        <a:p>
          <a:endParaRPr lang="ru-RU"/>
        </a:p>
      </dgm:t>
    </dgm:pt>
    <dgm:pt modelId="{D68A9C52-8EA1-48C8-85DD-F1FE8A9CDAA1}" type="sibTrans" cxnId="{1CD4C7F4-16BF-4786-BA53-5D3535B86ECB}">
      <dgm:prSet/>
      <dgm:spPr/>
      <dgm:t>
        <a:bodyPr/>
        <a:lstStyle/>
        <a:p>
          <a:endParaRPr lang="ru-RU"/>
        </a:p>
      </dgm:t>
    </dgm:pt>
    <dgm:pt modelId="{1B8FFF86-FA3E-4979-8270-6B2C16DDA1BB}" type="pres">
      <dgm:prSet presAssocID="{4E1BFD6A-277A-40B3-B606-3F0E738DC358}" presName="CompostProcess" presStyleCnt="0">
        <dgm:presLayoutVars>
          <dgm:dir/>
          <dgm:resizeHandles val="exact"/>
        </dgm:presLayoutVars>
      </dgm:prSet>
      <dgm:spPr/>
    </dgm:pt>
    <dgm:pt modelId="{C6C81FA8-6688-4F24-A489-4677616F71F8}" type="pres">
      <dgm:prSet presAssocID="{4E1BFD6A-277A-40B3-B606-3F0E738DC358}" presName="arrow" presStyleLbl="bgShp" presStyleIdx="0" presStyleCnt="1"/>
      <dgm:spPr/>
    </dgm:pt>
    <dgm:pt modelId="{30D1CE6D-52AE-403F-A193-5FD7BE2167B5}" type="pres">
      <dgm:prSet presAssocID="{4E1BFD6A-277A-40B3-B606-3F0E738DC358}" presName="linearProcess" presStyleCnt="0"/>
      <dgm:spPr/>
    </dgm:pt>
    <dgm:pt modelId="{E56157E1-AFD7-421C-B1E4-E4883B6F2897}" type="pres">
      <dgm:prSet presAssocID="{C4F4A058-0830-48AA-9C08-332F67CE3327}" presName="textNode" presStyleLbl="node1" presStyleIdx="0" presStyleCnt="3">
        <dgm:presLayoutVars>
          <dgm:bulletEnabled val="1"/>
        </dgm:presLayoutVars>
      </dgm:prSet>
      <dgm:spPr/>
    </dgm:pt>
    <dgm:pt modelId="{0C817025-CF45-4506-9D5D-6A271B8969C0}" type="pres">
      <dgm:prSet presAssocID="{418581E8-82F6-4BCD-91DD-3EDA5D4FD501}" presName="sibTrans" presStyleCnt="0"/>
      <dgm:spPr/>
    </dgm:pt>
    <dgm:pt modelId="{E5B26C08-E59A-4AC8-ACDD-FBC7FDDEE2A1}" type="pres">
      <dgm:prSet presAssocID="{7E63D0CB-C9BB-4ECE-BEE6-E192ABF3B508}" presName="textNode" presStyleLbl="node1" presStyleIdx="1" presStyleCnt="3">
        <dgm:presLayoutVars>
          <dgm:bulletEnabled val="1"/>
        </dgm:presLayoutVars>
      </dgm:prSet>
      <dgm:spPr/>
    </dgm:pt>
    <dgm:pt modelId="{2FE1DD98-780B-4AA6-B437-83DBFC342775}" type="pres">
      <dgm:prSet presAssocID="{FF9AEDDE-CCA6-4404-9282-D8F1BE09CD32}" presName="sibTrans" presStyleCnt="0"/>
      <dgm:spPr/>
    </dgm:pt>
    <dgm:pt modelId="{2B6F9ADA-20CE-4313-ABDD-EAEFD8AB2D46}" type="pres">
      <dgm:prSet presAssocID="{5DAE50C2-A6D8-403A-A0EE-D1E7FB9328D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B9ED614-72B4-468A-8CB4-02FFF508738B}" srcId="{4E1BFD6A-277A-40B3-B606-3F0E738DC358}" destId="{C4F4A058-0830-48AA-9C08-332F67CE3327}" srcOrd="0" destOrd="0" parTransId="{D3D816F4-EE11-4F80-BC21-F45692A9BA33}" sibTransId="{418581E8-82F6-4BCD-91DD-3EDA5D4FD501}"/>
    <dgm:cxn modelId="{C9838BA6-DC3C-4B1E-B29A-683BACC51F8E}" type="presOf" srcId="{C4F4A058-0830-48AA-9C08-332F67CE3327}" destId="{E56157E1-AFD7-421C-B1E4-E4883B6F2897}" srcOrd="0" destOrd="0" presId="urn:microsoft.com/office/officeart/2005/8/layout/hProcess9"/>
    <dgm:cxn modelId="{901051D4-5ECD-4B62-9BBE-5EA17D7596BF}" type="presOf" srcId="{4E1BFD6A-277A-40B3-B606-3F0E738DC358}" destId="{1B8FFF86-FA3E-4979-8270-6B2C16DDA1BB}" srcOrd="0" destOrd="0" presId="urn:microsoft.com/office/officeart/2005/8/layout/hProcess9"/>
    <dgm:cxn modelId="{1CD4C7F4-16BF-4786-BA53-5D3535B86ECB}" srcId="{4E1BFD6A-277A-40B3-B606-3F0E738DC358}" destId="{5DAE50C2-A6D8-403A-A0EE-D1E7FB9328DE}" srcOrd="2" destOrd="0" parTransId="{69F4BAA3-031B-4143-844E-A7AC319313A9}" sibTransId="{D68A9C52-8EA1-48C8-85DD-F1FE8A9CDAA1}"/>
    <dgm:cxn modelId="{04EDB1F7-B838-418F-8732-4D3D7F995703}" type="presOf" srcId="{7E63D0CB-C9BB-4ECE-BEE6-E192ABF3B508}" destId="{E5B26C08-E59A-4AC8-ACDD-FBC7FDDEE2A1}" srcOrd="0" destOrd="0" presId="urn:microsoft.com/office/officeart/2005/8/layout/hProcess9"/>
    <dgm:cxn modelId="{FF79EAFD-8012-4244-9D54-ED8AE27FEC27}" srcId="{4E1BFD6A-277A-40B3-B606-3F0E738DC358}" destId="{7E63D0CB-C9BB-4ECE-BEE6-E192ABF3B508}" srcOrd="1" destOrd="0" parTransId="{69142ECB-4A77-4460-8109-B7FDB19BF1C7}" sibTransId="{FF9AEDDE-CCA6-4404-9282-D8F1BE09CD32}"/>
    <dgm:cxn modelId="{1396DEFF-4FE4-42DF-88F2-7220B0D53B8E}" type="presOf" srcId="{5DAE50C2-A6D8-403A-A0EE-D1E7FB9328DE}" destId="{2B6F9ADA-20CE-4313-ABDD-EAEFD8AB2D46}" srcOrd="0" destOrd="0" presId="urn:microsoft.com/office/officeart/2005/8/layout/hProcess9"/>
    <dgm:cxn modelId="{6684FFCC-41D0-467A-9A22-852CB2077A49}" type="presParOf" srcId="{1B8FFF86-FA3E-4979-8270-6B2C16DDA1BB}" destId="{C6C81FA8-6688-4F24-A489-4677616F71F8}" srcOrd="0" destOrd="0" presId="urn:microsoft.com/office/officeart/2005/8/layout/hProcess9"/>
    <dgm:cxn modelId="{48E86BC9-8EE4-4491-A933-EAB3905CB560}" type="presParOf" srcId="{1B8FFF86-FA3E-4979-8270-6B2C16DDA1BB}" destId="{30D1CE6D-52AE-403F-A193-5FD7BE2167B5}" srcOrd="1" destOrd="0" presId="urn:microsoft.com/office/officeart/2005/8/layout/hProcess9"/>
    <dgm:cxn modelId="{C2C66A97-D484-4C86-8310-33A970223BA1}" type="presParOf" srcId="{30D1CE6D-52AE-403F-A193-5FD7BE2167B5}" destId="{E56157E1-AFD7-421C-B1E4-E4883B6F2897}" srcOrd="0" destOrd="0" presId="urn:microsoft.com/office/officeart/2005/8/layout/hProcess9"/>
    <dgm:cxn modelId="{9688A554-6B95-4FD6-96CF-AB2A01A83BAE}" type="presParOf" srcId="{30D1CE6D-52AE-403F-A193-5FD7BE2167B5}" destId="{0C817025-CF45-4506-9D5D-6A271B8969C0}" srcOrd="1" destOrd="0" presId="urn:microsoft.com/office/officeart/2005/8/layout/hProcess9"/>
    <dgm:cxn modelId="{32E2591A-490A-4CD2-909E-76BCA45092F1}" type="presParOf" srcId="{30D1CE6D-52AE-403F-A193-5FD7BE2167B5}" destId="{E5B26C08-E59A-4AC8-ACDD-FBC7FDDEE2A1}" srcOrd="2" destOrd="0" presId="urn:microsoft.com/office/officeart/2005/8/layout/hProcess9"/>
    <dgm:cxn modelId="{7560D30D-5178-4389-97AD-6A03DD164112}" type="presParOf" srcId="{30D1CE6D-52AE-403F-A193-5FD7BE2167B5}" destId="{2FE1DD98-780B-4AA6-B437-83DBFC342775}" srcOrd="3" destOrd="0" presId="urn:microsoft.com/office/officeart/2005/8/layout/hProcess9"/>
    <dgm:cxn modelId="{34A46908-0268-4F0E-A02F-6A2B6E2B0A46}" type="presParOf" srcId="{30D1CE6D-52AE-403F-A193-5FD7BE2167B5}" destId="{2B6F9ADA-20CE-4313-ABDD-EAEFD8AB2D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1FA5D-9AF2-4F0D-9AEC-37FE5C973AF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099F41-B496-41D4-AC6C-EA6F43001F97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6D759E9C-E7C9-487C-97B5-5D426F0B508D}" type="parTrans" cxnId="{82C6BB7C-1BBC-4422-95E6-43E3004593CF}">
      <dgm:prSet/>
      <dgm:spPr/>
      <dgm:t>
        <a:bodyPr/>
        <a:lstStyle/>
        <a:p>
          <a:endParaRPr lang="ru-RU"/>
        </a:p>
      </dgm:t>
    </dgm:pt>
    <dgm:pt modelId="{A49AF460-F5CD-4A4C-AEDB-682C6A6CA089}" type="sibTrans" cxnId="{82C6BB7C-1BBC-4422-95E6-43E3004593CF}">
      <dgm:prSet/>
      <dgm:spPr/>
      <dgm:t>
        <a:bodyPr/>
        <a:lstStyle/>
        <a:p>
          <a:endParaRPr lang="ru-RU"/>
        </a:p>
      </dgm:t>
    </dgm:pt>
    <dgm:pt modelId="{5F980DA4-85F7-44DB-8E6B-A8DACA9ECA90}">
      <dgm:prSet phldrT="[Текст]"/>
      <dgm:spPr/>
      <dgm:t>
        <a:bodyPr/>
        <a:lstStyle/>
        <a:p>
          <a:r>
            <a:rPr lang="ru-RU" dirty="0"/>
            <a:t>Фонд капитального строительства </a:t>
          </a:r>
        </a:p>
      </dgm:t>
    </dgm:pt>
    <dgm:pt modelId="{40CE3FCC-7557-4EEB-9987-B329DD208AD7}" type="parTrans" cxnId="{0C90EF8D-5AF1-42D2-8D56-661A2227554E}">
      <dgm:prSet/>
      <dgm:spPr/>
      <dgm:t>
        <a:bodyPr/>
        <a:lstStyle/>
        <a:p>
          <a:endParaRPr lang="ru-RU"/>
        </a:p>
      </dgm:t>
    </dgm:pt>
    <dgm:pt modelId="{8F2E56A7-1854-4F7A-BA89-3C0758A2D6EE}" type="sibTrans" cxnId="{0C90EF8D-5AF1-42D2-8D56-661A2227554E}">
      <dgm:prSet/>
      <dgm:spPr/>
      <dgm:t>
        <a:bodyPr/>
        <a:lstStyle/>
        <a:p>
          <a:endParaRPr lang="ru-RU"/>
        </a:p>
      </dgm:t>
    </dgm:pt>
    <dgm:pt modelId="{2B05607C-9B36-4959-928E-3129EBB93377}">
      <dgm:prSet phldrT="[Текст]"/>
      <dgm:spPr/>
      <dgm:t>
        <a:bodyPr/>
        <a:lstStyle/>
        <a:p>
          <a:r>
            <a:rPr lang="ru-RU" dirty="0"/>
            <a:t>Фонд премирования персонала</a:t>
          </a:r>
        </a:p>
      </dgm:t>
    </dgm:pt>
    <dgm:pt modelId="{F9715EA8-845B-471E-A032-F3A2E674FAFB}" type="parTrans" cxnId="{C37DF177-D0B5-4FB5-9C9F-482688378C8C}">
      <dgm:prSet/>
      <dgm:spPr/>
      <dgm:t>
        <a:bodyPr/>
        <a:lstStyle/>
        <a:p>
          <a:endParaRPr lang="ru-RU"/>
        </a:p>
      </dgm:t>
    </dgm:pt>
    <dgm:pt modelId="{D94399D6-C4FA-41F8-BF17-4C33634E150C}" type="sibTrans" cxnId="{C37DF177-D0B5-4FB5-9C9F-482688378C8C}">
      <dgm:prSet/>
      <dgm:spPr/>
      <dgm:t>
        <a:bodyPr/>
        <a:lstStyle/>
        <a:p>
          <a:endParaRPr lang="ru-RU"/>
        </a:p>
      </dgm:t>
    </dgm:pt>
    <dgm:pt modelId="{54F0D800-2ADD-40FC-8CA4-81E11508CF01}" type="pres">
      <dgm:prSet presAssocID="{D9F1FA5D-9AF2-4F0D-9AEC-37FE5C973AF0}" presName="Name0" presStyleCnt="0">
        <dgm:presLayoutVars>
          <dgm:dir/>
          <dgm:resizeHandles val="exact"/>
        </dgm:presLayoutVars>
      </dgm:prSet>
      <dgm:spPr/>
    </dgm:pt>
    <dgm:pt modelId="{4B95AA25-E576-463A-A23D-ACD139CB452C}" type="pres">
      <dgm:prSet presAssocID="{62099F41-B496-41D4-AC6C-EA6F43001F97}" presName="composite" presStyleCnt="0"/>
      <dgm:spPr/>
    </dgm:pt>
    <dgm:pt modelId="{78E5E6B1-7D69-4BD4-ABF0-1DA407AE4554}" type="pres">
      <dgm:prSet presAssocID="{62099F41-B496-41D4-AC6C-EA6F43001F97}" presName="rect1" presStyleLbl="trAlignAcc1" presStyleIdx="0" presStyleCnt="3">
        <dgm:presLayoutVars>
          <dgm:bulletEnabled val="1"/>
        </dgm:presLayoutVars>
      </dgm:prSet>
      <dgm:spPr/>
    </dgm:pt>
    <dgm:pt modelId="{5EAA7D05-867A-4C59-865D-5F699A152F80}" type="pres">
      <dgm:prSet presAssocID="{62099F41-B496-41D4-AC6C-EA6F43001F97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5658A1B7-9DFD-42B3-9646-6C6B06076817}" type="pres">
      <dgm:prSet presAssocID="{A49AF460-F5CD-4A4C-AEDB-682C6A6CA089}" presName="sibTrans" presStyleCnt="0"/>
      <dgm:spPr/>
    </dgm:pt>
    <dgm:pt modelId="{F7D981A7-C111-448D-90FB-5C8BE2FA04DE}" type="pres">
      <dgm:prSet presAssocID="{5F980DA4-85F7-44DB-8E6B-A8DACA9ECA90}" presName="composite" presStyleCnt="0"/>
      <dgm:spPr/>
    </dgm:pt>
    <dgm:pt modelId="{C8622A9A-2000-4C36-8483-53E65577A383}" type="pres">
      <dgm:prSet presAssocID="{5F980DA4-85F7-44DB-8E6B-A8DACA9ECA90}" presName="rect1" presStyleLbl="trAlignAcc1" presStyleIdx="1" presStyleCnt="3">
        <dgm:presLayoutVars>
          <dgm:bulletEnabled val="1"/>
        </dgm:presLayoutVars>
      </dgm:prSet>
      <dgm:spPr/>
    </dgm:pt>
    <dgm:pt modelId="{946D305B-ADD0-4592-A478-E85C1F138D3D}" type="pres">
      <dgm:prSet presAssocID="{5F980DA4-85F7-44DB-8E6B-A8DACA9ECA90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FC68D3F-5047-41DF-AD49-A6125BE31BCF}" type="pres">
      <dgm:prSet presAssocID="{8F2E56A7-1854-4F7A-BA89-3C0758A2D6EE}" presName="sibTrans" presStyleCnt="0"/>
      <dgm:spPr/>
    </dgm:pt>
    <dgm:pt modelId="{CE9D2770-0888-4A42-8249-C1D93D7011A5}" type="pres">
      <dgm:prSet presAssocID="{2B05607C-9B36-4959-928E-3129EBB93377}" presName="composite" presStyleCnt="0"/>
      <dgm:spPr/>
    </dgm:pt>
    <dgm:pt modelId="{FD33148C-6F2C-4259-90E1-CD652ACA7FA0}" type="pres">
      <dgm:prSet presAssocID="{2B05607C-9B36-4959-928E-3129EBB93377}" presName="rect1" presStyleLbl="trAlignAcc1" presStyleIdx="2" presStyleCnt="3">
        <dgm:presLayoutVars>
          <dgm:bulletEnabled val="1"/>
        </dgm:presLayoutVars>
      </dgm:prSet>
      <dgm:spPr/>
    </dgm:pt>
    <dgm:pt modelId="{DC1714A2-EE7B-4D6E-BCD6-B5678BCAE25D}" type="pres">
      <dgm:prSet presAssocID="{2B05607C-9B36-4959-928E-3129EBB93377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AC530F22-1747-426C-9C67-84977363FFEA}" type="presOf" srcId="{62099F41-B496-41D4-AC6C-EA6F43001F97}" destId="{78E5E6B1-7D69-4BD4-ABF0-1DA407AE4554}" srcOrd="0" destOrd="0" presId="urn:microsoft.com/office/officeart/2008/layout/PictureStrips"/>
    <dgm:cxn modelId="{A8419B5E-4E7E-4571-ADC2-9A5357B3B8E2}" type="presOf" srcId="{D9F1FA5D-9AF2-4F0D-9AEC-37FE5C973AF0}" destId="{54F0D800-2ADD-40FC-8CA4-81E11508CF01}" srcOrd="0" destOrd="0" presId="urn:microsoft.com/office/officeart/2008/layout/PictureStrips"/>
    <dgm:cxn modelId="{76B7D468-FFAE-4846-8901-BF3E47C32911}" type="presOf" srcId="{2B05607C-9B36-4959-928E-3129EBB93377}" destId="{FD33148C-6F2C-4259-90E1-CD652ACA7FA0}" srcOrd="0" destOrd="0" presId="urn:microsoft.com/office/officeart/2008/layout/PictureStrips"/>
    <dgm:cxn modelId="{C37DF177-D0B5-4FB5-9C9F-482688378C8C}" srcId="{D9F1FA5D-9AF2-4F0D-9AEC-37FE5C973AF0}" destId="{2B05607C-9B36-4959-928E-3129EBB93377}" srcOrd="2" destOrd="0" parTransId="{F9715EA8-845B-471E-A032-F3A2E674FAFB}" sibTransId="{D94399D6-C4FA-41F8-BF17-4C33634E150C}"/>
    <dgm:cxn modelId="{82C6BB7C-1BBC-4422-95E6-43E3004593CF}" srcId="{D9F1FA5D-9AF2-4F0D-9AEC-37FE5C973AF0}" destId="{62099F41-B496-41D4-AC6C-EA6F43001F97}" srcOrd="0" destOrd="0" parTransId="{6D759E9C-E7C9-487C-97B5-5D426F0B508D}" sibTransId="{A49AF460-F5CD-4A4C-AEDB-682C6A6CA089}"/>
    <dgm:cxn modelId="{0C90EF8D-5AF1-42D2-8D56-661A2227554E}" srcId="{D9F1FA5D-9AF2-4F0D-9AEC-37FE5C973AF0}" destId="{5F980DA4-85F7-44DB-8E6B-A8DACA9ECA90}" srcOrd="1" destOrd="0" parTransId="{40CE3FCC-7557-4EEB-9987-B329DD208AD7}" sibTransId="{8F2E56A7-1854-4F7A-BA89-3C0758A2D6EE}"/>
    <dgm:cxn modelId="{481F99FD-6740-4105-A914-27E1FD2491C1}" type="presOf" srcId="{5F980DA4-85F7-44DB-8E6B-A8DACA9ECA90}" destId="{C8622A9A-2000-4C36-8483-53E65577A383}" srcOrd="0" destOrd="0" presId="urn:microsoft.com/office/officeart/2008/layout/PictureStrips"/>
    <dgm:cxn modelId="{E71CB13F-8C4B-4961-ACE6-C02CD5FD6E0E}" type="presParOf" srcId="{54F0D800-2ADD-40FC-8CA4-81E11508CF01}" destId="{4B95AA25-E576-463A-A23D-ACD139CB452C}" srcOrd="0" destOrd="0" presId="urn:microsoft.com/office/officeart/2008/layout/PictureStrips"/>
    <dgm:cxn modelId="{D3F0D6DE-DFD0-412A-8BFC-B51563FA33CD}" type="presParOf" srcId="{4B95AA25-E576-463A-A23D-ACD139CB452C}" destId="{78E5E6B1-7D69-4BD4-ABF0-1DA407AE4554}" srcOrd="0" destOrd="0" presId="urn:microsoft.com/office/officeart/2008/layout/PictureStrips"/>
    <dgm:cxn modelId="{09F39F6A-9B85-4F2E-928E-7542C0E50A91}" type="presParOf" srcId="{4B95AA25-E576-463A-A23D-ACD139CB452C}" destId="{5EAA7D05-867A-4C59-865D-5F699A152F80}" srcOrd="1" destOrd="0" presId="urn:microsoft.com/office/officeart/2008/layout/PictureStrips"/>
    <dgm:cxn modelId="{4F06CF6D-E99F-4EEB-8E62-B6EE130C4BF3}" type="presParOf" srcId="{54F0D800-2ADD-40FC-8CA4-81E11508CF01}" destId="{5658A1B7-9DFD-42B3-9646-6C6B06076817}" srcOrd="1" destOrd="0" presId="urn:microsoft.com/office/officeart/2008/layout/PictureStrips"/>
    <dgm:cxn modelId="{AA2CEA37-F212-4B8C-9217-46E058780E90}" type="presParOf" srcId="{54F0D800-2ADD-40FC-8CA4-81E11508CF01}" destId="{F7D981A7-C111-448D-90FB-5C8BE2FA04DE}" srcOrd="2" destOrd="0" presId="urn:microsoft.com/office/officeart/2008/layout/PictureStrips"/>
    <dgm:cxn modelId="{E5F7FC53-3DEE-423A-BF21-FFA31A30F697}" type="presParOf" srcId="{F7D981A7-C111-448D-90FB-5C8BE2FA04DE}" destId="{C8622A9A-2000-4C36-8483-53E65577A383}" srcOrd="0" destOrd="0" presId="urn:microsoft.com/office/officeart/2008/layout/PictureStrips"/>
    <dgm:cxn modelId="{02B09550-853F-415C-9446-878E6036EA5B}" type="presParOf" srcId="{F7D981A7-C111-448D-90FB-5C8BE2FA04DE}" destId="{946D305B-ADD0-4592-A478-E85C1F138D3D}" srcOrd="1" destOrd="0" presId="urn:microsoft.com/office/officeart/2008/layout/PictureStrips"/>
    <dgm:cxn modelId="{C21425B2-33CC-41CA-B201-6C37F258F312}" type="presParOf" srcId="{54F0D800-2ADD-40FC-8CA4-81E11508CF01}" destId="{5FC68D3F-5047-41DF-AD49-A6125BE31BCF}" srcOrd="3" destOrd="0" presId="urn:microsoft.com/office/officeart/2008/layout/PictureStrips"/>
    <dgm:cxn modelId="{325195ED-4603-43F4-9C50-1D7B26C7BDBD}" type="presParOf" srcId="{54F0D800-2ADD-40FC-8CA4-81E11508CF01}" destId="{CE9D2770-0888-4A42-8249-C1D93D7011A5}" srcOrd="4" destOrd="0" presId="urn:microsoft.com/office/officeart/2008/layout/PictureStrips"/>
    <dgm:cxn modelId="{23F8D30F-1A69-4BA5-B9F0-C82D423BD5B3}" type="presParOf" srcId="{CE9D2770-0888-4A42-8249-C1D93D7011A5}" destId="{FD33148C-6F2C-4259-90E1-CD652ACA7FA0}" srcOrd="0" destOrd="0" presId="urn:microsoft.com/office/officeart/2008/layout/PictureStrips"/>
    <dgm:cxn modelId="{1885A3CC-1D59-46A0-BD74-776278598BC9}" type="presParOf" srcId="{CE9D2770-0888-4A42-8249-C1D93D7011A5}" destId="{DC1714A2-EE7B-4D6E-BCD6-B5678BCAE25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81FA8-6688-4F24-A489-4677616F71F8}">
      <dsp:nvSpPr>
        <dsp:cNvPr id="0" name=""/>
        <dsp:cNvSpPr/>
      </dsp:nvSpPr>
      <dsp:spPr>
        <a:xfrm>
          <a:off x="788669" y="0"/>
          <a:ext cx="8938260" cy="41608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157E1-AFD7-421C-B1E4-E4883B6F2897}">
      <dsp:nvSpPr>
        <dsp:cNvPr id="0" name=""/>
        <dsp:cNvSpPr/>
      </dsp:nvSpPr>
      <dsp:spPr>
        <a:xfrm>
          <a:off x="11296" y="1248251"/>
          <a:ext cx="3384708" cy="166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Определение функции, делегируемой кооперативу</a:t>
          </a:r>
        </a:p>
      </dsp:txBody>
      <dsp:txXfrm>
        <a:off x="92542" y="1329497"/>
        <a:ext cx="3222216" cy="1501842"/>
      </dsp:txXfrm>
    </dsp:sp>
    <dsp:sp modelId="{E5B26C08-E59A-4AC8-ACDD-FBC7FDDEE2A1}">
      <dsp:nvSpPr>
        <dsp:cNvPr id="0" name=""/>
        <dsp:cNvSpPr/>
      </dsp:nvSpPr>
      <dsp:spPr>
        <a:xfrm>
          <a:off x="3565445" y="1248251"/>
          <a:ext cx="3384708" cy="166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Определение имущества, необходимого для выполнения функции</a:t>
          </a:r>
        </a:p>
      </dsp:txBody>
      <dsp:txXfrm>
        <a:off x="3646691" y="1329497"/>
        <a:ext cx="3222216" cy="1501842"/>
      </dsp:txXfrm>
    </dsp:sp>
    <dsp:sp modelId="{2B6F9ADA-20CE-4313-ABDD-EAEFD8AB2D46}">
      <dsp:nvSpPr>
        <dsp:cNvPr id="0" name=""/>
        <dsp:cNvSpPr/>
      </dsp:nvSpPr>
      <dsp:spPr>
        <a:xfrm>
          <a:off x="7119595" y="1248251"/>
          <a:ext cx="3384708" cy="166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Определение стоимости имущества </a:t>
          </a:r>
          <a:r>
            <a:rPr lang="ru-RU" sz="2100" kern="1200" dirty="0">
              <a:latin typeface="Century Gothic" panose="020B0502020202020204" pitchFamily="34" charset="0"/>
            </a:rPr>
            <a:t>≈</a:t>
          </a:r>
          <a:r>
            <a:rPr lang="ru-RU" sz="2100" kern="1200" dirty="0"/>
            <a:t> размер паевого фонда</a:t>
          </a:r>
        </a:p>
      </dsp:txBody>
      <dsp:txXfrm>
        <a:off x="7200841" y="1329497"/>
        <a:ext cx="3222216" cy="1501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5E6B1-7D69-4BD4-ABF0-1DA407AE4554}">
      <dsp:nvSpPr>
        <dsp:cNvPr id="0" name=""/>
        <dsp:cNvSpPr/>
      </dsp:nvSpPr>
      <dsp:spPr>
        <a:xfrm>
          <a:off x="207272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Резервный фонд</a:t>
          </a:r>
        </a:p>
      </dsp:txBody>
      <dsp:txXfrm>
        <a:off x="207272" y="542268"/>
        <a:ext cx="4943975" cy="1544992"/>
      </dsp:txXfrm>
    </dsp:sp>
    <dsp:sp modelId="{5EAA7D05-867A-4C59-865D-5F699A152F80}">
      <dsp:nvSpPr>
        <dsp:cNvPr id="0" name=""/>
        <dsp:cNvSpPr/>
      </dsp:nvSpPr>
      <dsp:spPr>
        <a:xfrm>
          <a:off x="1273" y="319103"/>
          <a:ext cx="1081494" cy="16222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22A9A-2000-4C36-8483-53E65577A383}">
      <dsp:nvSpPr>
        <dsp:cNvPr id="0" name=""/>
        <dsp:cNvSpPr/>
      </dsp:nvSpPr>
      <dsp:spPr>
        <a:xfrm>
          <a:off x="5570351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Фонд капитального строительства </a:t>
          </a:r>
        </a:p>
      </dsp:txBody>
      <dsp:txXfrm>
        <a:off x="5570351" y="542268"/>
        <a:ext cx="4943975" cy="1544992"/>
      </dsp:txXfrm>
    </dsp:sp>
    <dsp:sp modelId="{946D305B-ADD0-4592-A478-E85C1F138D3D}">
      <dsp:nvSpPr>
        <dsp:cNvPr id="0" name=""/>
        <dsp:cNvSpPr/>
      </dsp:nvSpPr>
      <dsp:spPr>
        <a:xfrm>
          <a:off x="5364352" y="319103"/>
          <a:ext cx="1081494" cy="16222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3148C-6F2C-4259-90E1-CD652ACA7FA0}">
      <dsp:nvSpPr>
        <dsp:cNvPr id="0" name=""/>
        <dsp:cNvSpPr/>
      </dsp:nvSpPr>
      <dsp:spPr>
        <a:xfrm>
          <a:off x="2888811" y="2487242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Фонд премирования персонала</a:t>
          </a:r>
        </a:p>
      </dsp:txBody>
      <dsp:txXfrm>
        <a:off x="2888811" y="2487242"/>
        <a:ext cx="4943975" cy="1544992"/>
      </dsp:txXfrm>
    </dsp:sp>
    <dsp:sp modelId="{DC1714A2-EE7B-4D6E-BCD6-B5678BCAE25D}">
      <dsp:nvSpPr>
        <dsp:cNvPr id="0" name=""/>
        <dsp:cNvSpPr/>
      </dsp:nvSpPr>
      <dsp:spPr>
        <a:xfrm>
          <a:off x="2682812" y="2264076"/>
          <a:ext cx="1081494" cy="16222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684C96-679A-4AB0-A94F-49DC26C2C7AA}" type="datetime1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40C9-53F8-4052-82C3-0DC7379A51AC}" type="datetime1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ческий объект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Должность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62" name="Текст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3" name="Текст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5" name="Текст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7" name="Текст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9" name="Текст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752" y="628323"/>
            <a:ext cx="6044162" cy="3871105"/>
          </a:xfrm>
        </p:spPr>
        <p:txBody>
          <a:bodyPr rtlCol="0">
            <a:noAutofit/>
          </a:bodyPr>
          <a:lstStyle/>
          <a:p>
            <a:pPr rtl="0"/>
            <a:r>
              <a:rPr lang="ru-RU" sz="4000" dirty="0"/>
              <a:t>Фонды сельскохозяйственных потребительских кооперативов как инструмент реализации программ их развития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752" y="4703822"/>
            <a:ext cx="6290905" cy="1525854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ru-RU" dirty="0"/>
              <a:t>Методика сельскохозяйственной потребительской кооперации</a:t>
            </a:r>
          </a:p>
          <a:p>
            <a:pPr algn="ctr" rtl="0"/>
            <a:r>
              <a:rPr lang="ru-RU" dirty="0"/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4CEA9-4F5F-58DF-F104-E9AEB578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Неделимые фонды (пассивы)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CA2AA0-94CC-FC35-8940-82991210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4E3693-669B-FB37-CC8C-3D8292A3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10</a:t>
            </a:fld>
            <a:endParaRPr lang="ru-RU" noProof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D47A2EE-9CD7-B3C4-401C-EA308686B8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97019" y="2433638"/>
            <a:ext cx="2295525" cy="1990725"/>
          </a:xfr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75A21ECE-EEB4-2250-ACDC-EAEB360D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09A1E-F723-854C-693C-4C4B830263F0}"/>
              </a:ext>
            </a:extLst>
          </p:cNvPr>
          <p:cNvSpPr txBox="1"/>
          <p:nvPr/>
        </p:nvSpPr>
        <p:spPr>
          <a:xfrm>
            <a:off x="5500777" y="4978400"/>
            <a:ext cx="637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Источники средств кооператива, имеющих целевое назначение, и не подлежащих разделу между членами и ассоциированными членами.</a:t>
            </a:r>
          </a:p>
        </p:txBody>
      </p:sp>
    </p:spTree>
    <p:extLst>
      <p:ext uri="{BB962C8B-B14F-4D97-AF65-F5344CB8AC3E}">
        <p14:creationId xmlns:p14="http://schemas.microsoft.com/office/powerpoint/2010/main" val="354037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D222D-E514-462B-992D-DD72F89A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Почему неделимые фонды – это пассивы?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32042-090F-4E3B-997D-AB5C8E0F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Статья 35:</a:t>
            </a:r>
          </a:p>
          <a:p>
            <a:pPr marL="0" indent="0">
              <a:buNone/>
            </a:pPr>
            <a:r>
              <a:rPr lang="ru-RU" i="1" dirty="0"/>
              <a:t>9.1. В случае, если общее собрание членов кооператива примет решение об отнесении части средств паевого фонда кооператива к неделимому фонду, паи членов кооператива и паи ассоциированных членов кооператива уменьшаются пропорционально сумме указанной части средств.</a:t>
            </a:r>
          </a:p>
          <a:p>
            <a:pPr marL="0" indent="0">
              <a:buNone/>
            </a:pPr>
            <a:r>
              <a:rPr lang="ru-RU" dirty="0"/>
              <a:t>Статья 36:</a:t>
            </a:r>
          </a:p>
          <a:p>
            <a:pPr marL="0" indent="0">
              <a:buNone/>
            </a:pPr>
            <a:r>
              <a:rPr lang="ru-RU" i="1" dirty="0"/>
              <a:t>1. Прибыль кооператива, определяемая по данным бухгалтерской (финансовой) отчетности и остающаяся после уплаты налогов, сборов и обязательных платежей, распределяется следующим образом:</a:t>
            </a:r>
          </a:p>
          <a:p>
            <a:pPr marL="0" indent="0">
              <a:buNone/>
            </a:pPr>
            <a:r>
              <a:rPr lang="ru-RU" i="1" dirty="0"/>
              <a:t>2) в резервный фонд и предусмотренные уставом кооператива иные неделимые фонды.</a:t>
            </a:r>
          </a:p>
          <a:p>
            <a:pPr marL="0" indent="0" algn="r">
              <a:buNone/>
            </a:pPr>
            <a:r>
              <a:rPr lang="ru-RU" sz="2600" dirty="0"/>
              <a:t>Федеральный закон от 08.12.1995 г. № 193-ФЗ «О сельскохозяйственной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20013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F0D787D-BBC7-466D-8E93-07B2BEE1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 Уставах кооперативов понятие «неделимый фонд» часто используется некорректно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56B176C-3062-4F20-92F2-A6C67C098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Неправильно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090BDB8-40A5-4CA4-8B2D-DFB68417FD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4.6. Определенную часть принадлежащего Кооперативу имущества составляет его неделимый фонд.</a:t>
            </a:r>
          </a:p>
          <a:p>
            <a:pPr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4.7. Решение о формировании неделимого фонда, его размере и перечне объектов имущества, относимого к неделимому фонду, принимается членами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 единогласно.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D214B6D-E622-40F3-906F-42F337405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Правильно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3982967-E1F8-4519-B3E4-C5289B5215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5.4.4.	В Кооперативе предусмотрено формирование следующих неделимых фондов-пассивов: </a:t>
            </a:r>
            <a:r>
              <a:rPr lang="ru-RU" b="1" dirty="0"/>
              <a:t>резервный фонд, фонд создания материальной базы Кооператива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5.4.5.	</a:t>
            </a:r>
            <a:r>
              <a:rPr lang="ru-RU" b="1" dirty="0"/>
              <a:t>Резервный фонд</a:t>
            </a:r>
            <a:r>
              <a:rPr lang="ru-RU" dirty="0"/>
              <a:t> является частным случаем неделимых фондов Кооператива. Резервный фонд расходуется на покрытие убытков и непредвиденных расходов, полученных в результате деятельности Кооператива.</a:t>
            </a:r>
          </a:p>
          <a:p>
            <a:pPr marL="0" indent="0">
              <a:buNone/>
            </a:pPr>
            <a:r>
              <a:rPr lang="ru-RU" dirty="0"/>
              <a:t>5.4.6.	</a:t>
            </a:r>
            <a:r>
              <a:rPr lang="ru-RU" b="1" dirty="0"/>
              <a:t>Фонд создания материальной базы Кооператива</a:t>
            </a:r>
            <a:r>
              <a:rPr lang="ru-RU" dirty="0"/>
              <a:t> является частным случаем неделимых фондов – пассивов Кооператива. Фонд создания материальной базы Кооператива создаётся (увеличивается) на стоимость приобретения (создания) основных фондов, обеспечивающих устойчивость и непрерывность деятельности Кооператива вне зависимости от изменений его членской базы.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97D54-E6CE-40F9-B502-CE0827A2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dirty="0"/>
              <a:t>	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07DD3-CFE4-4555-A8F3-700F1CB8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Неделимые фонды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5BDDF-BCA6-4529-9E7D-88BF5130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466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80297E4-E76F-450A-91B9-D8D3460E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Признаки неделимого фонда кооператива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A745016-3646-46F5-BC8A-FB8B42522F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Является элементом собственных средств,</a:t>
            </a:r>
          </a:p>
          <a:p>
            <a:r>
              <a:rPr lang="ru-RU" dirty="0"/>
              <a:t>Формируется за счёт прибыли или целевых взносов членов,</a:t>
            </a:r>
          </a:p>
          <a:p>
            <a:r>
              <a:rPr lang="ru-RU" dirty="0"/>
              <a:t>Отражается в балансе,</a:t>
            </a:r>
          </a:p>
          <a:p>
            <a:r>
              <a:rPr lang="ru-RU" dirty="0"/>
              <a:t>Имеет наименование (например, «фонд развития материальной базы»),</a:t>
            </a:r>
          </a:p>
          <a:p>
            <a:r>
              <a:rPr lang="ru-RU" dirty="0"/>
              <a:t>Величина, правила формирования и назначение отражаются в уставе,</a:t>
            </a:r>
          </a:p>
          <a:p>
            <a:r>
              <a:rPr lang="ru-RU" dirty="0"/>
              <a:t>Не делится между членами кооператива и не подлежит выплате им.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A90B428-3235-4EF0-A86E-4BA482ABB2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81" y="2011363"/>
            <a:ext cx="2697463" cy="4160837"/>
          </a:xfrm>
        </p:spPr>
      </p:pic>
    </p:spTree>
    <p:extLst>
      <p:ext uri="{BB962C8B-B14F-4D97-AF65-F5344CB8AC3E}">
        <p14:creationId xmlns:p14="http://schemas.microsoft.com/office/powerpoint/2010/main" val="339072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80A9E-CEED-488D-BDBE-75D1EEEC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Неделимые фонды-пассивы имеют конкретное наименование и назначение, закреплённые в Уставе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636246B-2186-48B8-A840-A384242AA3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87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16290-75C4-C4F6-4124-1B1C721A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Размер и условия формирования (на примере резервного фонда)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543198E-BBD7-A627-887F-E11221F112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Не менее 10 процентов от размера паевого фонда.</a:t>
            </a:r>
          </a:p>
          <a:p>
            <a:pPr marL="0" indent="0">
              <a:buNone/>
            </a:pPr>
            <a:r>
              <a:rPr lang="ru-RU" dirty="0"/>
              <a:t>Создаётся в обязательном порядке, на протяжении всего срока деятельности кооператива.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7A23DD6-DDC7-638D-4D52-63D461AD26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8448" y="2142967"/>
            <a:ext cx="5848887" cy="4029233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46AEEA7D-FF94-AFE1-45A7-6FB0D1DB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9FB28-2091-9402-7A97-6255ABF1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6991B-BB5B-1055-CF06-17EBE1DC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0248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16290-75C4-C4F6-4124-1B1C721A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Размер и условия формирования (на примере фонда развития производства)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543198E-BBD7-A627-887F-E11221F112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В размере, определённом уставом кооператива (соответствует стоимости имущества, которое планируется приобрести на средства НФ).</a:t>
            </a:r>
          </a:p>
          <a:p>
            <a:pPr marL="0" indent="0">
              <a:buNone/>
            </a:pPr>
            <a:r>
              <a:rPr lang="ru-RU" dirty="0"/>
              <a:t>Создаётся по решению членов кооператива.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B580225-54BB-B878-7D70-1E96589C81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9850" y="2485124"/>
            <a:ext cx="4937125" cy="321331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46AEEA7D-FF94-AFE1-45A7-6FB0D1DB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9FB28-2091-9402-7A97-6255ABF1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6991B-BB5B-1055-CF06-17EBE1DC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3020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16290-75C4-C4F6-4124-1B1C721A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Размер и условия формирования (на примере фонда премирования персонала)</a:t>
            </a:r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543198E-BBD7-A627-887F-E11221F11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Создаётся в размере, определённом уставом и решениями членов кооператива.</a:t>
            </a:r>
          </a:p>
          <a:p>
            <a:pPr marL="0" indent="0">
              <a:buNone/>
            </a:pPr>
            <a:r>
              <a:rPr lang="ru-RU" dirty="0"/>
              <a:t>Создаётся по решению членов кооператива.</a:t>
            </a:r>
          </a:p>
        </p:txBody>
      </p:sp>
      <p:pic>
        <p:nvPicPr>
          <p:cNvPr id="12" name="Объект 11" descr="Изображение выглядит как текст, кукла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900053C-E7B2-5B5F-9DC1-177C304CA6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9088" y="2874410"/>
            <a:ext cx="4937760" cy="2435059"/>
          </a:xfrm>
          <a:noFill/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70DB069-75FC-1FB3-589C-3DC84F92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69AFEAF8-E821-C9BE-7577-E8EE985D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6991B-BB5B-1055-CF06-17EBE1DC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074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FA78D-391E-A6E6-25C6-E0A0DAB7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Документирование неделимых фондов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C6A950-33B2-3CE4-C13C-273A338919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Утверждаются общим собранием членов кооператива,</a:t>
            </a:r>
          </a:p>
          <a:p>
            <a:r>
              <a:rPr lang="ru-RU" dirty="0"/>
              <a:t>Фиксируется в протоколе общего собрания,</a:t>
            </a:r>
          </a:p>
          <a:p>
            <a:r>
              <a:rPr lang="ru-RU" dirty="0"/>
              <a:t>Отражаются в бухгалтерском учёте (счета 82, 86),</a:t>
            </a:r>
          </a:p>
          <a:p>
            <a:r>
              <a:rPr lang="ru-RU" dirty="0"/>
              <a:t>Отражаются в Разделе </a:t>
            </a:r>
            <a:r>
              <a:rPr lang="en-US" dirty="0"/>
              <a:t>III </a:t>
            </a:r>
            <a:r>
              <a:rPr lang="ru-RU" dirty="0"/>
              <a:t>бухгалтерского баланса,</a:t>
            </a:r>
          </a:p>
          <a:p>
            <a:r>
              <a:rPr lang="ru-RU" dirty="0"/>
              <a:t>Отражаются в уставе кооператива</a:t>
            </a:r>
          </a:p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5C1D1FE-206B-19ED-9AA6-ECC846294D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1886" y="2006134"/>
            <a:ext cx="4114800" cy="4360178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2D058995-422E-B11D-E7D6-2C2CFE44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0E2DE2-4DB8-D6BA-C605-B8DE89C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78EE92-3093-7ADE-B480-FEC27FCE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3139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E20300-A6A1-9C84-B61D-9B579233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886" y="3794760"/>
            <a:ext cx="6342743" cy="30632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9804C-46C5-480F-ACE1-E5A86AAC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Вывод: существуют два основных способа объединения средств членов кооператива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D7A396-0A1C-4B76-ABB1-FF02E93BE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8483"/>
            <a:ext cx="4937760" cy="950976"/>
          </a:xfrm>
        </p:spPr>
        <p:txBody>
          <a:bodyPr/>
          <a:lstStyle/>
          <a:p>
            <a:pPr algn="ctr"/>
            <a:r>
              <a:rPr lang="ru-RU" dirty="0"/>
              <a:t>Внесение взносов в паевой фонд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B5F3F5-BB98-415B-88D5-B0EAFE5D0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4051"/>
            <a:ext cx="4937760" cy="30632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 выходе из кооператива свой пай можно забрать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C7D6BBD-3D2B-4ED5-A2DE-0F405A080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808483"/>
            <a:ext cx="4937760" cy="950976"/>
          </a:xfrm>
        </p:spPr>
        <p:txBody>
          <a:bodyPr/>
          <a:lstStyle/>
          <a:p>
            <a:pPr algn="ctr"/>
            <a:r>
              <a:rPr lang="ru-RU" dirty="0"/>
              <a:t>Внесение взносов в неделимый фонд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85865-067D-4DD3-81CC-7D16EDBC1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924051"/>
            <a:ext cx="4937760" cy="30632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 выходе из кооператива взнос не возвращается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8F0EA-1E72-22AE-ACF1-D3198C0B406B}"/>
              </a:ext>
            </a:extLst>
          </p:cNvPr>
          <p:cNvSpPr txBox="1"/>
          <p:nvPr/>
        </p:nvSpPr>
        <p:spPr>
          <a:xfrm>
            <a:off x="362857" y="4557486"/>
            <a:ext cx="307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Приоритет: интересы выходящих членов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BE0D8-506C-C091-3F36-8DE9183F71E5}"/>
              </a:ext>
            </a:extLst>
          </p:cNvPr>
          <p:cNvSpPr txBox="1"/>
          <p:nvPr/>
        </p:nvSpPr>
        <p:spPr>
          <a:xfrm>
            <a:off x="8577943" y="4540365"/>
            <a:ext cx="3077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Приоритет: интересы кооператива (то есть, остающихся членов)</a:t>
            </a:r>
          </a:p>
        </p:txBody>
      </p:sp>
    </p:spTree>
    <p:extLst>
      <p:ext uri="{BB962C8B-B14F-4D97-AF65-F5344CB8AC3E}">
        <p14:creationId xmlns:p14="http://schemas.microsoft.com/office/powerpoint/2010/main" val="14848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2E0EF-AE89-E88F-6736-E18BC0F8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фондов в законодательстве о сельскохозяйственной кооперации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AAE23-6E3A-1F94-78AC-AD85B42D1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Паевой фонд – источник средств (вид пассивов) кооператива, подлежащий разделу на паи;</a:t>
            </a:r>
          </a:p>
          <a:p>
            <a:r>
              <a:rPr lang="ru-RU" dirty="0"/>
              <a:t>Неделимые фонды (резервный и иные) – источник средств (вид пассивов) кооператива, не подлежащие разделу на паи;</a:t>
            </a:r>
          </a:p>
          <a:p>
            <a:r>
              <a:rPr lang="ru-RU" dirty="0"/>
              <a:t>Объекты неделимых фондов – объекты имущества кооператива (вид активов), не подлежащие разделу между членами и ассоциированными членами кооператива.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EBDC5-8D7A-44FB-AB3A-475B2B17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49EB90-8D47-7A7F-5507-FEDA3798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039DA-4031-9E40-7780-16DA3898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6290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F6F9F-E2E1-0BDA-F89E-B413178E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Объекты неделимых фондов (активов)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04D716-69CD-5FBC-13B7-D772EB0B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B8665C-1F17-D7CD-7AF2-12FB652B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038200-57F2-4689-2DFC-B26CAC36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20</a:t>
            </a:fld>
            <a:endParaRPr lang="ru-RU" noProof="0"/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8C6C432F-2791-FB57-E71C-E28814B058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6735763" y="1856453"/>
            <a:ext cx="4618037" cy="3145094"/>
          </a:xfrm>
        </p:spPr>
      </p:pic>
    </p:spTree>
    <p:extLst>
      <p:ext uri="{BB962C8B-B14F-4D97-AF65-F5344CB8AC3E}">
        <p14:creationId xmlns:p14="http://schemas.microsoft.com/office/powerpoint/2010/main" val="2476982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D222D-E514-462B-992D-DD72F89A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Почему неделимые фонды – это активы?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32042-090F-4E3B-997D-AB5C8E0F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Статья 34:</a:t>
            </a:r>
          </a:p>
          <a:p>
            <a:pPr marL="0" indent="0">
              <a:buNone/>
            </a:pPr>
            <a:r>
              <a:rPr lang="ru-RU" i="1" dirty="0"/>
              <a:t>5.1. Уставом кооператива может быть определен перечень объектов имущества, относимого к неделимому фонду. В такой перечень с указанием балансовой стоимости могут включаться здания, строения, сооружения, техника, оборудование, сельскохозяйственные животные, семена, фураж и иное имущество кооператива, не подлежащее в период существования кооператива разделу на паи членов кооператива и ассоциированных членов кооператива или выдаче в натуральной форме при прекращении членства в кооперативе.</a:t>
            </a:r>
          </a:p>
          <a:p>
            <a:pPr marL="0" indent="0">
              <a:buNone/>
            </a:pPr>
            <a:r>
              <a:rPr lang="ru-RU" dirty="0"/>
              <a:t>Статья 37:</a:t>
            </a:r>
          </a:p>
          <a:p>
            <a:pPr marL="0" indent="0">
              <a:buNone/>
            </a:pPr>
            <a:r>
              <a:rPr lang="ru-RU" i="1" dirty="0"/>
              <a:t>7. взыскание по долгам кооператива при отсутствии у него денежных средств, достаточных для погашения задолженности, может быть обращено на принадлежащее ему имущество, за исключением имущества, отнесенного в установленном порядке к неделимым фондам.</a:t>
            </a:r>
          </a:p>
          <a:p>
            <a:pPr marL="0" indent="0" algn="r">
              <a:buNone/>
            </a:pPr>
            <a:r>
              <a:rPr lang="ru-RU" dirty="0"/>
              <a:t>Федеральный закон от 08.12.1995 г. № 193-ФЗ «О сельскохозяйственной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8848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08D52-2168-449B-7B24-3E76B7F0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Размеры и условия формирования неделимых фондов - активов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6C6304-CD20-1101-C233-EAEE3A78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Создаются в размере стоимости имущества, относимого к неделимым фондам.</a:t>
            </a:r>
          </a:p>
          <a:p>
            <a:pPr marL="0" indent="0">
              <a:buNone/>
            </a:pPr>
            <a:r>
              <a:rPr lang="ru-RU" dirty="0"/>
              <a:t>Объекты имущества определяются в качестве неделимого фонда решением общего собрания.</a:t>
            </a:r>
          </a:p>
          <a:p>
            <a:pPr marL="0" indent="0">
              <a:buNone/>
            </a:pPr>
            <a:r>
              <a:rPr lang="ru-RU" dirty="0"/>
              <a:t>Документирование неделимых фондов – активов производится посредством </a:t>
            </a:r>
            <a:r>
              <a:rPr lang="ru-RU" dirty="0" err="1"/>
              <a:t>поименования</a:t>
            </a:r>
            <a:r>
              <a:rPr lang="ru-RU" dirty="0"/>
              <a:t> их в уставе кооператива.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64C74-EFF5-EF48-320A-8DF21FE6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72FDB5-49F9-5B94-E834-D461BEE5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AD696-FBF5-83F8-D189-E0393718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667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E72CE-39EB-44DA-97FB-5CCAF48E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Создание неделимых фондов-активов – это прямое перечисление их в Уставе кооператива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E6CF1-AB11-401D-AC77-79EE8DF52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/>
              <a:t>Неделимые фонды кооператива</a:t>
            </a:r>
          </a:p>
          <a:p>
            <a:pPr marL="0" indent="0">
              <a:buNone/>
            </a:pPr>
            <a:r>
              <a:rPr lang="ru-RU" sz="4000" b="1" dirty="0"/>
              <a:t>1. Объекты неделимых фондов</a:t>
            </a:r>
          </a:p>
          <a:p>
            <a:pPr marL="0" indent="0">
              <a:buNone/>
            </a:pPr>
            <a:r>
              <a:rPr lang="ru-RU" dirty="0"/>
              <a:t>1.1. В соответствии с нормой части 5.1. статьи 35 Закона к объектам неделимых фондов кооператива относится здание картофелехранилища, балансовой стоимостью 10 млн. руб.,</a:t>
            </a:r>
          </a:p>
          <a:p>
            <a:pPr marL="0" indent="0">
              <a:buNone/>
            </a:pPr>
            <a:r>
              <a:rPr lang="ru-RU" dirty="0"/>
              <a:t>Кадастровый номер:</a:t>
            </a:r>
          </a:p>
          <a:p>
            <a:pPr marL="0" indent="0">
              <a:buNone/>
            </a:pPr>
            <a:r>
              <a:rPr lang="ru-RU" dirty="0"/>
              <a:t>Инвентарный номер:</a:t>
            </a:r>
          </a:p>
        </p:txBody>
      </p:sp>
    </p:spTree>
    <p:extLst>
      <p:ext uri="{BB962C8B-B14F-4D97-AF65-F5344CB8AC3E}">
        <p14:creationId xmlns:p14="http://schemas.microsoft.com/office/powerpoint/2010/main" val="376968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4BE91-4E01-4E4E-92A9-274DC8B4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5025812" cy="52368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000" dirty="0"/>
              <a:t>Для того, чтобы начать деятельность, кооперативу нужно имущество.</a:t>
            </a:r>
            <a:br>
              <a:rPr lang="ru-RU" sz="3000" dirty="0"/>
            </a:br>
            <a:r>
              <a:rPr lang="ru-RU" sz="3000" dirty="0"/>
              <a:t>Чтобы приобрести имущество, нужны средства.</a:t>
            </a:r>
            <a:br>
              <a:rPr lang="ru-RU" sz="3000" dirty="0"/>
            </a:br>
            <a:r>
              <a:rPr lang="ru-RU" sz="3000" dirty="0"/>
              <a:t>На какие источники средств может рассчитывать кооператив?</a:t>
            </a:r>
            <a:endParaRPr lang="en-US" sz="3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FB971-FDA1-47FF-A655-8B8F7D8EB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205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AC84E1C-BD94-4752-8FF9-18772064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Чтобы создать объект, нужно мобилизовать средства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E8435F6-B072-4315-878F-CC46EE123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/>
              <a:t>Объект создаёт одно хозяйство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104F25A3-A1C2-4E23-BA6C-0B9E4086D7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5" y="2962655"/>
            <a:ext cx="4986291" cy="3278487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8A200C81-B53D-4720-B9D1-35F70CCBD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Объект создаёт сообщество (кооператив)</a:t>
            </a:r>
          </a:p>
        </p:txBody>
      </p:sp>
      <p:pic>
        <p:nvPicPr>
          <p:cNvPr id="13" name="Объект 12" descr="Изображение выглядит как мужчина, сидит, держит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C8198153-C8E9-47A3-8D31-BFC95BCF44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49" y="2962654"/>
            <a:ext cx="4926688" cy="3278487"/>
          </a:xfrm>
        </p:spPr>
      </p:pic>
    </p:spTree>
    <p:extLst>
      <p:ext uri="{BB962C8B-B14F-4D97-AF65-F5344CB8AC3E}">
        <p14:creationId xmlns:p14="http://schemas.microsoft.com/office/powerpoint/2010/main" val="351911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27F13-AF7A-4654-03AD-D68D929D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>
            <a:normAutofit/>
          </a:bodyPr>
          <a:lstStyle/>
          <a:p>
            <a:r>
              <a:rPr lang="ru-RU"/>
              <a:t>Паевой фонд – основа собственных средств кооператива</a:t>
            </a:r>
            <a:endParaRPr lang="ru-RU" dirty="0"/>
          </a:p>
        </p:txBody>
      </p:sp>
      <p:pic>
        <p:nvPicPr>
          <p:cNvPr id="8" name="Объект 7" descr="Изображение выглядит как стол, еда, деревянный, пицца&#10;&#10;Автоматически созданное описание">
            <a:extLst>
              <a:ext uri="{FF2B5EF4-FFF2-40B4-BE49-F238E27FC236}">
                <a16:creationId xmlns:a16="http://schemas.microsoft.com/office/drawing/2014/main" id="{BB22CD98-EAD8-2AAD-4059-26690FF18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" r="2" b="6475"/>
          <a:stretch/>
        </p:blipFill>
        <p:spPr>
          <a:xfrm>
            <a:off x="7059168" y="640080"/>
            <a:ext cx="4489704" cy="5596128"/>
          </a:xfrm>
          <a:noFill/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CAB3CA6-52CC-4325-A526-8F8DB70A8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/>
          <a:p>
            <a:r>
              <a:rPr lang="ru-RU" i="1" dirty="0"/>
              <a:t>«Паевой фонд - сумма паев членов кооператива и ассоциированных членов кооператива в денежном выражении»</a:t>
            </a:r>
          </a:p>
          <a:p>
            <a:pPr algn="r"/>
            <a:r>
              <a:rPr lang="ru-RU" dirty="0"/>
              <a:t>Федеральный закон «О сельскохозяйственной кооперации», ст. 1</a:t>
            </a:r>
            <a:endParaRPr lang="en-US" dirty="0"/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9749BD10-9CB4-5521-988E-C0404150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FBE4DF42-660B-5E3B-CBD9-4CC84F25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B6C82F-82EE-F08E-1CDB-49E776CB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879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0EFCDE8E-4704-E4C0-46B5-EDC8200B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Паевой фонд – основа собственных средств кооператива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43A91E9-6C88-93A9-B42D-53416CFF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Логически первый источник средств для приобретения необходимого имущества;</a:t>
            </a:r>
          </a:p>
          <a:p>
            <a:pPr marL="0" indent="0">
              <a:buNone/>
            </a:pPr>
            <a:r>
              <a:rPr lang="ru-RU" dirty="0"/>
              <a:t>Создаётся членами кооператива (внесение паевых взносов), начиная с создания кооператива;</a:t>
            </a:r>
          </a:p>
          <a:p>
            <a:pPr marL="0" indent="0">
              <a:buNone/>
            </a:pPr>
            <a:r>
              <a:rPr lang="ru-RU" dirty="0"/>
              <a:t>Может увеличиваться или уменьшаться (в зависимости от изменений членской базы и потребности в имуществе для деятельности).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8FDBB0-AE7A-FB8D-31C7-56F5C46A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E3F523-1EB6-C67E-501B-72DD1558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653B37-5961-5749-6309-636411BE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8405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AE7C7-D6F0-D6AE-136F-BDE569FA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Каким должен быть размер паевого фонда?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FF5D9-1157-6D42-1FD7-0A77DD5FF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Трактор стоимостью 10 млн. руб.</a:t>
            </a:r>
          </a:p>
        </p:txBody>
      </p:sp>
      <p:pic>
        <p:nvPicPr>
          <p:cNvPr id="13" name="Объект 12" descr="Изображение выглядит как грузовик, сельскохозяйственн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0CB1CC54-CFBC-45EE-B531-ADAEAEF129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4863" y="3735387"/>
            <a:ext cx="2466975" cy="184785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F2B7E63-A9A4-752F-C824-0FA4173CF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Паевой фонд = 10 млн. руб.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5A0A76D-6FB1-A7FA-5D26-2DA2C4785C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26337" y="3821112"/>
            <a:ext cx="2724150" cy="1676400"/>
          </a:xfr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FEA041B6-4D8D-CD19-49D9-0F2631C5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227532-6689-EDA3-C6A1-8D0D1978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20256F-06CE-0450-9A0E-113AAEE9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464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DB879D4-C56F-A167-8D9C-2CC080D4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 каком этапе определяется размер паевого фонда?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080BF1A0-8AB3-1478-ED88-B4B1FBE6C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15923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ата 6">
            <a:extLst>
              <a:ext uri="{FF2B5EF4-FFF2-40B4-BE49-F238E27FC236}">
                <a16:creationId xmlns:a16="http://schemas.microsoft.com/office/drawing/2014/main" id="{335273FB-8193-6E73-BD57-A10CD67F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3A10CD-DDF6-26BA-2FE1-5D8A90F4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4BFF09-685E-4CEB-FB2C-2C960103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667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>
            <a:extLst>
              <a:ext uri="{FF2B5EF4-FFF2-40B4-BE49-F238E27FC236}">
                <a16:creationId xmlns:a16="http://schemas.microsoft.com/office/drawing/2014/main" id="{C91FFEB2-DF07-4FB6-9E9A-DD46D6E8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Документирование (учёт) паевых взносов и паевого фонда</a:t>
            </a:r>
          </a:p>
        </p:txBody>
      </p:sp>
      <p:sp>
        <p:nvSpPr>
          <p:cNvPr id="12291" name="Текст 4">
            <a:extLst>
              <a:ext uri="{FF2B5EF4-FFF2-40B4-BE49-F238E27FC236}">
                <a16:creationId xmlns:a16="http://schemas.microsoft.com/office/drawing/2014/main" id="{916E5BED-3B9B-4165-945D-D963499B1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E45A4C"/>
          </a:solidFill>
        </p:spPr>
        <p:txBody>
          <a:bodyPr/>
          <a:lstStyle/>
          <a:p>
            <a:pPr algn="ctr"/>
            <a:r>
              <a:rPr lang="ru-RU" altLang="ru-RU"/>
              <a:t>Паевые взносы и паевой фонд не отражаются</a:t>
            </a:r>
          </a:p>
        </p:txBody>
      </p:sp>
      <p:sp>
        <p:nvSpPr>
          <p:cNvPr id="12292" name="Объект 5">
            <a:extLst>
              <a:ext uri="{FF2B5EF4-FFF2-40B4-BE49-F238E27FC236}">
                <a16:creationId xmlns:a16="http://schemas.microsoft.com/office/drawing/2014/main" id="{A737AA58-3804-4A2C-80AD-B2993FE378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В заявлении на государственную регистрацию Р11001,</a:t>
            </a:r>
          </a:p>
          <a:p>
            <a:r>
              <a:rPr lang="ru-RU" altLang="ru-RU" dirty="0"/>
              <a:t>В Уставе (при этом в Уставе нужно отразить </a:t>
            </a:r>
            <a:r>
              <a:rPr lang="ru-RU" altLang="ru-RU" i="1" dirty="0"/>
              <a:t>принцип</a:t>
            </a:r>
            <a:r>
              <a:rPr lang="ru-RU" altLang="ru-RU" dirty="0"/>
              <a:t> формирования, например: «фиксированная величина на каждый гектар земли / голову КРС члена кооператива»)</a:t>
            </a:r>
          </a:p>
        </p:txBody>
      </p:sp>
      <p:sp>
        <p:nvSpPr>
          <p:cNvPr id="12293" name="Текст 6">
            <a:extLst>
              <a:ext uri="{FF2B5EF4-FFF2-40B4-BE49-F238E27FC236}">
                <a16:creationId xmlns:a16="http://schemas.microsoft.com/office/drawing/2014/main" id="{A225108D-E1BC-44CC-846C-7A28ED47D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altLang="ru-RU"/>
              <a:t>Паевые взносы и паевой фонд отражаются</a:t>
            </a:r>
          </a:p>
        </p:txBody>
      </p:sp>
      <p:sp>
        <p:nvSpPr>
          <p:cNvPr id="12294" name="Объект 7">
            <a:extLst>
              <a:ext uri="{FF2B5EF4-FFF2-40B4-BE49-F238E27FC236}">
                <a16:creationId xmlns:a16="http://schemas.microsoft.com/office/drawing/2014/main" id="{0ABEEBB5-AC59-4BC1-94F2-819E3152E2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altLang="ru-RU"/>
              <a:t>В протоколах общего собрания (расшифровывается принцип Устава, например «10000 руб. на 1 га земли / голову КРС),</a:t>
            </a:r>
          </a:p>
          <a:p>
            <a:r>
              <a:rPr lang="ru-RU" altLang="ru-RU"/>
              <a:t>В реестре членов кооператива,</a:t>
            </a:r>
          </a:p>
          <a:p>
            <a:r>
              <a:rPr lang="ru-RU" altLang="ru-RU"/>
              <a:t>В членских книжках,</a:t>
            </a:r>
          </a:p>
          <a:p>
            <a:r>
              <a:rPr lang="ru-RU" altLang="ru-RU"/>
              <a:t>В бухгалтерском учёте и бухгалтерской (финансовой) отчётности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исть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2_TF89080264_Win32.potx" id="{428D9069-58EC-4783-870A-04463FA03883}" vid="{0960D2B8-4321-41E6-8967-AFDAD9D041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Кисть</Template>
  <TotalTime>115</TotalTime>
  <Words>1137</Words>
  <Application>Microsoft Office PowerPoint</Application>
  <PresentationFormat>Широкоэкранный</PresentationFormat>
  <Paragraphs>117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Кисть</vt:lpstr>
      <vt:lpstr>Фонды сельскохозяйственных потребительских кооперативов как инструмент реализации программ их развития</vt:lpstr>
      <vt:lpstr>Виды фондов в законодательстве о сельскохозяйственной кооперации</vt:lpstr>
      <vt:lpstr>Для того, чтобы начать деятельность, кооперативу нужно имущество. Чтобы приобрести имущество, нужны средства. На какие источники средств может рассчитывать кооператив?</vt:lpstr>
      <vt:lpstr>Чтобы создать объект, нужно мобилизовать средства</vt:lpstr>
      <vt:lpstr>Паевой фонд – основа собственных средств кооператива</vt:lpstr>
      <vt:lpstr>Паевой фонд – основа собственных средств кооператива</vt:lpstr>
      <vt:lpstr>Каким должен быть размер паевого фонда?</vt:lpstr>
      <vt:lpstr>На каком этапе определяется размер паевого фонда?</vt:lpstr>
      <vt:lpstr>Документирование (учёт) паевых взносов и паевого фонда</vt:lpstr>
      <vt:lpstr>Неделимые фонды (пассивы)</vt:lpstr>
      <vt:lpstr>Почему неделимые фонды – это пассивы?</vt:lpstr>
      <vt:lpstr>В Уставах кооперативов понятие «неделимый фонд» часто используется некорректно</vt:lpstr>
      <vt:lpstr>Признаки неделимого фонда кооператива</vt:lpstr>
      <vt:lpstr>Неделимые фонды-пассивы имеют конкретное наименование и назначение, закреплённые в Уставе</vt:lpstr>
      <vt:lpstr>Размер и условия формирования (на примере резервного фонда)</vt:lpstr>
      <vt:lpstr>Размер и условия формирования (на примере фонда развития производства)</vt:lpstr>
      <vt:lpstr>Размер и условия формирования (на примере фонда премирования персонала)</vt:lpstr>
      <vt:lpstr>Документирование неделимых фондов</vt:lpstr>
      <vt:lpstr>Вывод: существуют два основных способа объединения средств членов кооператива</vt:lpstr>
      <vt:lpstr>Объекты неделимых фондов (активов)</vt:lpstr>
      <vt:lpstr>Почему неделимые фонды – это активы?</vt:lpstr>
      <vt:lpstr>Размеры и условия формирования неделимых фондов - активов</vt:lpstr>
      <vt:lpstr>Создание неделимых фондов-активов – это прямое перечисление их в Уставе кооператива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 размеры фондов кооператива, условиях их формирования</dc:title>
  <dc:creator>euser519</dc:creator>
  <cp:lastModifiedBy>euser519</cp:lastModifiedBy>
  <cp:revision>20</cp:revision>
  <dcterms:created xsi:type="dcterms:W3CDTF">2022-07-07T13:21:12Z</dcterms:created>
  <dcterms:modified xsi:type="dcterms:W3CDTF">2023-03-12T07:41:24Z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