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1284" r:id="rId3"/>
    <p:sldId id="402" r:id="rId4"/>
    <p:sldId id="1273" r:id="rId5"/>
    <p:sldId id="1277" r:id="rId6"/>
    <p:sldId id="1278" r:id="rId7"/>
    <p:sldId id="1279" r:id="rId8"/>
    <p:sldId id="371" r:id="rId9"/>
    <p:sldId id="1281" r:id="rId10"/>
    <p:sldId id="1283" r:id="rId11"/>
    <p:sldId id="128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D32BEA-83B2-4B49-B1D6-DF5C5DE45D0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5407FE6A-C8A5-43E9-BA08-225D3A5D26B4}">
      <dgm:prSet phldrT="[Текст]"/>
      <dgm:spPr/>
      <dgm:t>
        <a:bodyPr/>
        <a:lstStyle/>
        <a:p>
          <a:r>
            <a:rPr lang="ru-RU" dirty="0"/>
            <a:t>Собранием утверждена отчётность с убытком</a:t>
          </a:r>
        </a:p>
      </dgm:t>
    </dgm:pt>
    <dgm:pt modelId="{9814CC93-4856-4736-84F0-E91D10B35F8A}" type="parTrans" cxnId="{E77669DA-55AA-4B35-A528-E5ADC752AABE}">
      <dgm:prSet/>
      <dgm:spPr/>
      <dgm:t>
        <a:bodyPr/>
        <a:lstStyle/>
        <a:p>
          <a:endParaRPr lang="ru-RU"/>
        </a:p>
      </dgm:t>
    </dgm:pt>
    <dgm:pt modelId="{CF2B599E-ED86-4F64-84A7-BEA15AB0311C}" type="sibTrans" cxnId="{E77669DA-55AA-4B35-A528-E5ADC752AABE}">
      <dgm:prSet/>
      <dgm:spPr/>
      <dgm:t>
        <a:bodyPr/>
        <a:lstStyle/>
        <a:p>
          <a:endParaRPr lang="ru-RU"/>
        </a:p>
      </dgm:t>
    </dgm:pt>
    <dgm:pt modelId="{AC9D64F0-5197-4F45-AD19-59AD1EB23F31}">
      <dgm:prSet phldrT="[Текст]"/>
      <dgm:spPr/>
      <dgm:t>
        <a:bodyPr/>
        <a:lstStyle/>
        <a:p>
          <a:r>
            <a:rPr lang="ru-RU" dirty="0"/>
            <a:t>Принято решение о закрытии убытка взносами членов</a:t>
          </a:r>
        </a:p>
      </dgm:t>
    </dgm:pt>
    <dgm:pt modelId="{29C5001A-4866-46DA-A5DF-D4A3249B01BC}" type="parTrans" cxnId="{614706E9-7092-43E6-B494-F191CEEE4918}">
      <dgm:prSet/>
      <dgm:spPr/>
      <dgm:t>
        <a:bodyPr/>
        <a:lstStyle/>
        <a:p>
          <a:endParaRPr lang="ru-RU"/>
        </a:p>
      </dgm:t>
    </dgm:pt>
    <dgm:pt modelId="{C35A9B5B-D770-452F-A6AF-B21A49C32945}" type="sibTrans" cxnId="{614706E9-7092-43E6-B494-F191CEEE4918}">
      <dgm:prSet/>
      <dgm:spPr/>
      <dgm:t>
        <a:bodyPr/>
        <a:lstStyle/>
        <a:p>
          <a:endParaRPr lang="ru-RU"/>
        </a:p>
      </dgm:t>
    </dgm:pt>
    <dgm:pt modelId="{83808276-CB0C-411D-AF36-C48068E54AF6}">
      <dgm:prSet phldrT="[Текст]"/>
      <dgm:spPr/>
      <dgm:t>
        <a:bodyPr/>
        <a:lstStyle/>
        <a:p>
          <a:r>
            <a:rPr lang="ru-RU" dirty="0"/>
            <a:t>Оценено хозяйственное участие каждого члена в деятельности </a:t>
          </a:r>
          <a:r>
            <a:rPr lang="ru-RU" dirty="0" err="1"/>
            <a:t>СПоК</a:t>
          </a:r>
          <a:endParaRPr lang="ru-RU" dirty="0"/>
        </a:p>
      </dgm:t>
    </dgm:pt>
    <dgm:pt modelId="{02B8B68B-EE43-4A1F-A466-9349AD315333}" type="parTrans" cxnId="{0C8ACD25-4FDE-40CE-958B-3B9B35DA4590}">
      <dgm:prSet/>
      <dgm:spPr/>
      <dgm:t>
        <a:bodyPr/>
        <a:lstStyle/>
        <a:p>
          <a:endParaRPr lang="ru-RU"/>
        </a:p>
      </dgm:t>
    </dgm:pt>
    <dgm:pt modelId="{DBED85D4-62C7-4143-B124-FF5B09B2284B}" type="sibTrans" cxnId="{0C8ACD25-4FDE-40CE-958B-3B9B35DA4590}">
      <dgm:prSet/>
      <dgm:spPr/>
      <dgm:t>
        <a:bodyPr/>
        <a:lstStyle/>
        <a:p>
          <a:endParaRPr lang="ru-RU"/>
        </a:p>
      </dgm:t>
    </dgm:pt>
    <dgm:pt modelId="{705F71DA-4C39-4E1B-A446-F9398B0AA7CA}">
      <dgm:prSet/>
      <dgm:spPr/>
      <dgm:t>
        <a:bodyPr/>
        <a:lstStyle/>
        <a:p>
          <a:r>
            <a:rPr lang="ru-RU" dirty="0"/>
            <a:t>Определён взнос каждого члена</a:t>
          </a:r>
        </a:p>
      </dgm:t>
    </dgm:pt>
    <dgm:pt modelId="{8CFADA47-E217-4A0E-AA0A-84A0E364CC76}" type="parTrans" cxnId="{7356D494-CCF5-4F9C-B959-6524DF884026}">
      <dgm:prSet/>
      <dgm:spPr/>
      <dgm:t>
        <a:bodyPr/>
        <a:lstStyle/>
        <a:p>
          <a:endParaRPr lang="ru-RU"/>
        </a:p>
      </dgm:t>
    </dgm:pt>
    <dgm:pt modelId="{932652A1-3E35-431E-8DCA-3B426050A0CA}" type="sibTrans" cxnId="{7356D494-CCF5-4F9C-B959-6524DF884026}">
      <dgm:prSet/>
      <dgm:spPr/>
      <dgm:t>
        <a:bodyPr/>
        <a:lstStyle/>
        <a:p>
          <a:endParaRPr lang="ru-RU"/>
        </a:p>
      </dgm:t>
    </dgm:pt>
    <dgm:pt modelId="{6D2319BC-902C-4D54-AF10-34D3208BF966}">
      <dgm:prSet/>
      <dgm:spPr/>
      <dgm:t>
        <a:bodyPr/>
        <a:lstStyle/>
        <a:p>
          <a:r>
            <a:rPr lang="ru-RU" dirty="0"/>
            <a:t>Получены членские взносы, закрыт убыток</a:t>
          </a:r>
        </a:p>
      </dgm:t>
    </dgm:pt>
    <dgm:pt modelId="{20ABD634-5884-4CC3-B154-1748F4485F8B}" type="parTrans" cxnId="{972BF3E7-71DD-4EDD-9FD2-CEFA772C80D1}">
      <dgm:prSet/>
      <dgm:spPr/>
      <dgm:t>
        <a:bodyPr/>
        <a:lstStyle/>
        <a:p>
          <a:endParaRPr lang="ru-RU"/>
        </a:p>
      </dgm:t>
    </dgm:pt>
    <dgm:pt modelId="{790F0458-1A64-48A6-9665-078A5EEEFA02}" type="sibTrans" cxnId="{972BF3E7-71DD-4EDD-9FD2-CEFA772C80D1}">
      <dgm:prSet/>
      <dgm:spPr/>
      <dgm:t>
        <a:bodyPr/>
        <a:lstStyle/>
        <a:p>
          <a:endParaRPr lang="ru-RU"/>
        </a:p>
      </dgm:t>
    </dgm:pt>
    <dgm:pt modelId="{23FDEAD7-AFAD-4387-B406-BCD3807AA2C9}" type="pres">
      <dgm:prSet presAssocID="{82D32BEA-83B2-4B49-B1D6-DF5C5DE45D07}" presName="Name0" presStyleCnt="0">
        <dgm:presLayoutVars>
          <dgm:dir/>
          <dgm:resizeHandles val="exact"/>
        </dgm:presLayoutVars>
      </dgm:prSet>
      <dgm:spPr/>
    </dgm:pt>
    <dgm:pt modelId="{C402BA2E-41B4-4350-B0C9-9517A72B7A65}" type="pres">
      <dgm:prSet presAssocID="{5407FE6A-C8A5-43E9-BA08-225D3A5D26B4}" presName="node" presStyleLbl="node1" presStyleIdx="0" presStyleCnt="5">
        <dgm:presLayoutVars>
          <dgm:bulletEnabled val="1"/>
        </dgm:presLayoutVars>
      </dgm:prSet>
      <dgm:spPr/>
    </dgm:pt>
    <dgm:pt modelId="{A12C3C20-7EAF-4F78-9EC9-01C504A33EA6}" type="pres">
      <dgm:prSet presAssocID="{CF2B599E-ED86-4F64-84A7-BEA15AB0311C}" presName="sibTrans" presStyleLbl="sibTrans2D1" presStyleIdx="0" presStyleCnt="4"/>
      <dgm:spPr/>
    </dgm:pt>
    <dgm:pt modelId="{82491D6C-4E78-460D-828E-09B4E708255B}" type="pres">
      <dgm:prSet presAssocID="{CF2B599E-ED86-4F64-84A7-BEA15AB0311C}" presName="connectorText" presStyleLbl="sibTrans2D1" presStyleIdx="0" presStyleCnt="4"/>
      <dgm:spPr/>
    </dgm:pt>
    <dgm:pt modelId="{E4EBE21F-2934-4211-BE8D-7032EC449C93}" type="pres">
      <dgm:prSet presAssocID="{AC9D64F0-5197-4F45-AD19-59AD1EB23F31}" presName="node" presStyleLbl="node1" presStyleIdx="1" presStyleCnt="5">
        <dgm:presLayoutVars>
          <dgm:bulletEnabled val="1"/>
        </dgm:presLayoutVars>
      </dgm:prSet>
      <dgm:spPr/>
    </dgm:pt>
    <dgm:pt modelId="{8A40A510-67BD-4782-BA5F-DA33A9F69B3E}" type="pres">
      <dgm:prSet presAssocID="{C35A9B5B-D770-452F-A6AF-B21A49C32945}" presName="sibTrans" presStyleLbl="sibTrans2D1" presStyleIdx="1" presStyleCnt="4"/>
      <dgm:spPr/>
    </dgm:pt>
    <dgm:pt modelId="{36483D8E-5B33-46D2-AFDD-B60A0699124F}" type="pres">
      <dgm:prSet presAssocID="{C35A9B5B-D770-452F-A6AF-B21A49C32945}" presName="connectorText" presStyleLbl="sibTrans2D1" presStyleIdx="1" presStyleCnt="4"/>
      <dgm:spPr/>
    </dgm:pt>
    <dgm:pt modelId="{B44F0675-7F86-4189-886A-868C96008FD4}" type="pres">
      <dgm:prSet presAssocID="{83808276-CB0C-411D-AF36-C48068E54AF6}" presName="node" presStyleLbl="node1" presStyleIdx="2" presStyleCnt="5">
        <dgm:presLayoutVars>
          <dgm:bulletEnabled val="1"/>
        </dgm:presLayoutVars>
      </dgm:prSet>
      <dgm:spPr/>
    </dgm:pt>
    <dgm:pt modelId="{3A9F5A6D-9B7D-4385-9979-3367231792B1}" type="pres">
      <dgm:prSet presAssocID="{DBED85D4-62C7-4143-B124-FF5B09B2284B}" presName="sibTrans" presStyleLbl="sibTrans2D1" presStyleIdx="2" presStyleCnt="4"/>
      <dgm:spPr/>
    </dgm:pt>
    <dgm:pt modelId="{FCF79F6A-FCA2-440C-A559-61852A73D030}" type="pres">
      <dgm:prSet presAssocID="{DBED85D4-62C7-4143-B124-FF5B09B2284B}" presName="connectorText" presStyleLbl="sibTrans2D1" presStyleIdx="2" presStyleCnt="4"/>
      <dgm:spPr/>
    </dgm:pt>
    <dgm:pt modelId="{A5D3E221-2426-467B-A8B1-2CB55B1922CC}" type="pres">
      <dgm:prSet presAssocID="{705F71DA-4C39-4E1B-A446-F9398B0AA7CA}" presName="node" presStyleLbl="node1" presStyleIdx="3" presStyleCnt="5">
        <dgm:presLayoutVars>
          <dgm:bulletEnabled val="1"/>
        </dgm:presLayoutVars>
      </dgm:prSet>
      <dgm:spPr/>
    </dgm:pt>
    <dgm:pt modelId="{536C5A1A-928D-41C2-88CE-8C4BB6D14EE7}" type="pres">
      <dgm:prSet presAssocID="{932652A1-3E35-431E-8DCA-3B426050A0CA}" presName="sibTrans" presStyleLbl="sibTrans2D1" presStyleIdx="3" presStyleCnt="4"/>
      <dgm:spPr/>
    </dgm:pt>
    <dgm:pt modelId="{D9DC08C5-7A2D-4DB8-B00F-661318619349}" type="pres">
      <dgm:prSet presAssocID="{932652A1-3E35-431E-8DCA-3B426050A0CA}" presName="connectorText" presStyleLbl="sibTrans2D1" presStyleIdx="3" presStyleCnt="4"/>
      <dgm:spPr/>
    </dgm:pt>
    <dgm:pt modelId="{E7537100-8300-4AC5-98EB-EEFFD8E78810}" type="pres">
      <dgm:prSet presAssocID="{6D2319BC-902C-4D54-AF10-34D3208BF966}" presName="node" presStyleLbl="node1" presStyleIdx="4" presStyleCnt="5">
        <dgm:presLayoutVars>
          <dgm:bulletEnabled val="1"/>
        </dgm:presLayoutVars>
      </dgm:prSet>
      <dgm:spPr/>
    </dgm:pt>
  </dgm:ptLst>
  <dgm:cxnLst>
    <dgm:cxn modelId="{5BF44108-F880-4D62-8491-27B0E49A154D}" type="presOf" srcId="{C35A9B5B-D770-452F-A6AF-B21A49C32945}" destId="{8A40A510-67BD-4782-BA5F-DA33A9F69B3E}" srcOrd="0" destOrd="0" presId="urn:microsoft.com/office/officeart/2005/8/layout/process1"/>
    <dgm:cxn modelId="{624C9D1A-3893-472A-B8E5-2C4F2CE4E6BF}" type="presOf" srcId="{CF2B599E-ED86-4F64-84A7-BEA15AB0311C}" destId="{82491D6C-4E78-460D-828E-09B4E708255B}" srcOrd="1" destOrd="0" presId="urn:microsoft.com/office/officeart/2005/8/layout/process1"/>
    <dgm:cxn modelId="{0C8ACD25-4FDE-40CE-958B-3B9B35DA4590}" srcId="{82D32BEA-83B2-4B49-B1D6-DF5C5DE45D07}" destId="{83808276-CB0C-411D-AF36-C48068E54AF6}" srcOrd="2" destOrd="0" parTransId="{02B8B68B-EE43-4A1F-A466-9349AD315333}" sibTransId="{DBED85D4-62C7-4143-B124-FF5B09B2284B}"/>
    <dgm:cxn modelId="{37202334-2F00-4B25-9AF7-5D5C0AFC74D1}" type="presOf" srcId="{5407FE6A-C8A5-43E9-BA08-225D3A5D26B4}" destId="{C402BA2E-41B4-4350-B0C9-9517A72B7A65}" srcOrd="0" destOrd="0" presId="urn:microsoft.com/office/officeart/2005/8/layout/process1"/>
    <dgm:cxn modelId="{DE0B3C60-481C-48BC-99E9-7B588539CBDB}" type="presOf" srcId="{DBED85D4-62C7-4143-B124-FF5B09B2284B}" destId="{3A9F5A6D-9B7D-4385-9979-3367231792B1}" srcOrd="0" destOrd="0" presId="urn:microsoft.com/office/officeart/2005/8/layout/process1"/>
    <dgm:cxn modelId="{BAF16573-5774-488F-B002-404090A1CBDB}" type="presOf" srcId="{6D2319BC-902C-4D54-AF10-34D3208BF966}" destId="{E7537100-8300-4AC5-98EB-EEFFD8E78810}" srcOrd="0" destOrd="0" presId="urn:microsoft.com/office/officeart/2005/8/layout/process1"/>
    <dgm:cxn modelId="{F8AE0557-88ED-49F8-88CD-E97C625D4503}" type="presOf" srcId="{932652A1-3E35-431E-8DCA-3B426050A0CA}" destId="{536C5A1A-928D-41C2-88CE-8C4BB6D14EE7}" srcOrd="0" destOrd="0" presId="urn:microsoft.com/office/officeart/2005/8/layout/process1"/>
    <dgm:cxn modelId="{10F7F687-7255-429D-AF5E-631738F0655B}" type="presOf" srcId="{CF2B599E-ED86-4F64-84A7-BEA15AB0311C}" destId="{A12C3C20-7EAF-4F78-9EC9-01C504A33EA6}" srcOrd="0" destOrd="0" presId="urn:microsoft.com/office/officeart/2005/8/layout/process1"/>
    <dgm:cxn modelId="{7356D494-CCF5-4F9C-B959-6524DF884026}" srcId="{82D32BEA-83B2-4B49-B1D6-DF5C5DE45D07}" destId="{705F71DA-4C39-4E1B-A446-F9398B0AA7CA}" srcOrd="3" destOrd="0" parTransId="{8CFADA47-E217-4A0E-AA0A-84A0E364CC76}" sibTransId="{932652A1-3E35-431E-8DCA-3B426050A0CA}"/>
    <dgm:cxn modelId="{AFF06496-00D7-4236-8102-615760B609D5}" type="presOf" srcId="{DBED85D4-62C7-4143-B124-FF5B09B2284B}" destId="{FCF79F6A-FCA2-440C-A559-61852A73D030}" srcOrd="1" destOrd="0" presId="urn:microsoft.com/office/officeart/2005/8/layout/process1"/>
    <dgm:cxn modelId="{98EC5B99-E8BC-48CB-900A-79FE2EF3FB5C}" type="presOf" srcId="{C35A9B5B-D770-452F-A6AF-B21A49C32945}" destId="{36483D8E-5B33-46D2-AFDD-B60A0699124F}" srcOrd="1" destOrd="0" presId="urn:microsoft.com/office/officeart/2005/8/layout/process1"/>
    <dgm:cxn modelId="{DB80B3B4-CC98-4268-8D23-FC6DE19F19CC}" type="presOf" srcId="{82D32BEA-83B2-4B49-B1D6-DF5C5DE45D07}" destId="{23FDEAD7-AFAD-4387-B406-BCD3807AA2C9}" srcOrd="0" destOrd="0" presId="urn:microsoft.com/office/officeart/2005/8/layout/process1"/>
    <dgm:cxn modelId="{517618C6-8A84-4793-93AB-6C88F4A6E61A}" type="presOf" srcId="{932652A1-3E35-431E-8DCA-3B426050A0CA}" destId="{D9DC08C5-7A2D-4DB8-B00F-661318619349}" srcOrd="1" destOrd="0" presId="urn:microsoft.com/office/officeart/2005/8/layout/process1"/>
    <dgm:cxn modelId="{9AD0B4C6-29AA-43B0-8B3A-0A514B7192CF}" type="presOf" srcId="{705F71DA-4C39-4E1B-A446-F9398B0AA7CA}" destId="{A5D3E221-2426-467B-A8B1-2CB55B1922CC}" srcOrd="0" destOrd="0" presId="urn:microsoft.com/office/officeart/2005/8/layout/process1"/>
    <dgm:cxn modelId="{E77669DA-55AA-4B35-A528-E5ADC752AABE}" srcId="{82D32BEA-83B2-4B49-B1D6-DF5C5DE45D07}" destId="{5407FE6A-C8A5-43E9-BA08-225D3A5D26B4}" srcOrd="0" destOrd="0" parTransId="{9814CC93-4856-4736-84F0-E91D10B35F8A}" sibTransId="{CF2B599E-ED86-4F64-84A7-BEA15AB0311C}"/>
    <dgm:cxn modelId="{608CA4E4-DEAA-4C12-9106-FBE7E698B223}" type="presOf" srcId="{83808276-CB0C-411D-AF36-C48068E54AF6}" destId="{B44F0675-7F86-4189-886A-868C96008FD4}" srcOrd="0" destOrd="0" presId="urn:microsoft.com/office/officeart/2005/8/layout/process1"/>
    <dgm:cxn modelId="{972BF3E7-71DD-4EDD-9FD2-CEFA772C80D1}" srcId="{82D32BEA-83B2-4B49-B1D6-DF5C5DE45D07}" destId="{6D2319BC-902C-4D54-AF10-34D3208BF966}" srcOrd="4" destOrd="0" parTransId="{20ABD634-5884-4CC3-B154-1748F4485F8B}" sibTransId="{790F0458-1A64-48A6-9665-078A5EEEFA02}"/>
    <dgm:cxn modelId="{614706E9-7092-43E6-B494-F191CEEE4918}" srcId="{82D32BEA-83B2-4B49-B1D6-DF5C5DE45D07}" destId="{AC9D64F0-5197-4F45-AD19-59AD1EB23F31}" srcOrd="1" destOrd="0" parTransId="{29C5001A-4866-46DA-A5DF-D4A3249B01BC}" sibTransId="{C35A9B5B-D770-452F-A6AF-B21A49C32945}"/>
    <dgm:cxn modelId="{31899CFD-0D14-438F-B9AA-6448D90063F5}" type="presOf" srcId="{AC9D64F0-5197-4F45-AD19-59AD1EB23F31}" destId="{E4EBE21F-2934-4211-BE8D-7032EC449C93}" srcOrd="0" destOrd="0" presId="urn:microsoft.com/office/officeart/2005/8/layout/process1"/>
    <dgm:cxn modelId="{B575803F-5214-474A-99BD-B889D0FAD264}" type="presParOf" srcId="{23FDEAD7-AFAD-4387-B406-BCD3807AA2C9}" destId="{C402BA2E-41B4-4350-B0C9-9517A72B7A65}" srcOrd="0" destOrd="0" presId="urn:microsoft.com/office/officeart/2005/8/layout/process1"/>
    <dgm:cxn modelId="{EC26F58A-BCFD-4061-993E-1FC17C4487A2}" type="presParOf" srcId="{23FDEAD7-AFAD-4387-B406-BCD3807AA2C9}" destId="{A12C3C20-7EAF-4F78-9EC9-01C504A33EA6}" srcOrd="1" destOrd="0" presId="urn:microsoft.com/office/officeart/2005/8/layout/process1"/>
    <dgm:cxn modelId="{0EF04E8C-EFF8-4581-BB8E-E99CFB2043AD}" type="presParOf" srcId="{A12C3C20-7EAF-4F78-9EC9-01C504A33EA6}" destId="{82491D6C-4E78-460D-828E-09B4E708255B}" srcOrd="0" destOrd="0" presId="urn:microsoft.com/office/officeart/2005/8/layout/process1"/>
    <dgm:cxn modelId="{70692A3B-CB8C-4EA5-B876-AE7316F0424D}" type="presParOf" srcId="{23FDEAD7-AFAD-4387-B406-BCD3807AA2C9}" destId="{E4EBE21F-2934-4211-BE8D-7032EC449C93}" srcOrd="2" destOrd="0" presId="urn:microsoft.com/office/officeart/2005/8/layout/process1"/>
    <dgm:cxn modelId="{C24AC30F-632C-4E00-AFC1-5B7168EC0389}" type="presParOf" srcId="{23FDEAD7-AFAD-4387-B406-BCD3807AA2C9}" destId="{8A40A510-67BD-4782-BA5F-DA33A9F69B3E}" srcOrd="3" destOrd="0" presId="urn:microsoft.com/office/officeart/2005/8/layout/process1"/>
    <dgm:cxn modelId="{B5A64C1F-A115-4643-8BD1-FB56A11E7984}" type="presParOf" srcId="{8A40A510-67BD-4782-BA5F-DA33A9F69B3E}" destId="{36483D8E-5B33-46D2-AFDD-B60A0699124F}" srcOrd="0" destOrd="0" presId="urn:microsoft.com/office/officeart/2005/8/layout/process1"/>
    <dgm:cxn modelId="{D69825B4-D10A-4011-8F3C-DBCE0E6DBCA4}" type="presParOf" srcId="{23FDEAD7-AFAD-4387-B406-BCD3807AA2C9}" destId="{B44F0675-7F86-4189-886A-868C96008FD4}" srcOrd="4" destOrd="0" presId="urn:microsoft.com/office/officeart/2005/8/layout/process1"/>
    <dgm:cxn modelId="{589E48B4-7734-4F48-8C41-BBC47AEAE3E1}" type="presParOf" srcId="{23FDEAD7-AFAD-4387-B406-BCD3807AA2C9}" destId="{3A9F5A6D-9B7D-4385-9979-3367231792B1}" srcOrd="5" destOrd="0" presId="urn:microsoft.com/office/officeart/2005/8/layout/process1"/>
    <dgm:cxn modelId="{172F019B-9D3A-4C83-97EE-D031E804F2CA}" type="presParOf" srcId="{3A9F5A6D-9B7D-4385-9979-3367231792B1}" destId="{FCF79F6A-FCA2-440C-A559-61852A73D030}" srcOrd="0" destOrd="0" presId="urn:microsoft.com/office/officeart/2005/8/layout/process1"/>
    <dgm:cxn modelId="{4B9ABE65-DB75-40E5-B8B3-E8F31A4C3B63}" type="presParOf" srcId="{23FDEAD7-AFAD-4387-B406-BCD3807AA2C9}" destId="{A5D3E221-2426-467B-A8B1-2CB55B1922CC}" srcOrd="6" destOrd="0" presId="urn:microsoft.com/office/officeart/2005/8/layout/process1"/>
    <dgm:cxn modelId="{38C117D7-46E0-46E8-BA05-6BA49187F3F2}" type="presParOf" srcId="{23FDEAD7-AFAD-4387-B406-BCD3807AA2C9}" destId="{536C5A1A-928D-41C2-88CE-8C4BB6D14EE7}" srcOrd="7" destOrd="0" presId="urn:microsoft.com/office/officeart/2005/8/layout/process1"/>
    <dgm:cxn modelId="{A4AF4509-A9F6-4203-BA90-00CEA01D325F}" type="presParOf" srcId="{536C5A1A-928D-41C2-88CE-8C4BB6D14EE7}" destId="{D9DC08C5-7A2D-4DB8-B00F-661318619349}" srcOrd="0" destOrd="0" presId="urn:microsoft.com/office/officeart/2005/8/layout/process1"/>
    <dgm:cxn modelId="{E876F6DD-BC5F-4E80-AB25-017EA17413B2}" type="presParOf" srcId="{23FDEAD7-AFAD-4387-B406-BCD3807AA2C9}" destId="{E7537100-8300-4AC5-98EB-EEFFD8E78810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02BA2E-41B4-4350-B0C9-9517A72B7A65}">
      <dsp:nvSpPr>
        <dsp:cNvPr id="0" name=""/>
        <dsp:cNvSpPr/>
      </dsp:nvSpPr>
      <dsp:spPr>
        <a:xfrm>
          <a:off x="5134" y="1379068"/>
          <a:ext cx="1591716" cy="1402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Собранием утверждена отчётность с убытком</a:t>
          </a:r>
        </a:p>
      </dsp:txBody>
      <dsp:txXfrm>
        <a:off x="46218" y="1420152"/>
        <a:ext cx="1509548" cy="1320532"/>
      </dsp:txXfrm>
    </dsp:sp>
    <dsp:sp modelId="{A12C3C20-7EAF-4F78-9EC9-01C504A33EA6}">
      <dsp:nvSpPr>
        <dsp:cNvPr id="0" name=""/>
        <dsp:cNvSpPr/>
      </dsp:nvSpPr>
      <dsp:spPr>
        <a:xfrm>
          <a:off x="1756023" y="1883045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/>
        </a:p>
      </dsp:txBody>
      <dsp:txXfrm>
        <a:off x="1756023" y="1961994"/>
        <a:ext cx="236210" cy="236847"/>
      </dsp:txXfrm>
    </dsp:sp>
    <dsp:sp modelId="{E4EBE21F-2934-4211-BE8D-7032EC449C93}">
      <dsp:nvSpPr>
        <dsp:cNvPr id="0" name=""/>
        <dsp:cNvSpPr/>
      </dsp:nvSpPr>
      <dsp:spPr>
        <a:xfrm>
          <a:off x="2233538" y="1379068"/>
          <a:ext cx="1591716" cy="1402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Принято решение о закрытии убытка взносами членов</a:t>
          </a:r>
        </a:p>
      </dsp:txBody>
      <dsp:txXfrm>
        <a:off x="2274622" y="1420152"/>
        <a:ext cx="1509548" cy="1320532"/>
      </dsp:txXfrm>
    </dsp:sp>
    <dsp:sp modelId="{8A40A510-67BD-4782-BA5F-DA33A9F69B3E}">
      <dsp:nvSpPr>
        <dsp:cNvPr id="0" name=""/>
        <dsp:cNvSpPr/>
      </dsp:nvSpPr>
      <dsp:spPr>
        <a:xfrm>
          <a:off x="3984426" y="1883045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/>
        </a:p>
      </dsp:txBody>
      <dsp:txXfrm>
        <a:off x="3984426" y="1961994"/>
        <a:ext cx="236210" cy="236847"/>
      </dsp:txXfrm>
    </dsp:sp>
    <dsp:sp modelId="{B44F0675-7F86-4189-886A-868C96008FD4}">
      <dsp:nvSpPr>
        <dsp:cNvPr id="0" name=""/>
        <dsp:cNvSpPr/>
      </dsp:nvSpPr>
      <dsp:spPr>
        <a:xfrm>
          <a:off x="4461941" y="1379068"/>
          <a:ext cx="1591716" cy="1402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Оценено хозяйственное участие каждого члена в деятельности </a:t>
          </a:r>
          <a:r>
            <a:rPr lang="ru-RU" sz="1400" kern="1200" dirty="0" err="1"/>
            <a:t>СПоК</a:t>
          </a:r>
          <a:endParaRPr lang="ru-RU" sz="1400" kern="1200" dirty="0"/>
        </a:p>
      </dsp:txBody>
      <dsp:txXfrm>
        <a:off x="4503025" y="1420152"/>
        <a:ext cx="1509548" cy="1320532"/>
      </dsp:txXfrm>
    </dsp:sp>
    <dsp:sp modelId="{3A9F5A6D-9B7D-4385-9979-3367231792B1}">
      <dsp:nvSpPr>
        <dsp:cNvPr id="0" name=""/>
        <dsp:cNvSpPr/>
      </dsp:nvSpPr>
      <dsp:spPr>
        <a:xfrm>
          <a:off x="6212830" y="1883045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/>
        </a:p>
      </dsp:txBody>
      <dsp:txXfrm>
        <a:off x="6212830" y="1961994"/>
        <a:ext cx="236210" cy="236847"/>
      </dsp:txXfrm>
    </dsp:sp>
    <dsp:sp modelId="{A5D3E221-2426-467B-A8B1-2CB55B1922CC}">
      <dsp:nvSpPr>
        <dsp:cNvPr id="0" name=""/>
        <dsp:cNvSpPr/>
      </dsp:nvSpPr>
      <dsp:spPr>
        <a:xfrm>
          <a:off x="6690345" y="1379068"/>
          <a:ext cx="1591716" cy="1402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Определён взнос каждого члена</a:t>
          </a:r>
        </a:p>
      </dsp:txBody>
      <dsp:txXfrm>
        <a:off x="6731429" y="1420152"/>
        <a:ext cx="1509548" cy="1320532"/>
      </dsp:txXfrm>
    </dsp:sp>
    <dsp:sp modelId="{536C5A1A-928D-41C2-88CE-8C4BB6D14EE7}">
      <dsp:nvSpPr>
        <dsp:cNvPr id="0" name=""/>
        <dsp:cNvSpPr/>
      </dsp:nvSpPr>
      <dsp:spPr>
        <a:xfrm>
          <a:off x="8441233" y="1883045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/>
        </a:p>
      </dsp:txBody>
      <dsp:txXfrm>
        <a:off x="8441233" y="1961994"/>
        <a:ext cx="236210" cy="236847"/>
      </dsp:txXfrm>
    </dsp:sp>
    <dsp:sp modelId="{E7537100-8300-4AC5-98EB-EEFFD8E78810}">
      <dsp:nvSpPr>
        <dsp:cNvPr id="0" name=""/>
        <dsp:cNvSpPr/>
      </dsp:nvSpPr>
      <dsp:spPr>
        <a:xfrm>
          <a:off x="8918748" y="1379068"/>
          <a:ext cx="1591716" cy="14027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Получены членские взносы, закрыт убыток</a:t>
          </a:r>
        </a:p>
      </dsp:txBody>
      <dsp:txXfrm>
        <a:off x="8959832" y="1420152"/>
        <a:ext cx="1509548" cy="1320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18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8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885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41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2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3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8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8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7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2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3/12/2023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1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1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3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B51445D9-6185-44F4-A65E-B6DBF0D91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37394" y="10"/>
            <a:ext cx="6754603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>
                  <a:alpha val="30000"/>
                </a:schemeClr>
              </a:gs>
              <a:gs pos="33000">
                <a:schemeClr val="bg1">
                  <a:alpha val="2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F6461E-F1BF-46FC-A6F9-F823FBBD6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39315"/>
            <a:ext cx="5472059" cy="2995667"/>
          </a:xfrm>
        </p:spPr>
        <p:txBody>
          <a:bodyPr anchor="b">
            <a:noAutofit/>
          </a:bodyPr>
          <a:lstStyle/>
          <a:p>
            <a:r>
              <a:rPr lang="ru-RU" sz="3600" dirty="0"/>
              <a:t>Виды целевых средств, поступающих в сельскохозяйственные потребительские кооперативы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59D246-7650-42A4-AA1B-D04DB2471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60" y="4716624"/>
            <a:ext cx="5269677" cy="1959734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1800" dirty="0"/>
              <a:t>РСО «Агроконтроль»</a:t>
            </a:r>
          </a:p>
          <a:p>
            <a:pPr algn="ctr">
              <a:lnSpc>
                <a:spcPct val="90000"/>
              </a:lnSpc>
            </a:pPr>
            <a:r>
              <a:rPr lang="ru-RU" sz="1800" dirty="0"/>
              <a:t>Методические материалы для руководителей и специалистов </a:t>
            </a:r>
            <a:r>
              <a:rPr lang="ru-RU" sz="1800" dirty="0" err="1"/>
              <a:t>СПоК</a:t>
            </a:r>
            <a:endParaRPr lang="ru-RU" sz="1800" dirty="0"/>
          </a:p>
          <a:p>
            <a:pPr algn="ctr">
              <a:lnSpc>
                <a:spcPct val="90000"/>
              </a:lnSpc>
            </a:pPr>
            <a:r>
              <a:rPr lang="ru-RU" sz="1800" dirty="0"/>
              <a:t>2023 г.</a:t>
            </a:r>
          </a:p>
        </p:txBody>
      </p:sp>
    </p:spTree>
    <p:extLst>
      <p:ext uri="{BB962C8B-B14F-4D97-AF65-F5344CB8AC3E}">
        <p14:creationId xmlns:p14="http://schemas.microsoft.com/office/powerpoint/2010/main" val="1732486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CD4E3-BECF-4195-9AE0-95971ECA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Взносы членов кооперативов не формируют налоговой базы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C6E5391E-E9FC-4DEA-9D1A-CF04BA3045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1233080"/>
              </p:ext>
            </p:extLst>
          </p:nvPr>
        </p:nvGraphicFramePr>
        <p:xfrm>
          <a:off x="838200" y="1550035"/>
          <a:ext cx="10515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8829">
                  <a:extLst>
                    <a:ext uri="{9D8B030D-6E8A-4147-A177-3AD203B41FA5}">
                      <a16:colId xmlns:a16="http://schemas.microsoft.com/office/drawing/2014/main" val="372173703"/>
                    </a:ext>
                  </a:extLst>
                </a:gridCol>
                <a:gridCol w="8276771">
                  <a:extLst>
                    <a:ext uri="{9D8B030D-6E8A-4147-A177-3AD203B41FA5}">
                      <a16:colId xmlns:a16="http://schemas.microsoft.com/office/drawing/2014/main" val="12373566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Вид взносов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Основание освобождения от налогообложения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950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Паевые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1. При определении налоговой базы не учитываются следующие доходы:</a:t>
                      </a:r>
                    </a:p>
                    <a:p>
                      <a:r>
                        <a:rPr lang="ru-RU" dirty="0"/>
                        <a:t>3) в виде имущества, имущественных прав или неимущественных прав, имеющих денежную оценку, которые получены в виде взносов (вкладов) в уставный (складочный) капитал (фонд) организации</a:t>
                      </a:r>
                    </a:p>
                    <a:p>
                      <a:pPr algn="r"/>
                      <a:r>
                        <a:rPr lang="ru-RU" i="1" dirty="0"/>
                        <a:t>НК РФ, ст. 251, ч. 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7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 формирование фондов, покрытие убытка, финансирование деятельности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При определении налоговой базы также не учитываются целевые поступления (за исключением целевых поступлений в виде подакцизных товаров). К ним относятся целевые поступления на содержание некоммерческих организаций и ведение ими уставной деятельности, поступившие безвозмездно от организаций и (или) физических лиц…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dirty="0"/>
                        <a:t>осуществленные в соответствии с законодательством Российской Федерации о некоммерческих организациях взносы учредителей (участников, членов)</a:t>
                      </a:r>
                    </a:p>
                    <a:p>
                      <a:pPr marL="0" indent="0" algn="r">
                        <a:buNone/>
                      </a:pPr>
                      <a:r>
                        <a:rPr lang="ru-RU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НК РФ, ст. 251, ч.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6387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995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Freeform: Shape 2054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6A10D9-BE0B-6A36-33AE-429E9F873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/>
              <a:t>2. Государственный грант – источник целевых средств СПоК</a:t>
            </a:r>
          </a:p>
        </p:txBody>
      </p:sp>
      <p:pic>
        <p:nvPicPr>
          <p:cNvPr id="2050" name="Picture 2" descr="Фонд поддержки предпринимательства Сысертского городского округа | Sysert |  Facebook">
            <a:extLst>
              <a:ext uri="{FF2B5EF4-FFF2-40B4-BE49-F238E27FC236}">
                <a16:creationId xmlns:a16="http://schemas.microsoft.com/office/drawing/2014/main" id="{6A7D9374-EE93-E998-7061-F7318D91A9E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8" r="5574"/>
          <a:stretch/>
        </p:blipFill>
        <p:spPr bwMode="auto">
          <a:xfrm>
            <a:off x="2" y="10"/>
            <a:ext cx="611656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86FD9ED-EFDE-9FBC-08D5-9153691193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13788" y="2333297"/>
            <a:ext cx="4840010" cy="3843666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dirty="0" err="1"/>
              <a:t>При</a:t>
            </a:r>
            <a:r>
              <a:rPr lang="en-US" sz="1600" dirty="0"/>
              <a:t> </a:t>
            </a:r>
            <a:r>
              <a:rPr lang="en-US" sz="1600" dirty="0" err="1"/>
              <a:t>определении</a:t>
            </a:r>
            <a:r>
              <a:rPr lang="en-US" sz="1600" dirty="0"/>
              <a:t> </a:t>
            </a:r>
            <a:r>
              <a:rPr lang="en-US" sz="1600" dirty="0" err="1"/>
              <a:t>налоговой</a:t>
            </a:r>
            <a:r>
              <a:rPr lang="en-US" sz="1600" dirty="0"/>
              <a:t> </a:t>
            </a:r>
            <a:r>
              <a:rPr lang="en-US" sz="1600" dirty="0" err="1"/>
              <a:t>базы</a:t>
            </a:r>
            <a:r>
              <a:rPr lang="en-US" sz="1600" dirty="0"/>
              <a:t> </a:t>
            </a:r>
            <a:r>
              <a:rPr lang="en-US" sz="1600" dirty="0" err="1"/>
              <a:t>также</a:t>
            </a:r>
            <a:r>
              <a:rPr lang="en-US" sz="1600" dirty="0"/>
              <a:t> </a:t>
            </a:r>
            <a:r>
              <a:rPr lang="en-US" sz="1600" dirty="0" err="1"/>
              <a:t>не</a:t>
            </a:r>
            <a:r>
              <a:rPr lang="en-US" sz="1600" dirty="0"/>
              <a:t> </a:t>
            </a:r>
            <a:r>
              <a:rPr lang="en-US" sz="1600" dirty="0" err="1"/>
              <a:t>учитываются</a:t>
            </a:r>
            <a:r>
              <a:rPr lang="en-US" sz="1600" dirty="0"/>
              <a:t> </a:t>
            </a:r>
            <a:r>
              <a:rPr lang="en-US" sz="1600" dirty="0" err="1"/>
              <a:t>целевые</a:t>
            </a:r>
            <a:r>
              <a:rPr lang="en-US" sz="1600" dirty="0"/>
              <a:t> </a:t>
            </a:r>
            <a:r>
              <a:rPr lang="en-US" sz="1600" dirty="0" err="1"/>
              <a:t>поступления</a:t>
            </a:r>
            <a:r>
              <a:rPr lang="en-US" sz="1600" dirty="0"/>
              <a:t> ...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содержание</a:t>
            </a:r>
            <a:r>
              <a:rPr lang="en-US" sz="1600" dirty="0"/>
              <a:t> </a:t>
            </a:r>
            <a:r>
              <a:rPr lang="en-US" sz="1600" dirty="0" err="1"/>
              <a:t>некоммерческих</a:t>
            </a:r>
            <a:r>
              <a:rPr lang="en-US" sz="1600" dirty="0"/>
              <a:t> </a:t>
            </a:r>
            <a:r>
              <a:rPr lang="en-US" sz="1600" dirty="0" err="1"/>
              <a:t>организаций</a:t>
            </a:r>
            <a:r>
              <a:rPr lang="en-US" sz="1600" dirty="0"/>
              <a:t> и </a:t>
            </a:r>
            <a:r>
              <a:rPr lang="en-US" sz="1600" dirty="0" err="1"/>
              <a:t>ведение</a:t>
            </a:r>
            <a:r>
              <a:rPr lang="en-US" sz="1600" dirty="0"/>
              <a:t> </a:t>
            </a:r>
            <a:r>
              <a:rPr lang="en-US" sz="1600" dirty="0" err="1"/>
              <a:t>ими</a:t>
            </a:r>
            <a:r>
              <a:rPr lang="en-US" sz="1600" dirty="0"/>
              <a:t> </a:t>
            </a:r>
            <a:r>
              <a:rPr lang="en-US" sz="1600" dirty="0" err="1"/>
              <a:t>уставной</a:t>
            </a:r>
            <a:r>
              <a:rPr lang="en-US" sz="1600" dirty="0"/>
              <a:t> </a:t>
            </a:r>
            <a:r>
              <a:rPr lang="en-US" sz="1600" dirty="0" err="1"/>
              <a:t>деятельности</a:t>
            </a:r>
            <a:r>
              <a:rPr lang="en-US" sz="1600" dirty="0"/>
              <a:t>, </a:t>
            </a:r>
            <a:r>
              <a:rPr lang="en-US" sz="1600" dirty="0" err="1"/>
              <a:t>поступившие</a:t>
            </a:r>
            <a:r>
              <a:rPr lang="en-US" sz="1600" dirty="0"/>
              <a:t> </a:t>
            </a:r>
            <a:r>
              <a:rPr lang="en-US" sz="1600" dirty="0" err="1"/>
              <a:t>безвозмездно</a:t>
            </a:r>
            <a:r>
              <a:rPr lang="en-US" sz="1600" dirty="0"/>
              <a:t> </a:t>
            </a:r>
            <a:r>
              <a:rPr lang="en-US" sz="1600" dirty="0" err="1"/>
              <a:t>от</a:t>
            </a:r>
            <a:r>
              <a:rPr lang="en-US" sz="1600" dirty="0"/>
              <a:t> </a:t>
            </a:r>
            <a:r>
              <a:rPr lang="en-US" sz="1600" dirty="0" err="1"/>
              <a:t>организаций</a:t>
            </a:r>
            <a:r>
              <a:rPr lang="en-US" sz="1600" dirty="0"/>
              <a:t> и (</a:t>
            </a:r>
            <a:r>
              <a:rPr lang="en-US" sz="1600" dirty="0" err="1"/>
              <a:t>или</a:t>
            </a:r>
            <a:r>
              <a:rPr lang="en-US" sz="1600" dirty="0"/>
              <a:t>) </a:t>
            </a:r>
            <a:r>
              <a:rPr lang="en-US" sz="1600" dirty="0" err="1"/>
              <a:t>физических</a:t>
            </a:r>
            <a:r>
              <a:rPr lang="en-US" sz="1600" dirty="0"/>
              <a:t> </a:t>
            </a:r>
            <a:r>
              <a:rPr lang="en-US" sz="1600" dirty="0" err="1"/>
              <a:t>лиц</a:t>
            </a:r>
            <a:r>
              <a:rPr lang="en-US" sz="1600" dirty="0"/>
              <a:t>, а </a:t>
            </a:r>
            <a:r>
              <a:rPr lang="en-US" sz="1600" dirty="0" err="1"/>
              <a:t>также</a:t>
            </a:r>
            <a:r>
              <a:rPr lang="en-US" sz="1600" dirty="0"/>
              <a:t>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основании</a:t>
            </a:r>
            <a:r>
              <a:rPr lang="en-US" sz="1600" dirty="0"/>
              <a:t> </a:t>
            </a:r>
            <a:r>
              <a:rPr lang="en-US" sz="1600" dirty="0" err="1"/>
              <a:t>решений</a:t>
            </a:r>
            <a:r>
              <a:rPr lang="en-US" sz="1600" dirty="0"/>
              <a:t> </a:t>
            </a:r>
            <a:r>
              <a:rPr lang="en-US" sz="1600" dirty="0" err="1"/>
              <a:t>органов</a:t>
            </a:r>
            <a:r>
              <a:rPr lang="en-US" sz="1600" dirty="0"/>
              <a:t> </a:t>
            </a:r>
            <a:r>
              <a:rPr lang="en-US" sz="1600" dirty="0" err="1"/>
              <a:t>государственной</a:t>
            </a:r>
            <a:r>
              <a:rPr lang="en-US" sz="1600" dirty="0"/>
              <a:t> </a:t>
            </a:r>
            <a:r>
              <a:rPr lang="en-US" sz="1600" dirty="0" err="1"/>
              <a:t>власти</a:t>
            </a:r>
            <a:r>
              <a:rPr lang="en-US" sz="1600" dirty="0"/>
              <a:t> и </a:t>
            </a:r>
            <a:r>
              <a:rPr lang="en-US" sz="1600" dirty="0" err="1"/>
              <a:t>органов</a:t>
            </a:r>
            <a:r>
              <a:rPr lang="en-US" sz="1600" dirty="0"/>
              <a:t> </a:t>
            </a:r>
            <a:r>
              <a:rPr lang="en-US" sz="1600" dirty="0" err="1"/>
              <a:t>местного</a:t>
            </a:r>
            <a:r>
              <a:rPr lang="en-US" sz="1600" dirty="0"/>
              <a:t> </a:t>
            </a:r>
            <a:r>
              <a:rPr lang="en-US" sz="1600" dirty="0" err="1"/>
              <a:t>самоуправления</a:t>
            </a:r>
            <a:r>
              <a:rPr lang="en-US" sz="1600" dirty="0"/>
              <a:t> и </a:t>
            </a:r>
            <a:r>
              <a:rPr lang="en-US" sz="1600" dirty="0" err="1"/>
              <a:t>решений</a:t>
            </a:r>
            <a:r>
              <a:rPr lang="en-US" sz="1600" dirty="0"/>
              <a:t> </a:t>
            </a:r>
            <a:r>
              <a:rPr lang="en-US" sz="1600" dirty="0" err="1"/>
              <a:t>органов</a:t>
            </a:r>
            <a:r>
              <a:rPr lang="en-US" sz="1600" dirty="0"/>
              <a:t> </a:t>
            </a:r>
            <a:r>
              <a:rPr lang="en-US" sz="1600" dirty="0" err="1"/>
              <a:t>управления</a:t>
            </a:r>
            <a:r>
              <a:rPr lang="en-US" sz="1600" dirty="0"/>
              <a:t> </a:t>
            </a:r>
            <a:r>
              <a:rPr lang="en-US" sz="1600" dirty="0" err="1"/>
              <a:t>государственных</a:t>
            </a:r>
            <a:r>
              <a:rPr lang="en-US" sz="1600" dirty="0"/>
              <a:t> </a:t>
            </a:r>
            <a:r>
              <a:rPr lang="en-US" sz="1600" dirty="0" err="1"/>
              <a:t>внебюджетных</a:t>
            </a:r>
            <a:r>
              <a:rPr lang="en-US" sz="1600" dirty="0"/>
              <a:t> </a:t>
            </a:r>
            <a:r>
              <a:rPr lang="en-US" sz="1600" dirty="0" err="1"/>
              <a:t>фондов</a:t>
            </a:r>
            <a:r>
              <a:rPr lang="en-US" sz="1600" dirty="0"/>
              <a:t> и </a:t>
            </a:r>
            <a:r>
              <a:rPr lang="en-US" sz="1600" dirty="0" err="1"/>
              <a:t>использованные</a:t>
            </a:r>
            <a:r>
              <a:rPr lang="en-US" sz="1600" dirty="0"/>
              <a:t> </a:t>
            </a:r>
            <a:r>
              <a:rPr lang="en-US" sz="1600" dirty="0" err="1"/>
              <a:t>указанными</a:t>
            </a:r>
            <a:r>
              <a:rPr lang="en-US" sz="1600" dirty="0"/>
              <a:t> </a:t>
            </a:r>
            <a:r>
              <a:rPr lang="en-US" sz="1600" dirty="0" err="1"/>
              <a:t>получателями</a:t>
            </a:r>
            <a:r>
              <a:rPr lang="en-US" sz="1600" dirty="0"/>
              <a:t> </a:t>
            </a:r>
            <a:r>
              <a:rPr lang="en-US" sz="1600" dirty="0" err="1"/>
              <a:t>по</a:t>
            </a:r>
            <a:r>
              <a:rPr lang="en-US" sz="1600" dirty="0"/>
              <a:t> </a:t>
            </a:r>
            <a:r>
              <a:rPr lang="en-US" sz="1600" dirty="0" err="1"/>
              <a:t>назначению</a:t>
            </a:r>
            <a:r>
              <a:rPr lang="en-US" sz="1600" dirty="0"/>
              <a:t>. </a:t>
            </a:r>
            <a:r>
              <a:rPr lang="en-US" sz="1600" dirty="0" err="1"/>
              <a:t>При</a:t>
            </a:r>
            <a:r>
              <a:rPr lang="en-US" sz="1600" dirty="0"/>
              <a:t> </a:t>
            </a:r>
            <a:r>
              <a:rPr lang="en-US" sz="1600" dirty="0" err="1"/>
              <a:t>этом</a:t>
            </a:r>
            <a:r>
              <a:rPr lang="en-US" sz="1600" dirty="0"/>
              <a:t> </a:t>
            </a:r>
            <a:r>
              <a:rPr lang="en-US" sz="1600" dirty="0" err="1"/>
              <a:t>налогоплательщики</a:t>
            </a:r>
            <a:r>
              <a:rPr lang="en-US" sz="1600" dirty="0"/>
              <a:t> - </a:t>
            </a:r>
            <a:r>
              <a:rPr lang="en-US" sz="1600" dirty="0" err="1"/>
              <a:t>получатели</a:t>
            </a:r>
            <a:r>
              <a:rPr lang="en-US" sz="1600" dirty="0"/>
              <a:t> </a:t>
            </a:r>
            <a:r>
              <a:rPr lang="en-US" sz="1600" dirty="0" err="1"/>
              <a:t>указанных</a:t>
            </a:r>
            <a:r>
              <a:rPr lang="en-US" sz="1600" dirty="0"/>
              <a:t> </a:t>
            </a:r>
            <a:r>
              <a:rPr lang="en-US" sz="1600" dirty="0" err="1"/>
              <a:t>целевых</a:t>
            </a:r>
            <a:r>
              <a:rPr lang="en-US" sz="1600" dirty="0"/>
              <a:t> </a:t>
            </a:r>
            <a:r>
              <a:rPr lang="en-US" sz="1600" dirty="0" err="1"/>
              <a:t>поступлений</a:t>
            </a:r>
            <a:r>
              <a:rPr lang="en-US" sz="1600" dirty="0"/>
              <a:t> </a:t>
            </a:r>
            <a:r>
              <a:rPr lang="en-US" sz="1600" dirty="0" err="1"/>
              <a:t>обязаны</a:t>
            </a:r>
            <a:r>
              <a:rPr lang="en-US" sz="1600" dirty="0"/>
              <a:t> </a:t>
            </a:r>
            <a:r>
              <a:rPr lang="en-US" sz="1600" dirty="0" err="1"/>
              <a:t>вести</a:t>
            </a:r>
            <a:r>
              <a:rPr lang="en-US" sz="1600" dirty="0"/>
              <a:t> </a:t>
            </a:r>
            <a:r>
              <a:rPr lang="en-US" sz="1600" dirty="0" err="1"/>
              <a:t>раздельный</a:t>
            </a:r>
            <a:r>
              <a:rPr lang="en-US" sz="1600" dirty="0"/>
              <a:t> </a:t>
            </a:r>
            <a:r>
              <a:rPr lang="en-US" sz="1600" dirty="0" err="1"/>
              <a:t>учет</a:t>
            </a:r>
            <a:r>
              <a:rPr lang="en-US" sz="1600" dirty="0"/>
              <a:t> </a:t>
            </a:r>
            <a:r>
              <a:rPr lang="en-US" sz="1600" dirty="0" err="1"/>
              <a:t>доходов</a:t>
            </a:r>
            <a:r>
              <a:rPr lang="en-US" sz="1600" dirty="0"/>
              <a:t> (</a:t>
            </a:r>
            <a:r>
              <a:rPr lang="en-US" sz="1600" dirty="0" err="1"/>
              <a:t>расходов</a:t>
            </a:r>
            <a:r>
              <a:rPr lang="en-US" sz="1600" dirty="0"/>
              <a:t>), </a:t>
            </a:r>
            <a:r>
              <a:rPr lang="en-US" sz="1600" dirty="0" err="1"/>
              <a:t>полученных</a:t>
            </a:r>
            <a:r>
              <a:rPr lang="en-US" sz="1600" dirty="0"/>
              <a:t> (</a:t>
            </a:r>
            <a:r>
              <a:rPr lang="en-US" sz="1600" dirty="0" err="1"/>
              <a:t>понесенных</a:t>
            </a:r>
            <a:r>
              <a:rPr lang="en-US" sz="1600" dirty="0"/>
              <a:t>) в </a:t>
            </a:r>
            <a:r>
              <a:rPr lang="en-US" sz="1600" dirty="0" err="1"/>
              <a:t>рамках</a:t>
            </a:r>
            <a:r>
              <a:rPr lang="en-US" sz="1600" dirty="0"/>
              <a:t> </a:t>
            </a:r>
            <a:r>
              <a:rPr lang="en-US" sz="1600" dirty="0" err="1"/>
              <a:t>целевых</a:t>
            </a:r>
            <a:r>
              <a:rPr lang="en-US" sz="1600" dirty="0"/>
              <a:t> </a:t>
            </a:r>
            <a:r>
              <a:rPr lang="en-US" sz="1600" dirty="0" err="1"/>
              <a:t>поступлений</a:t>
            </a:r>
            <a:r>
              <a:rPr lang="en-US" sz="1600" dirty="0"/>
              <a:t>.</a:t>
            </a:r>
          </a:p>
          <a:p>
            <a:pPr marL="0" indent="0" algn="r">
              <a:lnSpc>
                <a:spcPct val="90000"/>
              </a:lnSpc>
              <a:buNone/>
            </a:pPr>
            <a:r>
              <a:rPr lang="en-US" sz="1600" i="1" dirty="0" err="1"/>
              <a:t>Налоговый</a:t>
            </a:r>
            <a:r>
              <a:rPr lang="en-US" sz="1600" i="1" dirty="0"/>
              <a:t> </a:t>
            </a:r>
            <a:r>
              <a:rPr lang="en-US" sz="1600" i="1" dirty="0" err="1"/>
              <a:t>кодекс</a:t>
            </a:r>
            <a:r>
              <a:rPr lang="en-US" sz="1600" i="1" dirty="0"/>
              <a:t>, </a:t>
            </a:r>
            <a:r>
              <a:rPr lang="en-US" sz="1600" i="1" dirty="0" err="1"/>
              <a:t>статья</a:t>
            </a:r>
            <a:r>
              <a:rPr lang="en-US" sz="1600" i="1" dirty="0"/>
              <a:t> 251, ч. 2</a:t>
            </a:r>
          </a:p>
        </p:txBody>
      </p:sp>
    </p:spTree>
    <p:extLst>
      <p:ext uri="{BB962C8B-B14F-4D97-AF65-F5344CB8AC3E}">
        <p14:creationId xmlns:p14="http://schemas.microsoft.com/office/powerpoint/2010/main" val="132615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E2D65-333C-65AA-8753-F7C1E5FD1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Источники целевого финансирования для </a:t>
            </a:r>
            <a:r>
              <a:rPr lang="ru-RU" dirty="0" err="1"/>
              <a:t>СПоК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A62C0F-F64C-B1BB-72EE-5B31F916C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ru-RU" dirty="0"/>
              <a:t>Взносы членов </a:t>
            </a:r>
            <a:r>
              <a:rPr lang="ru-RU" dirty="0" err="1"/>
              <a:t>СПоК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51F509-6C8A-4EAD-79D4-7FA7ED51E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ru-RU" dirty="0"/>
              <a:t>Государственные гранты</a:t>
            </a:r>
          </a:p>
        </p:txBody>
      </p:sp>
      <p:pic>
        <p:nvPicPr>
          <p:cNvPr id="1026" name="Picture 2" descr="Блог » Членские взносы в потребительском кооперативе">
            <a:extLst>
              <a:ext uri="{FF2B5EF4-FFF2-40B4-BE49-F238E27FC236}">
                <a16:creationId xmlns:a16="http://schemas.microsoft.com/office/drawing/2014/main" id="{42425F20-E034-430D-68ED-8ADDAC00139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782" y="3270746"/>
            <a:ext cx="4229136" cy="277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огда начнется прием документов на гранты в Казахстане | Inbusiness.kz">
            <a:extLst>
              <a:ext uri="{FF2B5EF4-FFF2-40B4-BE49-F238E27FC236}">
                <a16:creationId xmlns:a16="http://schemas.microsoft.com/office/drawing/2014/main" id="{EC21E280-419D-6F85-91FF-056380E79C7D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850" y="3270746"/>
            <a:ext cx="4937125" cy="277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69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31D5B-1C3E-4688-9B2C-DA7787CC1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Использование термина «взносы» в законодательстве о сельскохозяйственной кооперации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499868D-CEAE-47D4-892C-BC85FA9B6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42690"/>
              </p:ext>
            </p:extLst>
          </p:nvPr>
        </p:nvGraphicFramePr>
        <p:xfrm>
          <a:off x="838200" y="2011363"/>
          <a:ext cx="10515597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7457">
                  <a:extLst>
                    <a:ext uri="{9D8B030D-6E8A-4147-A177-3AD203B41FA5}">
                      <a16:colId xmlns:a16="http://schemas.microsoft.com/office/drawing/2014/main" val="542684391"/>
                    </a:ext>
                  </a:extLst>
                </a:gridCol>
                <a:gridCol w="1944914">
                  <a:extLst>
                    <a:ext uri="{9D8B030D-6E8A-4147-A177-3AD203B41FA5}">
                      <a16:colId xmlns:a16="http://schemas.microsoft.com/office/drawing/2014/main" val="465979158"/>
                    </a:ext>
                  </a:extLst>
                </a:gridCol>
                <a:gridCol w="5693226">
                  <a:extLst>
                    <a:ext uri="{9D8B030D-6E8A-4147-A177-3AD203B41FA5}">
                      <a16:colId xmlns:a16="http://schemas.microsoft.com/office/drawing/2014/main" val="20636617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Тип (вид) взносов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Статьи закона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Экономическое содержание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3177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Паевые взносы </a:t>
                      </a:r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(не являются целевым финансированием)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1, 35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Способ участия членов и ассоциированных членов в формировании паевого фонда.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0925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Целевые взносы на формирование неделимых фондов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1, 34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Способ участия членов в формировании неделимых фондов (резервного и других).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7145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Взносы на покрытие убытка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36, 37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Способ имущественной ответственности членов кооператива за финансовый результат его деятельности.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7230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Взносы на финансирование текущей деятельности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Целевое финансирование деятельности, предоставляемое кооперативу его членами.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3840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802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2F3AEE8-EFF7-4BE2-A893-E4D8036CC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4444345" cy="18005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dirty="0"/>
              <a:t>1</a:t>
            </a:r>
            <a:r>
              <a:rPr lang="ru-RU" sz="3100" dirty="0"/>
              <a:t>.1</a:t>
            </a:r>
            <a:r>
              <a:rPr lang="en-US" sz="3100" dirty="0"/>
              <a:t>. </a:t>
            </a:r>
            <a:r>
              <a:rPr lang="en-US" sz="3100" dirty="0" err="1"/>
              <a:t>Целевые</a:t>
            </a:r>
            <a:r>
              <a:rPr lang="en-US" sz="3100" dirty="0"/>
              <a:t> </a:t>
            </a:r>
            <a:r>
              <a:rPr lang="en-US" sz="3100" dirty="0" err="1"/>
              <a:t>взносы</a:t>
            </a:r>
            <a:r>
              <a:rPr lang="en-US" sz="3100" dirty="0"/>
              <a:t> – </a:t>
            </a:r>
            <a:r>
              <a:rPr lang="en-US" sz="3100" dirty="0" err="1"/>
              <a:t>один</a:t>
            </a:r>
            <a:r>
              <a:rPr lang="en-US" sz="3100" dirty="0"/>
              <a:t> </a:t>
            </a:r>
            <a:r>
              <a:rPr lang="en-US" sz="3100" dirty="0" err="1"/>
              <a:t>из</a:t>
            </a:r>
            <a:r>
              <a:rPr lang="en-US" sz="3100" dirty="0"/>
              <a:t> </a:t>
            </a:r>
            <a:r>
              <a:rPr lang="en-US" sz="3100" dirty="0" err="1"/>
              <a:t>источников</a:t>
            </a:r>
            <a:r>
              <a:rPr lang="en-US" sz="3100" dirty="0"/>
              <a:t> </a:t>
            </a:r>
            <a:r>
              <a:rPr lang="en-US" sz="3100" dirty="0" err="1"/>
              <a:t>формирования</a:t>
            </a:r>
            <a:r>
              <a:rPr lang="en-US" sz="3100" dirty="0"/>
              <a:t> </a:t>
            </a:r>
            <a:r>
              <a:rPr lang="en-US" sz="3100" dirty="0" err="1"/>
              <a:t>неделимых</a:t>
            </a:r>
            <a:r>
              <a:rPr lang="en-US" sz="3100" dirty="0"/>
              <a:t> </a:t>
            </a:r>
            <a:r>
              <a:rPr lang="en-US" sz="3100" dirty="0" err="1"/>
              <a:t>фондов</a:t>
            </a:r>
            <a:endParaRPr lang="en-US" sz="31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98B0CAD-AC32-4537-A015-F6AAD6785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623381"/>
            <a:ext cx="3888528" cy="355358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/>
              <a:t>В </a:t>
            </a:r>
            <a:r>
              <a:rPr lang="en-US" sz="2000" dirty="0" err="1"/>
              <a:t>потребительском</a:t>
            </a:r>
            <a:r>
              <a:rPr lang="en-US" sz="2000" dirty="0"/>
              <a:t> </a:t>
            </a:r>
            <a:r>
              <a:rPr lang="en-US" sz="2000" dirty="0" err="1"/>
              <a:t>кооперативе</a:t>
            </a:r>
            <a:r>
              <a:rPr lang="en-US" sz="2000" dirty="0"/>
              <a:t> &lt;</a:t>
            </a:r>
            <a:r>
              <a:rPr lang="en-US" sz="2000" dirty="0" err="1"/>
              <a:t>резервный</a:t>
            </a:r>
            <a:r>
              <a:rPr lang="en-US" sz="2000" dirty="0"/>
              <a:t> </a:t>
            </a:r>
            <a:r>
              <a:rPr lang="en-US" sz="2000" dirty="0" err="1"/>
              <a:t>фонд</a:t>
            </a:r>
            <a:r>
              <a:rPr lang="en-US" sz="2000" dirty="0"/>
              <a:t> </a:t>
            </a:r>
            <a:r>
              <a:rPr lang="en-US" sz="2000" dirty="0" err="1"/>
              <a:t>формируется</a:t>
            </a:r>
            <a:r>
              <a:rPr lang="en-US" sz="2000" dirty="0"/>
              <a:t>&gt;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счет</a:t>
            </a:r>
            <a:r>
              <a:rPr lang="en-US" sz="2000" dirty="0"/>
              <a:t> </a:t>
            </a:r>
            <a:r>
              <a:rPr lang="en-US" sz="2000" dirty="0" err="1"/>
              <a:t>отчислений</a:t>
            </a:r>
            <a:r>
              <a:rPr lang="en-US" sz="2000" dirty="0"/>
              <a:t> </a:t>
            </a:r>
            <a:r>
              <a:rPr lang="en-US" sz="2000" dirty="0" err="1"/>
              <a:t>от</a:t>
            </a:r>
            <a:r>
              <a:rPr lang="en-US" sz="2000" dirty="0"/>
              <a:t> </a:t>
            </a:r>
            <a:r>
              <a:rPr lang="en-US" sz="2000" dirty="0" err="1"/>
              <a:t>доходов</a:t>
            </a:r>
            <a:r>
              <a:rPr lang="en-US" sz="2000" dirty="0"/>
              <a:t> и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счет</a:t>
            </a:r>
            <a:r>
              <a:rPr lang="en-US" sz="2000" dirty="0"/>
              <a:t> </a:t>
            </a:r>
            <a:r>
              <a:rPr lang="en-US" sz="2000" dirty="0" err="1"/>
              <a:t>внесения</a:t>
            </a:r>
            <a:r>
              <a:rPr lang="en-US" sz="2000" dirty="0"/>
              <a:t> </a:t>
            </a:r>
            <a:r>
              <a:rPr lang="en-US" sz="2000" dirty="0" err="1"/>
              <a:t>членами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r>
              <a:rPr lang="en-US" sz="2000" dirty="0"/>
              <a:t> </a:t>
            </a:r>
            <a:r>
              <a:rPr lang="en-US" sz="2000" dirty="0" err="1"/>
              <a:t>кооперативов</a:t>
            </a:r>
            <a:r>
              <a:rPr lang="en-US" sz="2000" dirty="0"/>
              <a:t> </a:t>
            </a:r>
            <a:r>
              <a:rPr lang="en-US" sz="2000" dirty="0" err="1"/>
              <a:t>дополнительных</a:t>
            </a:r>
            <a:r>
              <a:rPr lang="en-US" sz="2000" dirty="0"/>
              <a:t> (</a:t>
            </a:r>
            <a:r>
              <a:rPr lang="en-US" sz="2000" dirty="0" err="1"/>
              <a:t>целевых</a:t>
            </a:r>
            <a:r>
              <a:rPr lang="en-US" sz="2000" dirty="0"/>
              <a:t>) </a:t>
            </a:r>
            <a:r>
              <a:rPr lang="en-US" sz="2000" dirty="0" err="1"/>
              <a:t>взносов</a:t>
            </a:r>
            <a:r>
              <a:rPr lang="en-US" sz="2000" dirty="0"/>
              <a:t> </a:t>
            </a:r>
            <a:r>
              <a:rPr lang="en-US" sz="2000" dirty="0" err="1"/>
              <a:t>пропорционально</a:t>
            </a:r>
            <a:r>
              <a:rPr lang="en-US" sz="2000" dirty="0"/>
              <a:t> </a:t>
            </a:r>
            <a:r>
              <a:rPr lang="en-US" sz="2000" dirty="0" err="1"/>
              <a:t>участию</a:t>
            </a:r>
            <a:r>
              <a:rPr lang="en-US" sz="2000" dirty="0"/>
              <a:t> </a:t>
            </a:r>
            <a:r>
              <a:rPr lang="en-US" sz="2000" dirty="0" err="1"/>
              <a:t>этих</a:t>
            </a:r>
            <a:r>
              <a:rPr lang="en-US" sz="2000" dirty="0"/>
              <a:t> </a:t>
            </a:r>
            <a:r>
              <a:rPr lang="en-US" sz="2000" dirty="0" err="1"/>
              <a:t>членов</a:t>
            </a:r>
            <a:r>
              <a:rPr lang="en-US" sz="2000" dirty="0"/>
              <a:t> в </a:t>
            </a:r>
            <a:r>
              <a:rPr lang="en-US" sz="2000" dirty="0" err="1"/>
              <a:t>хозяйственной</a:t>
            </a:r>
            <a:r>
              <a:rPr lang="en-US" sz="2000" dirty="0"/>
              <a:t> </a:t>
            </a:r>
            <a:r>
              <a:rPr lang="en-US" sz="2000" dirty="0" err="1"/>
              <a:t>деятельности</a:t>
            </a:r>
            <a:r>
              <a:rPr lang="en-US" sz="2000" dirty="0"/>
              <a:t> </a:t>
            </a:r>
            <a:r>
              <a:rPr lang="en-US" sz="2000" dirty="0" err="1"/>
              <a:t>кооператива</a:t>
            </a:r>
            <a:r>
              <a:rPr lang="en-US" sz="2000" dirty="0"/>
              <a:t>…</a:t>
            </a:r>
          </a:p>
          <a:p>
            <a:pPr marL="0" indent="0" algn="r">
              <a:lnSpc>
                <a:spcPct val="90000"/>
              </a:lnSpc>
              <a:buNone/>
            </a:pPr>
            <a:r>
              <a:rPr lang="en-US" sz="2000" i="1" dirty="0"/>
              <a:t>Ч. 7 </a:t>
            </a:r>
            <a:r>
              <a:rPr lang="en-US" sz="2000" i="1" dirty="0" err="1"/>
              <a:t>ст</a:t>
            </a:r>
            <a:r>
              <a:rPr lang="en-US" sz="2000" i="1" dirty="0"/>
              <a:t>. 34 193-ФЗ</a:t>
            </a:r>
          </a:p>
        </p:txBody>
      </p:sp>
      <p:pic>
        <p:nvPicPr>
          <p:cNvPr id="1026" name="Picture 2" descr="Triada - Внести свою лепту. Известное выражение пошло из Нового Завета.  Нищая вдова принесла в сокровищницу храма подаяние. Сумма оказалась совсем  маленькой — всего лишь 2 лепты (монета в Древней Греции). В">
            <a:extLst>
              <a:ext uri="{FF2B5EF4-FFF2-40B4-BE49-F238E27FC236}">
                <a16:creationId xmlns:a16="http://schemas.microsoft.com/office/drawing/2014/main" id="{5F6CC018-D272-41D4-A789-29B978CD51E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52586" y="643234"/>
            <a:ext cx="4444346" cy="559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614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3B7BB51-92B8-4089-8DAB-1202A4D1C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/>
            <a:ahLst/>
            <a:cxnLst/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4C5663A-0CE3-4AEE-B47E-FB68D9EB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392CA20-B618-48DF-85BF-CF6179AD9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3816095" cy="1807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2800" dirty="0"/>
              <a:t>1.2</a:t>
            </a:r>
            <a:r>
              <a:rPr lang="en-US" sz="2800" dirty="0"/>
              <a:t>. </a:t>
            </a:r>
            <a:r>
              <a:rPr lang="en-US" sz="2800" dirty="0" err="1"/>
              <a:t>Дополнительные</a:t>
            </a:r>
            <a:r>
              <a:rPr lang="en-US" sz="2800" dirty="0"/>
              <a:t> </a:t>
            </a:r>
            <a:r>
              <a:rPr lang="en-US" sz="2800" dirty="0" err="1"/>
              <a:t>взносы</a:t>
            </a:r>
            <a:r>
              <a:rPr lang="en-US" sz="2800" dirty="0"/>
              <a:t> </a:t>
            </a:r>
            <a:r>
              <a:rPr lang="en-US" sz="2800" dirty="0" err="1"/>
              <a:t>членов</a:t>
            </a:r>
            <a:r>
              <a:rPr lang="en-US" sz="2800" dirty="0"/>
              <a:t> </a:t>
            </a:r>
            <a:r>
              <a:rPr lang="en-US" sz="2800" dirty="0" err="1"/>
              <a:t>кооператива</a:t>
            </a:r>
            <a:r>
              <a:rPr lang="en-US" sz="2800" dirty="0"/>
              <a:t> </a:t>
            </a:r>
            <a:r>
              <a:rPr lang="en-US" sz="2800" dirty="0" err="1"/>
              <a:t>на</a:t>
            </a:r>
            <a:r>
              <a:rPr lang="en-US" sz="2800" dirty="0"/>
              <a:t> </a:t>
            </a:r>
            <a:r>
              <a:rPr lang="en-US" sz="2800" dirty="0" err="1"/>
              <a:t>покрытие</a:t>
            </a:r>
            <a:r>
              <a:rPr lang="en-US" sz="2800" dirty="0"/>
              <a:t> </a:t>
            </a:r>
            <a:r>
              <a:rPr lang="en-US" sz="2800" dirty="0" err="1"/>
              <a:t>убытка</a:t>
            </a:r>
            <a:endParaRPr lang="en-US" sz="28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CE5CE45-1492-477B-A5E3-AAAA4A68A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333297"/>
            <a:ext cx="3816096" cy="384366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400" dirty="0"/>
              <a:t>3. </a:t>
            </a:r>
            <a:r>
              <a:rPr lang="en-US" sz="1400" dirty="0" err="1"/>
              <a:t>Члены</a:t>
            </a:r>
            <a:r>
              <a:rPr lang="en-US" sz="1400" dirty="0"/>
              <a:t> </a:t>
            </a:r>
            <a:r>
              <a:rPr lang="en-US" sz="1400" dirty="0" err="1"/>
              <a:t>потребительского</a:t>
            </a:r>
            <a:r>
              <a:rPr lang="en-US" sz="1400" dirty="0"/>
              <a:t> </a:t>
            </a:r>
            <a:r>
              <a:rPr lang="en-US" sz="1400" dirty="0" err="1"/>
              <a:t>кооператива</a:t>
            </a:r>
            <a:r>
              <a:rPr lang="en-US" sz="1400" dirty="0"/>
              <a:t> </a:t>
            </a:r>
            <a:r>
              <a:rPr lang="en-US" sz="1400" dirty="0" err="1"/>
              <a:t>обязаны</a:t>
            </a:r>
            <a:r>
              <a:rPr lang="en-US" sz="1400" dirty="0"/>
              <a:t> в </a:t>
            </a:r>
            <a:r>
              <a:rPr lang="en-US" sz="1400" dirty="0" err="1"/>
              <a:t>течение</a:t>
            </a:r>
            <a:r>
              <a:rPr lang="en-US" sz="1400" dirty="0"/>
              <a:t> </a:t>
            </a:r>
            <a:r>
              <a:rPr lang="en-US" sz="1400" dirty="0" err="1"/>
              <a:t>трех</a:t>
            </a:r>
            <a:r>
              <a:rPr lang="en-US" sz="1400" dirty="0"/>
              <a:t> </a:t>
            </a:r>
            <a:r>
              <a:rPr lang="en-US" sz="1400" dirty="0" err="1"/>
              <a:t>месяцев</a:t>
            </a:r>
            <a:r>
              <a:rPr lang="en-US" sz="1400" dirty="0"/>
              <a:t> </a:t>
            </a:r>
            <a:r>
              <a:rPr lang="en-US" sz="1400" dirty="0" err="1"/>
              <a:t>после</a:t>
            </a:r>
            <a:r>
              <a:rPr lang="en-US" sz="1400" dirty="0"/>
              <a:t> </a:t>
            </a:r>
            <a:r>
              <a:rPr lang="en-US" sz="1400" dirty="0" err="1"/>
              <a:t>утверждения</a:t>
            </a:r>
            <a:r>
              <a:rPr lang="en-US" sz="1400" dirty="0"/>
              <a:t> </a:t>
            </a:r>
            <a:r>
              <a:rPr lang="en-US" sz="1400" dirty="0" err="1"/>
              <a:t>годовой</a:t>
            </a:r>
            <a:r>
              <a:rPr lang="en-US" sz="1400" dirty="0"/>
              <a:t> </a:t>
            </a:r>
            <a:r>
              <a:rPr lang="en-US" sz="1400" dirty="0" err="1"/>
              <a:t>бухгалтерской</a:t>
            </a:r>
            <a:r>
              <a:rPr lang="en-US" sz="1400" dirty="0"/>
              <a:t> (</a:t>
            </a:r>
            <a:r>
              <a:rPr lang="en-US" sz="1400" dirty="0" err="1"/>
              <a:t>финансовой</a:t>
            </a:r>
            <a:r>
              <a:rPr lang="en-US" sz="1400" dirty="0"/>
              <a:t>) </a:t>
            </a:r>
            <a:r>
              <a:rPr lang="en-US" sz="1400" dirty="0" err="1"/>
              <a:t>отчетности</a:t>
            </a:r>
            <a:r>
              <a:rPr lang="en-US" sz="1400" dirty="0"/>
              <a:t> </a:t>
            </a:r>
            <a:r>
              <a:rPr lang="en-US" sz="1400" dirty="0" err="1"/>
              <a:t>покрыть</a:t>
            </a:r>
            <a:r>
              <a:rPr lang="en-US" sz="1400" dirty="0"/>
              <a:t> </a:t>
            </a:r>
            <a:r>
              <a:rPr lang="en-US" sz="1400" dirty="0" err="1"/>
              <a:t>образовавшиеся</a:t>
            </a:r>
            <a:r>
              <a:rPr lang="en-US" sz="1400" dirty="0"/>
              <a:t> </a:t>
            </a:r>
            <a:r>
              <a:rPr lang="en-US" sz="1400" dirty="0" err="1"/>
              <a:t>убытки</a:t>
            </a:r>
            <a:r>
              <a:rPr lang="en-US" sz="1400" dirty="0"/>
              <a:t> </a:t>
            </a:r>
            <a:r>
              <a:rPr lang="en-US" sz="1400" dirty="0" err="1"/>
              <a:t>за</a:t>
            </a:r>
            <a:r>
              <a:rPr lang="en-US" sz="1400" dirty="0"/>
              <a:t> </a:t>
            </a:r>
            <a:r>
              <a:rPr lang="en-US" sz="1400" dirty="0" err="1"/>
              <a:t>счет</a:t>
            </a:r>
            <a:r>
              <a:rPr lang="en-US" sz="1400" dirty="0"/>
              <a:t> </a:t>
            </a:r>
            <a:r>
              <a:rPr lang="en-US" sz="1400" dirty="0" err="1"/>
              <a:t>резервного</a:t>
            </a:r>
            <a:r>
              <a:rPr lang="en-US" sz="1400" dirty="0"/>
              <a:t> </a:t>
            </a:r>
            <a:r>
              <a:rPr lang="en-US" sz="1400" dirty="0" err="1"/>
              <a:t>фонда</a:t>
            </a:r>
            <a:r>
              <a:rPr lang="en-US" sz="1400" dirty="0"/>
              <a:t> </a:t>
            </a:r>
            <a:r>
              <a:rPr lang="en-US" sz="1400" dirty="0" err="1"/>
              <a:t>кооператива</a:t>
            </a:r>
            <a:r>
              <a:rPr lang="en-US" sz="1400" dirty="0"/>
              <a:t> </a:t>
            </a:r>
            <a:r>
              <a:rPr lang="en-US" sz="1400" dirty="0" err="1"/>
              <a:t>либо</a:t>
            </a:r>
            <a:r>
              <a:rPr lang="en-US" sz="1400" dirty="0"/>
              <a:t> </a:t>
            </a:r>
            <a:r>
              <a:rPr lang="en-US" sz="1400" dirty="0" err="1"/>
              <a:t>путем</a:t>
            </a:r>
            <a:r>
              <a:rPr lang="en-US" sz="1400" dirty="0"/>
              <a:t> </a:t>
            </a:r>
            <a:r>
              <a:rPr lang="en-US" sz="1400" dirty="0" err="1"/>
              <a:t>внесения</a:t>
            </a:r>
            <a:r>
              <a:rPr lang="en-US" sz="1400" dirty="0"/>
              <a:t> </a:t>
            </a:r>
            <a:r>
              <a:rPr lang="en-US" sz="1400" dirty="0" err="1"/>
              <a:t>дополнительных</a:t>
            </a:r>
            <a:r>
              <a:rPr lang="en-US" sz="1400" dirty="0"/>
              <a:t> </a:t>
            </a:r>
            <a:r>
              <a:rPr lang="en-US" sz="1400" dirty="0" err="1"/>
              <a:t>взносов</a:t>
            </a:r>
            <a:r>
              <a:rPr lang="en-US" sz="1400" dirty="0"/>
              <a:t>. В </a:t>
            </a:r>
            <a:r>
              <a:rPr lang="en-US" sz="1400" dirty="0" err="1"/>
              <a:t>случае</a:t>
            </a:r>
            <a:r>
              <a:rPr lang="en-US" sz="1400" dirty="0"/>
              <a:t> </a:t>
            </a:r>
            <a:r>
              <a:rPr lang="en-US" sz="1400" dirty="0" err="1"/>
              <a:t>невыполнения</a:t>
            </a:r>
            <a:r>
              <a:rPr lang="en-US" sz="1400" dirty="0"/>
              <a:t> </a:t>
            </a:r>
            <a:r>
              <a:rPr lang="en-US" sz="1400" dirty="0" err="1"/>
              <a:t>этой</a:t>
            </a:r>
            <a:r>
              <a:rPr lang="en-US" sz="1400" dirty="0"/>
              <a:t> </a:t>
            </a:r>
            <a:r>
              <a:rPr lang="en-US" sz="1400" dirty="0" err="1"/>
              <a:t>обязанности</a:t>
            </a:r>
            <a:r>
              <a:rPr lang="en-US" sz="1400" dirty="0"/>
              <a:t> </a:t>
            </a:r>
            <a:r>
              <a:rPr lang="en-US" sz="1400" dirty="0" err="1"/>
              <a:t>кооператив</a:t>
            </a:r>
            <a:r>
              <a:rPr lang="en-US" sz="1400" dirty="0"/>
              <a:t> </a:t>
            </a:r>
            <a:r>
              <a:rPr lang="en-US" sz="1400" dirty="0" err="1"/>
              <a:t>может</a:t>
            </a:r>
            <a:r>
              <a:rPr lang="en-US" sz="1400" dirty="0"/>
              <a:t> </a:t>
            </a:r>
            <a:r>
              <a:rPr lang="en-US" sz="1400" dirty="0" err="1"/>
              <a:t>быть</a:t>
            </a:r>
            <a:r>
              <a:rPr lang="en-US" sz="1400" dirty="0"/>
              <a:t> </a:t>
            </a:r>
            <a:r>
              <a:rPr lang="en-US" sz="1400" dirty="0" err="1"/>
              <a:t>ликвидирован</a:t>
            </a:r>
            <a:r>
              <a:rPr lang="en-US" sz="1400" dirty="0"/>
              <a:t> в </a:t>
            </a:r>
            <a:r>
              <a:rPr lang="en-US" sz="1400" dirty="0" err="1"/>
              <a:t>судебном</a:t>
            </a:r>
            <a:r>
              <a:rPr lang="en-US" sz="1400" dirty="0"/>
              <a:t> </a:t>
            </a:r>
            <a:r>
              <a:rPr lang="en-US" sz="1400" dirty="0" err="1"/>
              <a:t>порядке</a:t>
            </a:r>
            <a:r>
              <a:rPr lang="en-US" sz="1400" dirty="0"/>
              <a:t> </a:t>
            </a:r>
            <a:r>
              <a:rPr lang="en-US" sz="1400" dirty="0" err="1"/>
              <a:t>по</a:t>
            </a:r>
            <a:r>
              <a:rPr lang="en-US" sz="1400" dirty="0"/>
              <a:t> </a:t>
            </a:r>
            <a:r>
              <a:rPr lang="en-US" sz="1400" dirty="0" err="1"/>
              <a:t>требованию</a:t>
            </a:r>
            <a:r>
              <a:rPr lang="en-US" sz="1400" dirty="0"/>
              <a:t> </a:t>
            </a:r>
            <a:r>
              <a:rPr lang="en-US" sz="1400" dirty="0" err="1"/>
              <a:t>кредиторов</a:t>
            </a:r>
            <a:r>
              <a:rPr lang="en-US" sz="1400" dirty="0"/>
              <a:t>. </a:t>
            </a:r>
            <a:r>
              <a:rPr lang="en-US" sz="1400" dirty="0" err="1"/>
              <a:t>Члены</a:t>
            </a:r>
            <a:r>
              <a:rPr lang="en-US" sz="1400" dirty="0"/>
              <a:t> </a:t>
            </a:r>
            <a:r>
              <a:rPr lang="en-US" sz="1400" dirty="0" err="1"/>
              <a:t>потребительского</a:t>
            </a:r>
            <a:r>
              <a:rPr lang="en-US" sz="1400" dirty="0"/>
              <a:t> </a:t>
            </a:r>
            <a:r>
              <a:rPr lang="en-US" sz="1400" dirty="0" err="1"/>
              <a:t>кооператива</a:t>
            </a:r>
            <a:r>
              <a:rPr lang="en-US" sz="1400" dirty="0"/>
              <a:t> </a:t>
            </a:r>
            <a:r>
              <a:rPr lang="en-US" sz="1400" dirty="0" err="1"/>
              <a:t>солидарно</a:t>
            </a:r>
            <a:r>
              <a:rPr lang="en-US" sz="1400" dirty="0"/>
              <a:t> </a:t>
            </a:r>
            <a:r>
              <a:rPr lang="en-US" sz="1400" dirty="0" err="1"/>
              <a:t>несут</a:t>
            </a:r>
            <a:r>
              <a:rPr lang="en-US" sz="1400" dirty="0"/>
              <a:t> </a:t>
            </a:r>
            <a:r>
              <a:rPr lang="en-US" sz="1400" dirty="0" err="1"/>
              <a:t>субсидиарную</a:t>
            </a:r>
            <a:r>
              <a:rPr lang="en-US" sz="1400" dirty="0"/>
              <a:t> </a:t>
            </a:r>
            <a:r>
              <a:rPr lang="en-US" sz="1400" dirty="0" err="1"/>
              <a:t>ответственность</a:t>
            </a:r>
            <a:r>
              <a:rPr lang="en-US" sz="1400" dirty="0"/>
              <a:t> </a:t>
            </a:r>
            <a:r>
              <a:rPr lang="en-US" sz="1400" dirty="0" err="1"/>
              <a:t>по</a:t>
            </a:r>
            <a:r>
              <a:rPr lang="en-US" sz="1400" dirty="0"/>
              <a:t> </a:t>
            </a:r>
            <a:r>
              <a:rPr lang="en-US" sz="1400" dirty="0" err="1"/>
              <a:t>его</a:t>
            </a:r>
            <a:r>
              <a:rPr lang="en-US" sz="1400" dirty="0"/>
              <a:t> </a:t>
            </a:r>
            <a:r>
              <a:rPr lang="en-US" sz="1400" dirty="0" err="1"/>
              <a:t>обязательствам</a:t>
            </a:r>
            <a:r>
              <a:rPr lang="en-US" sz="1400" dirty="0"/>
              <a:t> в </a:t>
            </a:r>
            <a:r>
              <a:rPr lang="en-US" sz="1400" dirty="0" err="1"/>
              <a:t>пределах</a:t>
            </a:r>
            <a:r>
              <a:rPr lang="en-US" sz="1400" dirty="0"/>
              <a:t> </a:t>
            </a:r>
            <a:r>
              <a:rPr lang="en-US" sz="1400" dirty="0" err="1"/>
              <a:t>невнесенной</a:t>
            </a:r>
            <a:r>
              <a:rPr lang="en-US" sz="1400" dirty="0"/>
              <a:t> </a:t>
            </a:r>
            <a:r>
              <a:rPr lang="en-US" sz="1400" dirty="0" err="1"/>
              <a:t>части</a:t>
            </a:r>
            <a:r>
              <a:rPr lang="en-US" sz="1400" dirty="0"/>
              <a:t> </a:t>
            </a:r>
            <a:r>
              <a:rPr lang="en-US" sz="1400" dirty="0" err="1"/>
              <a:t>дополнительного</a:t>
            </a:r>
            <a:r>
              <a:rPr lang="en-US" sz="1400" dirty="0"/>
              <a:t> </a:t>
            </a:r>
            <a:r>
              <a:rPr lang="en-US" sz="1400" dirty="0" err="1"/>
              <a:t>взноса</a:t>
            </a:r>
            <a:r>
              <a:rPr lang="en-US" sz="1400" dirty="0"/>
              <a:t> </a:t>
            </a:r>
            <a:r>
              <a:rPr lang="en-US" sz="1400" dirty="0" err="1"/>
              <a:t>каждого</a:t>
            </a:r>
            <a:r>
              <a:rPr lang="en-US" sz="1400" dirty="0"/>
              <a:t> </a:t>
            </a:r>
            <a:r>
              <a:rPr lang="en-US" sz="1400" dirty="0" err="1"/>
              <a:t>из</a:t>
            </a:r>
            <a:r>
              <a:rPr lang="en-US" sz="1400" dirty="0"/>
              <a:t> </a:t>
            </a:r>
            <a:r>
              <a:rPr lang="en-US" sz="1400" dirty="0" err="1"/>
              <a:t>членов</a:t>
            </a:r>
            <a:r>
              <a:rPr lang="en-US" sz="1400" dirty="0"/>
              <a:t> </a:t>
            </a:r>
            <a:r>
              <a:rPr lang="en-US" sz="1400" dirty="0" err="1"/>
              <a:t>кооператива</a:t>
            </a:r>
            <a:r>
              <a:rPr lang="en-US" sz="1400" dirty="0"/>
              <a:t>.</a:t>
            </a:r>
          </a:p>
          <a:p>
            <a:pPr marL="0" indent="0" algn="r">
              <a:lnSpc>
                <a:spcPct val="90000"/>
              </a:lnSpc>
              <a:buNone/>
            </a:pPr>
            <a:r>
              <a:rPr lang="en-US" sz="1400" i="1" dirty="0"/>
              <a:t>Ч. 3 </a:t>
            </a:r>
            <a:r>
              <a:rPr lang="en-US" sz="1400" i="1" dirty="0" err="1"/>
              <a:t>ст</a:t>
            </a:r>
            <a:r>
              <a:rPr lang="en-US" sz="1400" i="1" dirty="0"/>
              <a:t>. 37 193-ФЗ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AD92CA52-9709-4C5B-98C9-EBD10794182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0175" r="8106"/>
          <a:stretch/>
        </p:blipFill>
        <p:spPr>
          <a:xfrm>
            <a:off x="4726728" y="10"/>
            <a:ext cx="7472381" cy="6857990"/>
          </a:xfrm>
          <a:custGeom>
            <a:avLst/>
            <a:gdLst/>
            <a:ahLst/>
            <a:cxnLst/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55896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9A36A89-1C89-4A2D-A4C9-224193DA6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Последовательность действий при закрытии убытка за счёт взносов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80857A3-624F-48F9-BB8A-852ABA63C3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1462680"/>
              </p:ext>
            </p:extLst>
          </p:nvPr>
        </p:nvGraphicFramePr>
        <p:xfrm>
          <a:off x="838200" y="2011363"/>
          <a:ext cx="10515600" cy="4160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5982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ABA8E3-977B-4AAE-B731-44EB3D25E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z="4400" dirty="0"/>
              <a:t>1.3</a:t>
            </a:r>
            <a:r>
              <a:rPr lang="en-US" sz="4400" dirty="0"/>
              <a:t>. </a:t>
            </a:r>
            <a:r>
              <a:rPr lang="en-US" sz="4400" dirty="0" err="1"/>
              <a:t>Взносы</a:t>
            </a:r>
            <a:r>
              <a:rPr lang="en-US" sz="4400" dirty="0"/>
              <a:t> </a:t>
            </a:r>
            <a:r>
              <a:rPr lang="en-US" sz="4400" dirty="0" err="1"/>
              <a:t>членов</a:t>
            </a:r>
            <a:r>
              <a:rPr lang="en-US" sz="4400" dirty="0"/>
              <a:t> </a:t>
            </a:r>
            <a:r>
              <a:rPr lang="en-US" sz="4400" dirty="0" err="1"/>
              <a:t>кооператива</a:t>
            </a:r>
            <a:r>
              <a:rPr lang="en-US" sz="4400" dirty="0"/>
              <a:t> </a:t>
            </a:r>
            <a:r>
              <a:rPr lang="en-US" sz="4400" dirty="0" err="1"/>
              <a:t>на</a:t>
            </a:r>
            <a:r>
              <a:rPr lang="en-US" sz="4400" dirty="0"/>
              <a:t> </a:t>
            </a:r>
            <a:r>
              <a:rPr lang="en-US" sz="4400" dirty="0" err="1"/>
              <a:t>финансирование</a:t>
            </a:r>
            <a:r>
              <a:rPr lang="en-US" sz="4400" dirty="0"/>
              <a:t> </a:t>
            </a:r>
            <a:r>
              <a:rPr lang="en-US" sz="4400" dirty="0" err="1"/>
              <a:t>текущей</a:t>
            </a:r>
            <a:r>
              <a:rPr lang="en-US" sz="4400" dirty="0"/>
              <a:t> </a:t>
            </a:r>
            <a:r>
              <a:rPr lang="en-US" sz="4400" dirty="0" err="1"/>
              <a:t>деятельности</a:t>
            </a:r>
            <a:endParaRPr lang="en-US" sz="4400" dirty="0"/>
          </a:p>
        </p:txBody>
      </p:sp>
      <p:pic>
        <p:nvPicPr>
          <p:cNvPr id="2050" name="Picture 2" descr="крест - Купить почтовые марки 📧 в России с доставкой | Филателия | Авито">
            <a:extLst>
              <a:ext uri="{FF2B5EF4-FFF2-40B4-BE49-F238E27FC236}">
                <a16:creationId xmlns:a16="http://schemas.microsoft.com/office/drawing/2014/main" id="{B0483493-98AB-4B44-830F-7DBBE3383C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6253" y="1578030"/>
            <a:ext cx="4942280" cy="3701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488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1AFE6829-7139-4B79-8D32-09A5FADF3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dirty="0"/>
              <a:t>В зависимости от содержания деятельности кооператив финансирует свою работу одним из двух способов или их сочетанием</a:t>
            </a:r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E7396F8C-CF4E-41E3-A7D1-24D172D4B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altLang="ru-RU" dirty="0"/>
              <a:t>Поступления целевых средств</a:t>
            </a:r>
            <a:endParaRPr lang="ru-RU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D2E5DD2A-8429-45B3-808B-A55513D650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>
            <a:normAutofit fontScale="70000" lnSpcReduction="20000"/>
          </a:bodyPr>
          <a:lstStyle/>
          <a:p>
            <a:pPr marL="457200" indent="-457200"/>
            <a:r>
              <a:rPr lang="ru-RU" altLang="ru-RU" dirty="0"/>
              <a:t>Взносы членов и ассоциированных членов кооператива</a:t>
            </a:r>
          </a:p>
          <a:p>
            <a:pPr marL="0" indent="0">
              <a:buNone/>
            </a:pPr>
            <a:r>
              <a:rPr lang="ru-RU" altLang="ru-RU" i="1" dirty="0"/>
              <a:t>Поступления по некоммерческой деятельности (членские взносы) учитываются на счете 86 «Целевое финансирование». При этом необходимо обеспечить раздельный учет по видам финансирования.</a:t>
            </a:r>
            <a:endParaRPr lang="ru-RU" i="1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9CB6E2BC-09D2-44E9-94C4-F8D95577BD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altLang="ru-RU" dirty="0"/>
              <a:t>Доходы по гражданско-правовым договорам (доходы от «коммерческой» деятельности)</a:t>
            </a:r>
            <a:endParaRPr lang="ru-RU" dirty="0"/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0523AF17-B0F1-4EF6-B8AF-175D6AE6E85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ctr">
            <a:normAutofit fontScale="70000" lnSpcReduction="20000"/>
          </a:bodyPr>
          <a:lstStyle/>
          <a:p>
            <a:r>
              <a:rPr lang="ru-RU" altLang="ru-RU" dirty="0"/>
              <a:t>Выручка от продажи товаров;</a:t>
            </a:r>
          </a:p>
          <a:p>
            <a:r>
              <a:rPr lang="ru-RU" altLang="ru-RU" dirty="0"/>
              <a:t>Выручка от оказания платных услуг.</a:t>
            </a:r>
          </a:p>
          <a:p>
            <a:pPr marL="0" indent="0">
              <a:buNone/>
            </a:pPr>
            <a:r>
              <a:rPr lang="ru-RU" altLang="ru-RU" i="1" dirty="0"/>
              <a:t>Поступления по предпринимательской деятельности (выручка) учитываются на счете 90 «Продажи», субсчет 1 «Выручка», доходы, выручкой не являющиеся – на счете 91 «Прочие доходы и расходы», субсчет 1 «Прочие доходы».</a:t>
            </a:r>
          </a:p>
        </p:txBody>
      </p:sp>
    </p:spTree>
    <p:extLst>
      <p:ext uri="{BB962C8B-B14F-4D97-AF65-F5344CB8AC3E}">
        <p14:creationId xmlns:p14="http://schemas.microsoft.com/office/powerpoint/2010/main" val="2642734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2BE0B6-5852-4D48-BE7C-E5BEF2422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Обязательным для получения целевого финансирования НКО являются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B07BBF-6621-49D4-9520-BCECDA2E8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Раздельный учёт доходов и расходов, который обеспечивается составлением сметы, включающей в себя коммерческую и некоммерческую части,</a:t>
            </a:r>
          </a:p>
          <a:p>
            <a:r>
              <a:rPr lang="ru-RU" dirty="0"/>
              <a:t>Описанием в учётной политике принципов распределения расходов между расходами, покрываемыми за счёт доходов от предпринимательской деятельности, и расходами, покрываемыми за счёт целевого финансирования.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3795300019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41242F"/>
      </a:dk2>
      <a:lt2>
        <a:srgbClr val="E2E3E8"/>
      </a:lt2>
      <a:accent1>
        <a:srgbClr val="B5A020"/>
      </a:accent1>
      <a:accent2>
        <a:srgbClr val="D56B17"/>
      </a:accent2>
      <a:accent3>
        <a:srgbClr val="E72E29"/>
      </a:accent3>
      <a:accent4>
        <a:srgbClr val="D51761"/>
      </a:accent4>
      <a:accent5>
        <a:srgbClr val="E729C2"/>
      </a:accent5>
      <a:accent6>
        <a:srgbClr val="AA17D5"/>
      </a:accent6>
      <a:hlink>
        <a:srgbClr val="C24996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732</Words>
  <Application>Microsoft Office PowerPoint</Application>
  <PresentationFormat>Широкоэкранный</PresentationFormat>
  <Paragraphs>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Elephant</vt:lpstr>
      <vt:lpstr>BrushVTI</vt:lpstr>
      <vt:lpstr>Виды целевых средств, поступающих в сельскохозяйственные потребительские кооперативы</vt:lpstr>
      <vt:lpstr>Источники целевого финансирования для СПоК</vt:lpstr>
      <vt:lpstr>Использование термина «взносы» в законодательстве о сельскохозяйственной кооперации</vt:lpstr>
      <vt:lpstr>1.1. Целевые взносы – один из источников формирования неделимых фондов</vt:lpstr>
      <vt:lpstr>1.2. Дополнительные взносы членов кооператива на покрытие убытка</vt:lpstr>
      <vt:lpstr>Последовательность действий при закрытии убытка за счёт взносов</vt:lpstr>
      <vt:lpstr>1.3. Взносы членов кооператива на финансирование текущей деятельности</vt:lpstr>
      <vt:lpstr>В зависимости от содержания деятельности кооператив финансирует свою работу одним из двух способов или их сочетанием</vt:lpstr>
      <vt:lpstr>Обязательным для получения целевого финансирования НКО являются</vt:lpstr>
      <vt:lpstr>Взносы членов кооперативов не формируют налоговой базы</vt:lpstr>
      <vt:lpstr>2. Государственный грант – источник целевых средств СПоК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Финансирование деятельности сельскохозяйственного потребительского кредитного кооператива (проценты и членские взносы)</dc:title>
  <dc:creator>euser519</dc:creator>
  <cp:lastModifiedBy>euser519</cp:lastModifiedBy>
  <cp:revision>46</cp:revision>
  <dcterms:created xsi:type="dcterms:W3CDTF">2020-09-30T13:25:32Z</dcterms:created>
  <dcterms:modified xsi:type="dcterms:W3CDTF">2023-03-12T08:12:37Z</dcterms:modified>
</cp:coreProperties>
</file>