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308" r:id="rId3"/>
    <p:sldId id="259" r:id="rId4"/>
    <p:sldId id="294" r:id="rId5"/>
    <p:sldId id="309" r:id="rId6"/>
    <p:sldId id="264" r:id="rId7"/>
    <p:sldId id="302" r:id="rId8"/>
    <p:sldId id="300" r:id="rId9"/>
    <p:sldId id="307" r:id="rId10"/>
    <p:sldId id="31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852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116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303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206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54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987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01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09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135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07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423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74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06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DCE1AED4-C7FF-4468-BF54-4470A0A3E2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03CD30-96BA-49A4-8145-0CE916E276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08" b="6808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BDE94FAB-AA60-43B4-A2C3-3A940B9A9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44000">
                <a:schemeClr val="tx1">
                  <a:alpha val="40000"/>
                </a:schemeClr>
              </a:gs>
              <a:gs pos="100000">
                <a:schemeClr val="tx1">
                  <a:alpha val="70000"/>
                </a:scheme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370514-E3D0-4CB5-AEE0-93FF093BB8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416721"/>
            <a:ext cx="9144000" cy="1152663"/>
          </a:xfrm>
        </p:spPr>
        <p:txBody>
          <a:bodyPr>
            <a:normAutofit/>
          </a:bodyPr>
          <a:lstStyle/>
          <a:p>
            <a:pPr algn="ctr"/>
            <a:r>
              <a:rPr lang="ru-RU" sz="3700" dirty="0">
                <a:solidFill>
                  <a:schemeClr val="bg1"/>
                </a:solidFill>
              </a:rPr>
              <a:t>Внутренние документы КФХ: соглашение и устав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4B02369-E702-4A17-B35F-A1E0529544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36465"/>
            <a:ext cx="9144000" cy="806538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</a:rPr>
              <a:t>Организационные основы создания и деятельности крестьянских (фермерских) хозяйств</a:t>
            </a:r>
          </a:p>
          <a:p>
            <a:pPr algn="ctr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54125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701F16-9FF6-E8E7-8497-5542D3A7C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Прочие протоколы общих собраний (по аналогии с иными юридическими лицами)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282D62-791F-E83C-6B62-D82C7EC47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Утверждение бухгалтерской (финансовой) отчётности,</a:t>
            </a:r>
          </a:p>
          <a:p>
            <a:r>
              <a:rPr lang="ru-RU" dirty="0"/>
              <a:t>Распределение прибыли между участниками,</a:t>
            </a:r>
          </a:p>
          <a:p>
            <a:r>
              <a:rPr lang="ru-RU" dirty="0"/>
              <a:t>Формирование органов управления, прекращение их полномочий (включая главу хозяйства),</a:t>
            </a:r>
          </a:p>
          <a:p>
            <a:r>
              <a:rPr lang="ru-RU" dirty="0"/>
              <a:t>Одобрение крупных сделок,</a:t>
            </a:r>
          </a:p>
          <a:p>
            <a:r>
              <a:rPr lang="ru-RU" dirty="0"/>
              <a:t>Внесение изменений в устав хозяйства,</a:t>
            </a:r>
          </a:p>
          <a:p>
            <a:r>
              <a:rPr lang="ru-RU" dirty="0"/>
              <a:t>Вступление в ассоциации и союзы</a:t>
            </a:r>
          </a:p>
          <a:p>
            <a:r>
              <a:rPr lang="ru-RU" dirty="0"/>
              <a:t>Ликвидация </a:t>
            </a:r>
            <a:r>
              <a:rPr lang="ru-RU"/>
              <a:t>и реорганизация и др.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1374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62A724-FEC7-95ED-5B18-B671DA861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Внутренние документы КФХ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74A6778-9EEC-15CF-8DDE-8583A306A9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/>
            <a:r>
              <a:rPr lang="ru-RU" dirty="0"/>
              <a:t>Без образования юридического лица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C226A68-3496-E982-29C6-18C1DA42674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Соглашение о создании (при наличии более чем одного члена),</a:t>
            </a:r>
          </a:p>
          <a:p>
            <a:r>
              <a:rPr lang="ru-RU" dirty="0"/>
              <a:t>Приказ о возложении обязанностей (при единственном члене),</a:t>
            </a:r>
          </a:p>
          <a:p>
            <a:r>
              <a:rPr lang="ru-RU" dirty="0"/>
              <a:t>Протоколы или аналогичные документы в ходе деятельности КФХ.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6D7A8D3-01C3-6C58-A163-0D95425202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anchor="ctr"/>
          <a:lstStyle/>
          <a:p>
            <a:pPr algn="ctr"/>
            <a:r>
              <a:rPr lang="ru-RU" dirty="0"/>
              <a:t>В статусе юридического лица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CF2E5EF-A01A-3E03-40AF-54A93258A1A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Протокол общего организационного собрания,</a:t>
            </a:r>
          </a:p>
          <a:p>
            <a:r>
              <a:rPr lang="ru-RU" dirty="0"/>
              <a:t>Устав крестьянского (фермерского) хозяйства</a:t>
            </a:r>
          </a:p>
          <a:p>
            <a:r>
              <a:rPr lang="ru-RU" dirty="0"/>
              <a:t>Протоколы собраний (помимо организационного).</a:t>
            </a:r>
          </a:p>
        </p:txBody>
      </p:sp>
    </p:spTree>
    <p:extLst>
      <p:ext uri="{BB962C8B-B14F-4D97-AF65-F5344CB8AC3E}">
        <p14:creationId xmlns:p14="http://schemas.microsoft.com/office/powerpoint/2010/main" val="3078534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BB3F6F06-A72D-4442-A031-E1D2004CB3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9CF7FE1C-8BC5-4B0C-A2BC-93AB72C9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rgbClr val="C34DC3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139573A1-9DE7-439A-A2AB-68A2EB03C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1094" y="750667"/>
            <a:ext cx="5602705" cy="267833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700"/>
              <a:t>1. КФХ без образования юридического лица</a:t>
            </a:r>
          </a:p>
        </p:txBody>
      </p:sp>
      <p:pic>
        <p:nvPicPr>
          <p:cNvPr id="11" name="Объект 10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714C3F2C-5DF9-4A5E-9EAC-3C8D0E16D8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99979" y="2960076"/>
            <a:ext cx="4295306" cy="321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942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3E2EAA-788A-46AA-9C0A-547858482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788" y="365125"/>
            <a:ext cx="4840010" cy="180730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 dirty="0" err="1"/>
              <a:t>Соглашение</a:t>
            </a:r>
            <a:r>
              <a:rPr lang="en-US" sz="3100" dirty="0"/>
              <a:t> – </a:t>
            </a:r>
            <a:r>
              <a:rPr lang="en-US" sz="3100" dirty="0" err="1"/>
              <a:t>аналог</a:t>
            </a:r>
            <a:r>
              <a:rPr lang="en-US" sz="3100" dirty="0"/>
              <a:t> </a:t>
            </a:r>
            <a:r>
              <a:rPr lang="en-US" sz="3100" dirty="0" err="1"/>
              <a:t>устава</a:t>
            </a:r>
            <a:r>
              <a:rPr lang="en-US" sz="3100" dirty="0"/>
              <a:t> </a:t>
            </a:r>
            <a:r>
              <a:rPr lang="en-US" sz="3100" dirty="0" err="1"/>
              <a:t>для</a:t>
            </a:r>
            <a:r>
              <a:rPr lang="en-US" sz="3100" dirty="0"/>
              <a:t> КФХ </a:t>
            </a:r>
            <a:r>
              <a:rPr lang="en-US" sz="3100" dirty="0" err="1"/>
              <a:t>без</a:t>
            </a:r>
            <a:r>
              <a:rPr lang="en-US" sz="3100" dirty="0"/>
              <a:t> </a:t>
            </a:r>
            <a:r>
              <a:rPr lang="en-US" sz="3100" dirty="0" err="1"/>
              <a:t>статуса</a:t>
            </a:r>
            <a:r>
              <a:rPr lang="en-US" sz="3100" dirty="0"/>
              <a:t> </a:t>
            </a:r>
            <a:r>
              <a:rPr lang="en-US" sz="3100" dirty="0" err="1"/>
              <a:t>юридического</a:t>
            </a:r>
            <a:r>
              <a:rPr lang="en-US" sz="3100" dirty="0"/>
              <a:t> </a:t>
            </a:r>
            <a:r>
              <a:rPr lang="en-US" sz="3100" dirty="0" err="1"/>
              <a:t>лица</a:t>
            </a:r>
            <a:endParaRPr lang="en-US" sz="3100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03041B68-0A4F-4E1B-80DA-45E97AB3B08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575" r="1" b="1"/>
          <a:stretch/>
        </p:blipFill>
        <p:spPr>
          <a:xfrm>
            <a:off x="2" y="10"/>
            <a:ext cx="611656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1DD978A8-4AE2-4A28-A151-FE99A691B3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13788" y="2333297"/>
            <a:ext cx="4840010" cy="3843666"/>
          </a:xfrm>
        </p:spPr>
        <p:txBody>
          <a:bodyPr vert="horz" lIns="91440" tIns="45720" rIns="91440" bIns="45720" rtlCol="0">
            <a:normAutofit/>
          </a:bodyPr>
          <a:lstStyle/>
          <a:p>
            <a:pPr marL="0"/>
            <a:r>
              <a:rPr lang="en-US" sz="2000"/>
              <a:t>Структура соглашения:</a:t>
            </a:r>
          </a:p>
          <a:p>
            <a:r>
              <a:rPr lang="en-US" sz="2000"/>
              <a:t>Состав членов,</a:t>
            </a:r>
          </a:p>
          <a:p>
            <a:r>
              <a:rPr lang="en-US" sz="2000"/>
              <a:t>Глава,</a:t>
            </a:r>
          </a:p>
          <a:p>
            <a:r>
              <a:rPr lang="en-US" sz="2000"/>
              <a:t>Права и обязанности членов,</a:t>
            </a:r>
          </a:p>
          <a:p>
            <a:r>
              <a:rPr lang="en-US" sz="2000"/>
              <a:t>Состав имущества и права на него,</a:t>
            </a:r>
          </a:p>
          <a:p>
            <a:r>
              <a:rPr lang="en-US" sz="2000"/>
              <a:t>Принятие и выход из КФХ,</a:t>
            </a:r>
          </a:p>
          <a:p>
            <a:r>
              <a:rPr lang="en-US" sz="2000"/>
              <a:t>Распределение доходов от КФХ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941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3B7BB51-92B8-4089-8DAB-1202A4D1C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315111"/>
            <a:ext cx="3021543" cy="1435442"/>
          </a:xfrm>
          <a:custGeom>
            <a:avLst/>
            <a:gdLst/>
            <a:ahLst/>
            <a:cxnLst/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ECEE4C-730D-CB02-9391-4C74716D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43467"/>
            <a:ext cx="3888526" cy="180052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/>
              <a:t>Вопросы, требующие «совместного решения» членов КФХ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38D19E-985D-6D9B-B577-A4B5C5AF0B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2623381"/>
            <a:ext cx="3888528" cy="355358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 dirty="0" err="1"/>
              <a:t>Избрание</a:t>
            </a:r>
            <a:r>
              <a:rPr lang="en-US" sz="2400" dirty="0"/>
              <a:t> </a:t>
            </a:r>
            <a:r>
              <a:rPr lang="en-US" sz="2400" dirty="0" err="1"/>
              <a:t>главы</a:t>
            </a:r>
            <a:r>
              <a:rPr lang="en-US" sz="2400" dirty="0"/>
              <a:t>,</a:t>
            </a:r>
          </a:p>
          <a:p>
            <a:r>
              <a:rPr lang="en-US" sz="2400" dirty="0" err="1"/>
              <a:t>Приём</a:t>
            </a:r>
            <a:r>
              <a:rPr lang="en-US" sz="2400" dirty="0"/>
              <a:t> в </a:t>
            </a:r>
            <a:r>
              <a:rPr lang="en-US" sz="2400" dirty="0" err="1"/>
              <a:t>члены</a:t>
            </a:r>
            <a:r>
              <a:rPr lang="en-US" sz="2400" dirty="0"/>
              <a:t> КФХ,</a:t>
            </a:r>
          </a:p>
          <a:p>
            <a:r>
              <a:rPr lang="en-US" sz="2400" dirty="0" err="1"/>
              <a:t>Иные</a:t>
            </a:r>
            <a:r>
              <a:rPr lang="en-US" sz="2400" dirty="0"/>
              <a:t> </a:t>
            </a:r>
            <a:r>
              <a:rPr lang="en-US" sz="2400" dirty="0" err="1"/>
              <a:t>вопросы</a:t>
            </a:r>
            <a:r>
              <a:rPr lang="en-US" sz="2400" dirty="0"/>
              <a:t>, </a:t>
            </a:r>
            <a:r>
              <a:rPr lang="en-US" sz="2400" dirty="0" err="1"/>
              <a:t>отнесённые</a:t>
            </a:r>
            <a:r>
              <a:rPr lang="en-US" sz="2400" dirty="0"/>
              <a:t> </a:t>
            </a:r>
            <a:r>
              <a:rPr lang="en-US" sz="2400" dirty="0" err="1"/>
              <a:t>Соглашением</a:t>
            </a:r>
            <a:r>
              <a:rPr lang="en-US" sz="2400" dirty="0"/>
              <a:t> </a:t>
            </a:r>
            <a:r>
              <a:rPr lang="en-US" sz="2400" dirty="0" err="1"/>
              <a:t>не</a:t>
            </a:r>
            <a:r>
              <a:rPr lang="en-US" sz="2400" dirty="0"/>
              <a:t> к </a:t>
            </a:r>
            <a:r>
              <a:rPr lang="en-US" sz="2400" dirty="0" err="1"/>
              <a:t>исключительным</a:t>
            </a:r>
            <a:r>
              <a:rPr lang="en-US" sz="2400" dirty="0"/>
              <a:t> </a:t>
            </a:r>
            <a:r>
              <a:rPr lang="en-US" sz="2400" dirty="0" err="1"/>
              <a:t>полномочиям</a:t>
            </a:r>
            <a:r>
              <a:rPr lang="en-US" sz="2400" dirty="0"/>
              <a:t> </a:t>
            </a:r>
            <a:r>
              <a:rPr lang="en-US" sz="2400" dirty="0" err="1"/>
              <a:t>главы</a:t>
            </a:r>
            <a:r>
              <a:rPr lang="en-US" sz="2400" dirty="0"/>
              <a:t> КФХ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9179FD34-5DBE-15F9-AF5A-8051C213076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214803" y="643234"/>
            <a:ext cx="3919912" cy="5599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368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20" name="Rectangle 11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EC0CCC4-C142-4821-A295-8637F008E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4620584" cy="45671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2. КФХ в статусе юридического лица</a:t>
            </a:r>
          </a:p>
        </p:txBody>
      </p:sp>
      <p:pic>
        <p:nvPicPr>
          <p:cNvPr id="3" name="Объект 2" descr="Изображение выглядит как текст, стол&#10;&#10;Автоматически созданное описание">
            <a:extLst>
              <a:ext uri="{FF2B5EF4-FFF2-40B4-BE49-F238E27FC236}">
                <a16:creationId xmlns:a16="http://schemas.microsoft.com/office/drawing/2014/main" id="{ADA5F8A8-0A53-4F44-8B4F-626073F1A9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253" y="1501511"/>
            <a:ext cx="4942280" cy="3854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559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D9AEEDED-934B-4C5F-AE06-0D4DADC98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Содержание протокола о создании КФХ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11EB94EC-E242-4D88-B67F-F381A8F34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В решении об учреждении юридического лица указываются сведения:</a:t>
            </a:r>
          </a:p>
          <a:p>
            <a:r>
              <a:rPr lang="ru-RU" dirty="0"/>
              <a:t>об учреждении юридического лица,</a:t>
            </a:r>
          </a:p>
          <a:p>
            <a:r>
              <a:rPr lang="ru-RU" dirty="0"/>
              <a:t>утверждении его устава…</a:t>
            </a:r>
          </a:p>
          <a:p>
            <a:r>
              <a:rPr lang="ru-RU" dirty="0"/>
              <a:t>о порядке, размере, способах и сроках образования имущества юридического лица,</a:t>
            </a:r>
          </a:p>
          <a:p>
            <a:r>
              <a:rPr lang="ru-RU" dirty="0"/>
              <a:t>об избрании (назначении) органов юридического лица.</a:t>
            </a:r>
          </a:p>
          <a:p>
            <a:r>
              <a:rPr lang="ru-RU" dirty="0"/>
              <a:t>результаты голосования по вопросу создания КФХ,</a:t>
            </a:r>
          </a:p>
          <a:p>
            <a:r>
              <a:rPr lang="ru-RU" dirty="0"/>
              <a:t>иные сведения.</a:t>
            </a:r>
          </a:p>
          <a:p>
            <a:pPr marL="0" indent="0" algn="r">
              <a:buNone/>
            </a:pPr>
            <a:r>
              <a:rPr lang="ru-RU" dirty="0"/>
              <a:t>ГК РФ, ст. 50.1, ч. 3</a:t>
            </a:r>
          </a:p>
        </p:txBody>
      </p:sp>
    </p:spTree>
    <p:extLst>
      <p:ext uri="{BB962C8B-B14F-4D97-AF65-F5344CB8AC3E}">
        <p14:creationId xmlns:p14="http://schemas.microsoft.com/office/powerpoint/2010/main" val="2649318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547D6-F3DA-4D7C-BEF3-4D2F596F5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Создание КФХ – юридического лица</a:t>
            </a:r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E32CA49B-7977-4E2A-941C-82965FF21AE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293" y="2011681"/>
            <a:ext cx="4202219" cy="3151664"/>
          </a:xfrm>
        </p:spPr>
      </p:pic>
      <p:sp>
        <p:nvSpPr>
          <p:cNvPr id="7" name="Объект 6">
            <a:extLst>
              <a:ext uri="{FF2B5EF4-FFF2-40B4-BE49-F238E27FC236}">
                <a16:creationId xmlns:a16="http://schemas.microsoft.com/office/drawing/2014/main" id="{212C28A1-743B-4B28-82E7-7DAA42293D1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/>
              <a:t>Есть ли у КФХ – ЮЛ устав?</a:t>
            </a:r>
            <a:endParaRPr lang="ru-RU" sz="2200" b="1" dirty="0"/>
          </a:p>
          <a:p>
            <a:pPr marL="0" indent="0">
              <a:buNone/>
            </a:pPr>
            <a:r>
              <a:rPr lang="ru-RU" sz="2200" dirty="0"/>
              <a:t>«Юридические лица, за исключением хозяйственных товариществ и государственных корпораций, действуют на основании </a:t>
            </a:r>
            <a:r>
              <a:rPr lang="ru-RU" sz="2200" b="1" dirty="0"/>
              <a:t>уставов</a:t>
            </a:r>
            <a:r>
              <a:rPr lang="ru-RU" sz="2200" dirty="0"/>
              <a:t>, которые утверждаются их учредителями (участниками)…»</a:t>
            </a:r>
          </a:p>
          <a:p>
            <a:pPr marL="0" indent="0" algn="r">
              <a:buNone/>
            </a:pPr>
            <a:r>
              <a:rPr lang="ru-RU" sz="2200" dirty="0"/>
              <a:t>ГК РФ, ст. 52, часть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E0F191-5D1D-4041-B8B4-2FDA254E1FC0}"/>
              </a:ext>
            </a:extLst>
          </p:cNvPr>
          <p:cNvSpPr txBox="1"/>
          <p:nvPr/>
        </p:nvSpPr>
        <p:spPr>
          <a:xfrm>
            <a:off x="3896393" y="5710535"/>
            <a:ext cx="59506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Ст. 12 Федерального закона «О государственной регистрации юридических лиц и индивидуальных предпринимателей»</a:t>
            </a:r>
          </a:p>
        </p:txBody>
      </p:sp>
    </p:spTree>
    <p:extLst>
      <p:ext uri="{BB962C8B-B14F-4D97-AF65-F5344CB8AC3E}">
        <p14:creationId xmlns:p14="http://schemas.microsoft.com/office/powerpoint/2010/main" val="2411098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AA6FEC7-D25D-4FCC-8322-53D956EA4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Примерная структура учредительного документа КФХ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BC9DA4B-9B8E-4222-89A2-B80FF671A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Общие положения (наименование, адрес и т.д.);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Предмет деятельности в области сельского хозяйства;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Требования к членству, права и обязанности членов, порядок вступления в КФХ, выхода из КФХ;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Условия о форме и величине объединяемых членами имущественных вкладов;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Состав имущества КФХ, права по распоряжению имуществом, права членов на имущество КФХ;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Порядок ведения учёта, утверждения отчётности, распределения прибыли и убытков;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Состав и компетенция органов управления;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Характер и размер личного участия членов в деятельности КФХ; условия привлечения в КФХ на работу лиц, не являющихся членами.</a:t>
            </a:r>
          </a:p>
        </p:txBody>
      </p:sp>
    </p:spTree>
    <p:extLst>
      <p:ext uri="{BB962C8B-B14F-4D97-AF65-F5344CB8AC3E}">
        <p14:creationId xmlns:p14="http://schemas.microsoft.com/office/powerpoint/2010/main" val="549421895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DarkSeedLeftStep">
      <a:dk1>
        <a:srgbClr val="000000"/>
      </a:dk1>
      <a:lt1>
        <a:srgbClr val="FFFFFF"/>
      </a:lt1>
      <a:dk2>
        <a:srgbClr val="243741"/>
      </a:dk2>
      <a:lt2>
        <a:srgbClr val="E2E8E2"/>
      </a:lt2>
      <a:accent1>
        <a:srgbClr val="C34DC3"/>
      </a:accent1>
      <a:accent2>
        <a:srgbClr val="8443B4"/>
      </a:accent2>
      <a:accent3>
        <a:srgbClr val="624FC4"/>
      </a:accent3>
      <a:accent4>
        <a:srgbClr val="415EB4"/>
      </a:accent4>
      <a:accent5>
        <a:srgbClr val="4D9CC3"/>
      </a:accent5>
      <a:accent6>
        <a:srgbClr val="3BB1A7"/>
      </a:accent6>
      <a:hlink>
        <a:srgbClr val="4483C0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446</Words>
  <Application>Microsoft Office PowerPoint</Application>
  <PresentationFormat>Широкоэкранный</PresentationFormat>
  <Paragraphs>57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Elephant</vt:lpstr>
      <vt:lpstr>BrushVTI</vt:lpstr>
      <vt:lpstr>Внутренние документы КФХ: соглашение и устав</vt:lpstr>
      <vt:lpstr>Внутренние документы КФХ</vt:lpstr>
      <vt:lpstr>1. КФХ без образования юридического лица</vt:lpstr>
      <vt:lpstr>Соглашение – аналог устава для КФХ без статуса юридического лица</vt:lpstr>
      <vt:lpstr>Вопросы, требующие «совместного решения» членов КФХ</vt:lpstr>
      <vt:lpstr>2. КФХ в статусе юридического лица</vt:lpstr>
      <vt:lpstr>Содержание протокола о создании КФХ</vt:lpstr>
      <vt:lpstr>Создание КФХ – юридического лица</vt:lpstr>
      <vt:lpstr>Примерная структура учредительного документа КФХ</vt:lpstr>
      <vt:lpstr>Прочие протоколы общих собраний (по аналогии с иными юридическими лицами)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КФХ: правовые основы, виды, создание</dc:title>
  <dc:creator>euser519</dc:creator>
  <cp:lastModifiedBy>euser519</cp:lastModifiedBy>
  <cp:revision>16</cp:revision>
  <dcterms:created xsi:type="dcterms:W3CDTF">2020-12-17T13:34:17Z</dcterms:created>
  <dcterms:modified xsi:type="dcterms:W3CDTF">2023-03-09T13:52:10Z</dcterms:modified>
</cp:coreProperties>
</file>