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25"/>
  </p:notesMasterIdLst>
  <p:handoutMasterIdLst>
    <p:handoutMasterId r:id="rId26"/>
  </p:handoutMasterIdLst>
  <p:sldIdLst>
    <p:sldId id="429" r:id="rId5"/>
    <p:sldId id="412" r:id="rId6"/>
    <p:sldId id="410" r:id="rId7"/>
    <p:sldId id="430" r:id="rId8"/>
    <p:sldId id="414" r:id="rId9"/>
    <p:sldId id="416" r:id="rId10"/>
    <p:sldId id="417" r:id="rId11"/>
    <p:sldId id="418" r:id="rId12"/>
    <p:sldId id="425" r:id="rId13"/>
    <p:sldId id="431" r:id="rId14"/>
    <p:sldId id="426" r:id="rId15"/>
    <p:sldId id="427" r:id="rId16"/>
    <p:sldId id="428" r:id="rId17"/>
    <p:sldId id="420" r:id="rId18"/>
    <p:sldId id="421" r:id="rId19"/>
    <p:sldId id="432" r:id="rId20"/>
    <p:sldId id="433" r:id="rId21"/>
    <p:sldId id="434" r:id="rId22"/>
    <p:sldId id="435" r:id="rId23"/>
    <p:sldId id="409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6208" autoAdjust="0"/>
  </p:normalViewPr>
  <p:slideViewPr>
    <p:cSldViewPr snapToGrid="0">
      <p:cViewPr varScale="1">
        <p:scale>
          <a:sx n="66" d="100"/>
          <a:sy n="66" d="100"/>
        </p:scale>
        <p:origin x="786" y="84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290C4-E2BF-4FFB-AA46-3D6F78DF579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6D0D61-C2FC-43F4-AB34-34BB90A74DD9}">
      <dgm:prSet phldrT="[Текст]" custT="1"/>
      <dgm:spPr/>
      <dgm:t>
        <a:bodyPr/>
        <a:lstStyle/>
        <a:p>
          <a:r>
            <a:rPr lang="ru-RU" sz="1600" dirty="0"/>
            <a:t>Гражданский Кодекс</a:t>
          </a:r>
        </a:p>
      </dgm:t>
    </dgm:pt>
    <dgm:pt modelId="{49715744-FD60-4B38-9306-646C9D1051CB}" type="parTrans" cxnId="{A769DF23-8DE9-4F3F-99F3-D82B99C48698}">
      <dgm:prSet/>
      <dgm:spPr/>
      <dgm:t>
        <a:bodyPr/>
        <a:lstStyle/>
        <a:p>
          <a:endParaRPr lang="ru-RU" sz="1600"/>
        </a:p>
      </dgm:t>
    </dgm:pt>
    <dgm:pt modelId="{E8D73326-DD79-426D-A2D7-F3740710D87D}" type="sibTrans" cxnId="{A769DF23-8DE9-4F3F-99F3-D82B99C48698}">
      <dgm:prSet/>
      <dgm:spPr/>
      <dgm:t>
        <a:bodyPr/>
        <a:lstStyle/>
        <a:p>
          <a:endParaRPr lang="ru-RU" sz="1600"/>
        </a:p>
      </dgm:t>
    </dgm:pt>
    <dgm:pt modelId="{AD612CD0-2B94-43B8-AF43-25D5B265D61A}">
      <dgm:prSet phldrT="[Текст]" custT="1"/>
      <dgm:spPr/>
      <dgm:t>
        <a:bodyPr/>
        <a:lstStyle/>
        <a:p>
          <a:r>
            <a:rPr lang="ru-RU" sz="1600" dirty="0"/>
            <a:t>Профильный закон</a:t>
          </a:r>
        </a:p>
      </dgm:t>
    </dgm:pt>
    <dgm:pt modelId="{71171F66-5A03-4ABE-9B6F-4CBB02E74AAE}" type="parTrans" cxnId="{9D151B00-4832-43F5-9942-134398DF56A1}">
      <dgm:prSet/>
      <dgm:spPr/>
      <dgm:t>
        <a:bodyPr/>
        <a:lstStyle/>
        <a:p>
          <a:endParaRPr lang="ru-RU" sz="1600"/>
        </a:p>
      </dgm:t>
    </dgm:pt>
    <dgm:pt modelId="{C3FD0A49-EC31-49FD-B22B-938D38AD5927}" type="sibTrans" cxnId="{9D151B00-4832-43F5-9942-134398DF56A1}">
      <dgm:prSet/>
      <dgm:spPr/>
      <dgm:t>
        <a:bodyPr/>
        <a:lstStyle/>
        <a:p>
          <a:endParaRPr lang="ru-RU" sz="1600"/>
        </a:p>
      </dgm:t>
    </dgm:pt>
    <dgm:pt modelId="{733F2265-536D-4A6F-BB60-4E1D0C7515E4}">
      <dgm:prSet custT="1"/>
      <dgm:spPr/>
      <dgm:t>
        <a:bodyPr/>
        <a:lstStyle/>
        <a:p>
          <a:r>
            <a:rPr lang="ru-RU" sz="1600" dirty="0"/>
            <a:t>Устав </a:t>
          </a:r>
          <a:r>
            <a:rPr lang="ru-RU" sz="1600" dirty="0" err="1"/>
            <a:t>СПоК</a:t>
          </a:r>
          <a:endParaRPr lang="ru-RU" sz="1600" dirty="0"/>
        </a:p>
      </dgm:t>
    </dgm:pt>
    <dgm:pt modelId="{77A21089-F578-4317-8681-CF355A1A7EE2}" type="parTrans" cxnId="{D0A2D089-15F9-4312-B05B-AC01055DA7FA}">
      <dgm:prSet/>
      <dgm:spPr/>
      <dgm:t>
        <a:bodyPr/>
        <a:lstStyle/>
        <a:p>
          <a:endParaRPr lang="ru-RU" sz="1600"/>
        </a:p>
      </dgm:t>
    </dgm:pt>
    <dgm:pt modelId="{67CA440F-EEB9-47D6-888A-2A83B193C09B}" type="sibTrans" cxnId="{D0A2D089-15F9-4312-B05B-AC01055DA7FA}">
      <dgm:prSet/>
      <dgm:spPr/>
      <dgm:t>
        <a:bodyPr/>
        <a:lstStyle/>
        <a:p>
          <a:endParaRPr lang="ru-RU" sz="1600"/>
        </a:p>
      </dgm:t>
    </dgm:pt>
    <dgm:pt modelId="{FDDAF04E-D4D2-4285-A3FE-F9DAF6B5AADC}">
      <dgm:prSet custT="1"/>
      <dgm:spPr/>
      <dgm:t>
        <a:bodyPr/>
        <a:lstStyle/>
        <a:p>
          <a:r>
            <a:rPr lang="ru-RU" sz="1600" dirty="0"/>
            <a:t>Внутренние положения</a:t>
          </a:r>
        </a:p>
      </dgm:t>
    </dgm:pt>
    <dgm:pt modelId="{704F301C-AF87-44D1-A96B-39B4E8D92F47}" type="parTrans" cxnId="{4EF68279-BA25-4DD7-A106-ABDFB5AC01A9}">
      <dgm:prSet/>
      <dgm:spPr/>
      <dgm:t>
        <a:bodyPr/>
        <a:lstStyle/>
        <a:p>
          <a:endParaRPr lang="ru-RU" sz="1600"/>
        </a:p>
      </dgm:t>
    </dgm:pt>
    <dgm:pt modelId="{5B539F1C-CDE7-47E6-9D94-1A714DAFF0F7}" type="sibTrans" cxnId="{4EF68279-BA25-4DD7-A106-ABDFB5AC01A9}">
      <dgm:prSet/>
      <dgm:spPr/>
      <dgm:t>
        <a:bodyPr/>
        <a:lstStyle/>
        <a:p>
          <a:endParaRPr lang="ru-RU" sz="1600"/>
        </a:p>
      </dgm:t>
    </dgm:pt>
    <dgm:pt modelId="{ACF901FD-F6E8-43FC-A061-48A7C0970F76}">
      <dgm:prSet custT="1"/>
      <dgm:spPr/>
      <dgm:t>
        <a:bodyPr/>
        <a:lstStyle/>
        <a:p>
          <a:r>
            <a:rPr lang="ru-RU" sz="1600" dirty="0"/>
            <a:t>Решения руководящих органов</a:t>
          </a:r>
        </a:p>
      </dgm:t>
    </dgm:pt>
    <dgm:pt modelId="{B6E7B3F0-ED69-4AC8-9A35-F8C5A81C0CFE}" type="parTrans" cxnId="{A8206BE9-96A7-492B-B816-BCC9A4ED5487}">
      <dgm:prSet/>
      <dgm:spPr/>
      <dgm:t>
        <a:bodyPr/>
        <a:lstStyle/>
        <a:p>
          <a:endParaRPr lang="ru-RU" sz="1600"/>
        </a:p>
      </dgm:t>
    </dgm:pt>
    <dgm:pt modelId="{6551106D-4EEC-4639-B3AE-E11A620255EB}" type="sibTrans" cxnId="{A8206BE9-96A7-492B-B816-BCC9A4ED5487}">
      <dgm:prSet/>
      <dgm:spPr/>
      <dgm:t>
        <a:bodyPr/>
        <a:lstStyle/>
        <a:p>
          <a:endParaRPr lang="ru-RU" sz="1600"/>
        </a:p>
      </dgm:t>
    </dgm:pt>
    <dgm:pt modelId="{2BE42F8A-D816-4DA0-9884-1F09AE97C80D}" type="pres">
      <dgm:prSet presAssocID="{5F1290C4-E2BF-4FFB-AA46-3D6F78DF5790}" presName="rootnode" presStyleCnt="0">
        <dgm:presLayoutVars>
          <dgm:chMax/>
          <dgm:chPref/>
          <dgm:dir/>
          <dgm:animLvl val="lvl"/>
        </dgm:presLayoutVars>
      </dgm:prSet>
      <dgm:spPr/>
    </dgm:pt>
    <dgm:pt modelId="{C54255FB-1B63-4C90-8D17-734554186C50}" type="pres">
      <dgm:prSet presAssocID="{F56D0D61-C2FC-43F4-AB34-34BB90A74DD9}" presName="composite" presStyleCnt="0"/>
      <dgm:spPr/>
    </dgm:pt>
    <dgm:pt modelId="{43C9F3B5-E535-49D2-80D8-F93DE0389CF3}" type="pres">
      <dgm:prSet presAssocID="{F56D0D61-C2FC-43F4-AB34-34BB90A74DD9}" presName="bentUpArrow1" presStyleLbl="alignImgPlace1" presStyleIdx="0" presStyleCnt="4"/>
      <dgm:spPr/>
    </dgm:pt>
    <dgm:pt modelId="{81352476-E6D2-48BD-A28B-36F96F512D2C}" type="pres">
      <dgm:prSet presAssocID="{F56D0D61-C2FC-43F4-AB34-34BB90A74DD9}" presName="ParentText" presStyleLbl="node1" presStyleIdx="0" presStyleCnt="5" custScaleX="533409" custScaleY="191794">
        <dgm:presLayoutVars>
          <dgm:chMax val="1"/>
          <dgm:chPref val="1"/>
          <dgm:bulletEnabled val="1"/>
        </dgm:presLayoutVars>
      </dgm:prSet>
      <dgm:spPr/>
    </dgm:pt>
    <dgm:pt modelId="{D067941A-FFFB-44F1-BC3A-BEAB9FC75C0A}" type="pres">
      <dgm:prSet presAssocID="{F56D0D61-C2FC-43F4-AB34-34BB90A74DD9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2322AE5-5A42-4457-97FC-2F527EF03AA7}" type="pres">
      <dgm:prSet presAssocID="{E8D73326-DD79-426D-A2D7-F3740710D87D}" presName="sibTrans" presStyleCnt="0"/>
      <dgm:spPr/>
    </dgm:pt>
    <dgm:pt modelId="{6AC7AAA1-B74D-43C9-91E0-8C4F300CC402}" type="pres">
      <dgm:prSet presAssocID="{AD612CD0-2B94-43B8-AF43-25D5B265D61A}" presName="composite" presStyleCnt="0"/>
      <dgm:spPr/>
    </dgm:pt>
    <dgm:pt modelId="{A69DF68B-B8BC-4BFD-8D17-E97529D444D3}" type="pres">
      <dgm:prSet presAssocID="{AD612CD0-2B94-43B8-AF43-25D5B265D61A}" presName="bentUpArrow1" presStyleLbl="alignImgPlace1" presStyleIdx="1" presStyleCnt="4"/>
      <dgm:spPr/>
    </dgm:pt>
    <dgm:pt modelId="{209C011F-B277-48F8-B679-E5488EB32D32}" type="pres">
      <dgm:prSet presAssocID="{AD612CD0-2B94-43B8-AF43-25D5B265D61A}" presName="ParentText" presStyleLbl="node1" presStyleIdx="1" presStyleCnt="5" custScaleX="533409" custScaleY="191794">
        <dgm:presLayoutVars>
          <dgm:chMax val="1"/>
          <dgm:chPref val="1"/>
          <dgm:bulletEnabled val="1"/>
        </dgm:presLayoutVars>
      </dgm:prSet>
      <dgm:spPr/>
    </dgm:pt>
    <dgm:pt modelId="{A5A2BA89-E855-4F0C-A00D-44BFD56953EC}" type="pres">
      <dgm:prSet presAssocID="{AD612CD0-2B94-43B8-AF43-25D5B265D61A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70F04E4-C20A-4A0D-A2F7-9B549A723578}" type="pres">
      <dgm:prSet presAssocID="{C3FD0A49-EC31-49FD-B22B-938D38AD5927}" presName="sibTrans" presStyleCnt="0"/>
      <dgm:spPr/>
    </dgm:pt>
    <dgm:pt modelId="{4771CF33-0F23-4CC0-9872-78354022921E}" type="pres">
      <dgm:prSet presAssocID="{733F2265-536D-4A6F-BB60-4E1D0C7515E4}" presName="composite" presStyleCnt="0"/>
      <dgm:spPr/>
    </dgm:pt>
    <dgm:pt modelId="{8164291E-F54C-431A-AFAF-0CA425F945A5}" type="pres">
      <dgm:prSet presAssocID="{733F2265-536D-4A6F-BB60-4E1D0C7515E4}" presName="bentUpArrow1" presStyleLbl="alignImgPlace1" presStyleIdx="2" presStyleCnt="4"/>
      <dgm:spPr/>
    </dgm:pt>
    <dgm:pt modelId="{7BFAD04B-478C-493E-B5C6-9AE57574A8DF}" type="pres">
      <dgm:prSet presAssocID="{733F2265-536D-4A6F-BB60-4E1D0C7515E4}" presName="ParentText" presStyleLbl="node1" presStyleIdx="2" presStyleCnt="5" custScaleX="533409" custScaleY="191794">
        <dgm:presLayoutVars>
          <dgm:chMax val="1"/>
          <dgm:chPref val="1"/>
          <dgm:bulletEnabled val="1"/>
        </dgm:presLayoutVars>
      </dgm:prSet>
      <dgm:spPr/>
    </dgm:pt>
    <dgm:pt modelId="{9DFA441E-7C83-4963-94C2-ACB732A1C1D7}" type="pres">
      <dgm:prSet presAssocID="{733F2265-536D-4A6F-BB60-4E1D0C7515E4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BBBA7FA-39BA-4D8E-BDBF-4ECEF006DD30}" type="pres">
      <dgm:prSet presAssocID="{67CA440F-EEB9-47D6-888A-2A83B193C09B}" presName="sibTrans" presStyleCnt="0"/>
      <dgm:spPr/>
    </dgm:pt>
    <dgm:pt modelId="{40C7D737-564C-4608-A943-40885C3C619E}" type="pres">
      <dgm:prSet presAssocID="{FDDAF04E-D4D2-4285-A3FE-F9DAF6B5AADC}" presName="composite" presStyleCnt="0"/>
      <dgm:spPr/>
    </dgm:pt>
    <dgm:pt modelId="{97061FDB-EBDD-4E25-93D6-68CD90BFD36C}" type="pres">
      <dgm:prSet presAssocID="{FDDAF04E-D4D2-4285-A3FE-F9DAF6B5AADC}" presName="bentUpArrow1" presStyleLbl="alignImgPlace1" presStyleIdx="3" presStyleCnt="4"/>
      <dgm:spPr/>
    </dgm:pt>
    <dgm:pt modelId="{FB68B7F2-8BF1-4B88-80FE-704DC0143570}" type="pres">
      <dgm:prSet presAssocID="{FDDAF04E-D4D2-4285-A3FE-F9DAF6B5AADC}" presName="ParentText" presStyleLbl="node1" presStyleIdx="3" presStyleCnt="5" custScaleX="533409" custScaleY="191794">
        <dgm:presLayoutVars>
          <dgm:chMax val="1"/>
          <dgm:chPref val="1"/>
          <dgm:bulletEnabled val="1"/>
        </dgm:presLayoutVars>
      </dgm:prSet>
      <dgm:spPr/>
    </dgm:pt>
    <dgm:pt modelId="{0C2F108B-4B62-4A75-8194-BD9B8355E363}" type="pres">
      <dgm:prSet presAssocID="{FDDAF04E-D4D2-4285-A3FE-F9DAF6B5AADC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F14DAA4-8C2C-4A36-BDBE-28B73CDC129A}" type="pres">
      <dgm:prSet presAssocID="{5B539F1C-CDE7-47E6-9D94-1A714DAFF0F7}" presName="sibTrans" presStyleCnt="0"/>
      <dgm:spPr/>
    </dgm:pt>
    <dgm:pt modelId="{4A62994E-6A9B-4852-8B30-B83DA891A04C}" type="pres">
      <dgm:prSet presAssocID="{ACF901FD-F6E8-43FC-A061-48A7C0970F76}" presName="composite" presStyleCnt="0"/>
      <dgm:spPr/>
    </dgm:pt>
    <dgm:pt modelId="{CA0B6113-8603-450E-811C-8DFD097C6190}" type="pres">
      <dgm:prSet presAssocID="{ACF901FD-F6E8-43FC-A061-48A7C0970F76}" presName="ParentText" presStyleLbl="node1" presStyleIdx="4" presStyleCnt="5" custScaleX="635931" custScaleY="191794">
        <dgm:presLayoutVars>
          <dgm:chMax val="1"/>
          <dgm:chPref val="1"/>
          <dgm:bulletEnabled val="1"/>
        </dgm:presLayoutVars>
      </dgm:prSet>
      <dgm:spPr/>
    </dgm:pt>
  </dgm:ptLst>
  <dgm:cxnLst>
    <dgm:cxn modelId="{9D151B00-4832-43F5-9942-134398DF56A1}" srcId="{5F1290C4-E2BF-4FFB-AA46-3D6F78DF5790}" destId="{AD612CD0-2B94-43B8-AF43-25D5B265D61A}" srcOrd="1" destOrd="0" parTransId="{71171F66-5A03-4ABE-9B6F-4CBB02E74AAE}" sibTransId="{C3FD0A49-EC31-49FD-B22B-938D38AD5927}"/>
    <dgm:cxn modelId="{62C8160D-E229-42D2-9542-7D9FC4E55A3F}" type="presOf" srcId="{F56D0D61-C2FC-43F4-AB34-34BB90A74DD9}" destId="{81352476-E6D2-48BD-A28B-36F96F512D2C}" srcOrd="0" destOrd="0" presId="urn:microsoft.com/office/officeart/2005/8/layout/StepDownProcess"/>
    <dgm:cxn modelId="{5C011917-ABE9-411D-8C81-2D7B040FCC1B}" type="presOf" srcId="{733F2265-536D-4A6F-BB60-4E1D0C7515E4}" destId="{7BFAD04B-478C-493E-B5C6-9AE57574A8DF}" srcOrd="0" destOrd="0" presId="urn:microsoft.com/office/officeart/2005/8/layout/StepDownProcess"/>
    <dgm:cxn modelId="{A769DF23-8DE9-4F3F-99F3-D82B99C48698}" srcId="{5F1290C4-E2BF-4FFB-AA46-3D6F78DF5790}" destId="{F56D0D61-C2FC-43F4-AB34-34BB90A74DD9}" srcOrd="0" destOrd="0" parTransId="{49715744-FD60-4B38-9306-646C9D1051CB}" sibTransId="{E8D73326-DD79-426D-A2D7-F3740710D87D}"/>
    <dgm:cxn modelId="{36EC6838-3E6A-498C-B640-2E54B2D82E75}" type="presOf" srcId="{AD612CD0-2B94-43B8-AF43-25D5B265D61A}" destId="{209C011F-B277-48F8-B679-E5488EB32D32}" srcOrd="0" destOrd="0" presId="urn:microsoft.com/office/officeart/2005/8/layout/StepDownProcess"/>
    <dgm:cxn modelId="{3F32414F-646B-47AC-9AF5-0681C148C2B0}" type="presOf" srcId="{ACF901FD-F6E8-43FC-A061-48A7C0970F76}" destId="{CA0B6113-8603-450E-811C-8DFD097C6190}" srcOrd="0" destOrd="0" presId="urn:microsoft.com/office/officeart/2005/8/layout/StepDownProcess"/>
    <dgm:cxn modelId="{4EF68279-BA25-4DD7-A106-ABDFB5AC01A9}" srcId="{5F1290C4-E2BF-4FFB-AA46-3D6F78DF5790}" destId="{FDDAF04E-D4D2-4285-A3FE-F9DAF6B5AADC}" srcOrd="3" destOrd="0" parTransId="{704F301C-AF87-44D1-A96B-39B4E8D92F47}" sibTransId="{5B539F1C-CDE7-47E6-9D94-1A714DAFF0F7}"/>
    <dgm:cxn modelId="{D0A2D089-15F9-4312-B05B-AC01055DA7FA}" srcId="{5F1290C4-E2BF-4FFB-AA46-3D6F78DF5790}" destId="{733F2265-536D-4A6F-BB60-4E1D0C7515E4}" srcOrd="2" destOrd="0" parTransId="{77A21089-F578-4317-8681-CF355A1A7EE2}" sibTransId="{67CA440F-EEB9-47D6-888A-2A83B193C09B}"/>
    <dgm:cxn modelId="{4D86F0B5-B72F-4355-BF5D-308C0550F711}" type="presOf" srcId="{FDDAF04E-D4D2-4285-A3FE-F9DAF6B5AADC}" destId="{FB68B7F2-8BF1-4B88-80FE-704DC0143570}" srcOrd="0" destOrd="0" presId="urn:microsoft.com/office/officeart/2005/8/layout/StepDownProcess"/>
    <dgm:cxn modelId="{38576DC5-2835-4D8A-AEF8-45B2378B9824}" type="presOf" srcId="{5F1290C4-E2BF-4FFB-AA46-3D6F78DF5790}" destId="{2BE42F8A-D816-4DA0-9884-1F09AE97C80D}" srcOrd="0" destOrd="0" presId="urn:microsoft.com/office/officeart/2005/8/layout/StepDownProcess"/>
    <dgm:cxn modelId="{A8206BE9-96A7-492B-B816-BCC9A4ED5487}" srcId="{5F1290C4-E2BF-4FFB-AA46-3D6F78DF5790}" destId="{ACF901FD-F6E8-43FC-A061-48A7C0970F76}" srcOrd="4" destOrd="0" parTransId="{B6E7B3F0-ED69-4AC8-9A35-F8C5A81C0CFE}" sibTransId="{6551106D-4EEC-4639-B3AE-E11A620255EB}"/>
    <dgm:cxn modelId="{1EAB7CB7-615D-42FA-AD95-97F8B465DE14}" type="presParOf" srcId="{2BE42F8A-D816-4DA0-9884-1F09AE97C80D}" destId="{C54255FB-1B63-4C90-8D17-734554186C50}" srcOrd="0" destOrd="0" presId="urn:microsoft.com/office/officeart/2005/8/layout/StepDownProcess"/>
    <dgm:cxn modelId="{DBE5F3B5-72EB-4D6A-9097-7631B9A53DF5}" type="presParOf" srcId="{C54255FB-1B63-4C90-8D17-734554186C50}" destId="{43C9F3B5-E535-49D2-80D8-F93DE0389CF3}" srcOrd="0" destOrd="0" presId="urn:microsoft.com/office/officeart/2005/8/layout/StepDownProcess"/>
    <dgm:cxn modelId="{F8F347B7-0842-4AE5-84E8-15043AAF7905}" type="presParOf" srcId="{C54255FB-1B63-4C90-8D17-734554186C50}" destId="{81352476-E6D2-48BD-A28B-36F96F512D2C}" srcOrd="1" destOrd="0" presId="urn:microsoft.com/office/officeart/2005/8/layout/StepDownProcess"/>
    <dgm:cxn modelId="{1D20DD21-A6BC-491B-8C99-8B0959030936}" type="presParOf" srcId="{C54255FB-1B63-4C90-8D17-734554186C50}" destId="{D067941A-FFFB-44F1-BC3A-BEAB9FC75C0A}" srcOrd="2" destOrd="0" presId="urn:microsoft.com/office/officeart/2005/8/layout/StepDownProcess"/>
    <dgm:cxn modelId="{36531C97-368E-4DFB-A630-5144088F920A}" type="presParOf" srcId="{2BE42F8A-D816-4DA0-9884-1F09AE97C80D}" destId="{72322AE5-5A42-4457-97FC-2F527EF03AA7}" srcOrd="1" destOrd="0" presId="urn:microsoft.com/office/officeart/2005/8/layout/StepDownProcess"/>
    <dgm:cxn modelId="{508F7FDE-B993-42E9-93A1-E760B51F4C3B}" type="presParOf" srcId="{2BE42F8A-D816-4DA0-9884-1F09AE97C80D}" destId="{6AC7AAA1-B74D-43C9-91E0-8C4F300CC402}" srcOrd="2" destOrd="0" presId="urn:microsoft.com/office/officeart/2005/8/layout/StepDownProcess"/>
    <dgm:cxn modelId="{00C8A97C-B0C6-47D7-B8EE-B694B0C65B2F}" type="presParOf" srcId="{6AC7AAA1-B74D-43C9-91E0-8C4F300CC402}" destId="{A69DF68B-B8BC-4BFD-8D17-E97529D444D3}" srcOrd="0" destOrd="0" presId="urn:microsoft.com/office/officeart/2005/8/layout/StepDownProcess"/>
    <dgm:cxn modelId="{B2D46991-1B84-4DD0-BAF3-5DCFF7687A07}" type="presParOf" srcId="{6AC7AAA1-B74D-43C9-91E0-8C4F300CC402}" destId="{209C011F-B277-48F8-B679-E5488EB32D32}" srcOrd="1" destOrd="0" presId="urn:microsoft.com/office/officeart/2005/8/layout/StepDownProcess"/>
    <dgm:cxn modelId="{0AA99895-8E93-41BE-ABE6-E6F1348C6717}" type="presParOf" srcId="{6AC7AAA1-B74D-43C9-91E0-8C4F300CC402}" destId="{A5A2BA89-E855-4F0C-A00D-44BFD56953EC}" srcOrd="2" destOrd="0" presId="urn:microsoft.com/office/officeart/2005/8/layout/StepDownProcess"/>
    <dgm:cxn modelId="{FBA19BC0-9475-4F92-9E40-E17A546F9454}" type="presParOf" srcId="{2BE42F8A-D816-4DA0-9884-1F09AE97C80D}" destId="{470F04E4-C20A-4A0D-A2F7-9B549A723578}" srcOrd="3" destOrd="0" presId="urn:microsoft.com/office/officeart/2005/8/layout/StepDownProcess"/>
    <dgm:cxn modelId="{6B1526EC-8B6C-4565-94E4-25F9D56EED89}" type="presParOf" srcId="{2BE42F8A-D816-4DA0-9884-1F09AE97C80D}" destId="{4771CF33-0F23-4CC0-9872-78354022921E}" srcOrd="4" destOrd="0" presId="urn:microsoft.com/office/officeart/2005/8/layout/StepDownProcess"/>
    <dgm:cxn modelId="{578E1CCF-29F3-4CC1-A51E-1F8DE021B4EA}" type="presParOf" srcId="{4771CF33-0F23-4CC0-9872-78354022921E}" destId="{8164291E-F54C-431A-AFAF-0CA425F945A5}" srcOrd="0" destOrd="0" presId="urn:microsoft.com/office/officeart/2005/8/layout/StepDownProcess"/>
    <dgm:cxn modelId="{701B4D31-0B29-46F6-AE91-65C17C8BCC12}" type="presParOf" srcId="{4771CF33-0F23-4CC0-9872-78354022921E}" destId="{7BFAD04B-478C-493E-B5C6-9AE57574A8DF}" srcOrd="1" destOrd="0" presId="urn:microsoft.com/office/officeart/2005/8/layout/StepDownProcess"/>
    <dgm:cxn modelId="{2F2AE51D-E65B-42B3-868A-5E0FA368697C}" type="presParOf" srcId="{4771CF33-0F23-4CC0-9872-78354022921E}" destId="{9DFA441E-7C83-4963-94C2-ACB732A1C1D7}" srcOrd="2" destOrd="0" presId="urn:microsoft.com/office/officeart/2005/8/layout/StepDownProcess"/>
    <dgm:cxn modelId="{2C8D757B-1F34-4A48-B0BF-77E7315C22DB}" type="presParOf" srcId="{2BE42F8A-D816-4DA0-9884-1F09AE97C80D}" destId="{2BBBA7FA-39BA-4D8E-BDBF-4ECEF006DD30}" srcOrd="5" destOrd="0" presId="urn:microsoft.com/office/officeart/2005/8/layout/StepDownProcess"/>
    <dgm:cxn modelId="{99016900-380B-4D02-8C72-FF238A21011D}" type="presParOf" srcId="{2BE42F8A-D816-4DA0-9884-1F09AE97C80D}" destId="{40C7D737-564C-4608-A943-40885C3C619E}" srcOrd="6" destOrd="0" presId="urn:microsoft.com/office/officeart/2005/8/layout/StepDownProcess"/>
    <dgm:cxn modelId="{5F9405F7-782A-40C6-91F4-B3010325834A}" type="presParOf" srcId="{40C7D737-564C-4608-A943-40885C3C619E}" destId="{97061FDB-EBDD-4E25-93D6-68CD90BFD36C}" srcOrd="0" destOrd="0" presId="urn:microsoft.com/office/officeart/2005/8/layout/StepDownProcess"/>
    <dgm:cxn modelId="{BEEBC5F5-62E3-42DA-BA61-1276CBC0B48A}" type="presParOf" srcId="{40C7D737-564C-4608-A943-40885C3C619E}" destId="{FB68B7F2-8BF1-4B88-80FE-704DC0143570}" srcOrd="1" destOrd="0" presId="urn:microsoft.com/office/officeart/2005/8/layout/StepDownProcess"/>
    <dgm:cxn modelId="{468AB673-EB74-4C11-BE3F-AD57F7FC79ED}" type="presParOf" srcId="{40C7D737-564C-4608-A943-40885C3C619E}" destId="{0C2F108B-4B62-4A75-8194-BD9B8355E363}" srcOrd="2" destOrd="0" presId="urn:microsoft.com/office/officeart/2005/8/layout/StepDownProcess"/>
    <dgm:cxn modelId="{341BBD78-7DB6-45BC-8C71-847C1AAE5068}" type="presParOf" srcId="{2BE42F8A-D816-4DA0-9884-1F09AE97C80D}" destId="{0F14DAA4-8C2C-4A36-BDBE-28B73CDC129A}" srcOrd="7" destOrd="0" presId="urn:microsoft.com/office/officeart/2005/8/layout/StepDownProcess"/>
    <dgm:cxn modelId="{BEF83DE9-F8E6-4D59-ACAF-04838CC9FA91}" type="presParOf" srcId="{2BE42F8A-D816-4DA0-9884-1F09AE97C80D}" destId="{4A62994E-6A9B-4852-8B30-B83DA891A04C}" srcOrd="8" destOrd="0" presId="urn:microsoft.com/office/officeart/2005/8/layout/StepDownProcess"/>
    <dgm:cxn modelId="{403C5EC2-CDF1-407E-B4B8-78C7539977C5}" type="presParOf" srcId="{4A62994E-6A9B-4852-8B30-B83DA891A04C}" destId="{CA0B6113-8603-450E-811C-8DFD097C619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4F7644-4869-4C14-80E8-67AD6B526AD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5A9FCAF-52CE-40D8-9AC8-0CC7A48459F9}">
      <dgm:prSet phldrT="[Текст]"/>
      <dgm:spPr/>
      <dgm:t>
        <a:bodyPr/>
        <a:lstStyle/>
        <a:p>
          <a:r>
            <a:rPr lang="ru-RU" dirty="0"/>
            <a:t>Наличие сведений, предусмотренных законодательно</a:t>
          </a:r>
        </a:p>
      </dgm:t>
    </dgm:pt>
    <dgm:pt modelId="{81657222-C87A-40D2-BF4E-B9D6F1C7DAF7}" type="parTrans" cxnId="{0A6E39EA-4F7D-410E-98F0-CD1354165E07}">
      <dgm:prSet/>
      <dgm:spPr/>
      <dgm:t>
        <a:bodyPr/>
        <a:lstStyle/>
        <a:p>
          <a:endParaRPr lang="ru-RU"/>
        </a:p>
      </dgm:t>
    </dgm:pt>
    <dgm:pt modelId="{854F6926-06DB-480F-B5B0-299DC59C152A}" type="sibTrans" cxnId="{0A6E39EA-4F7D-410E-98F0-CD1354165E07}">
      <dgm:prSet/>
      <dgm:spPr/>
      <dgm:t>
        <a:bodyPr/>
        <a:lstStyle/>
        <a:p>
          <a:endParaRPr lang="ru-RU"/>
        </a:p>
      </dgm:t>
    </dgm:pt>
    <dgm:pt modelId="{D69F31C5-E117-419B-9885-D27E154EAB47}">
      <dgm:prSet phldrT="[Текст]"/>
      <dgm:spPr/>
      <dgm:t>
        <a:bodyPr/>
        <a:lstStyle/>
        <a:p>
          <a:r>
            <a:rPr lang="ru-RU" dirty="0"/>
            <a:t>Отсутствие норм, противоречащих закону</a:t>
          </a:r>
        </a:p>
      </dgm:t>
    </dgm:pt>
    <dgm:pt modelId="{83F1921A-F289-42FE-B799-E9DA40C007B9}" type="parTrans" cxnId="{C8359BC0-92AC-4EFE-8334-009F0BEAB035}">
      <dgm:prSet/>
      <dgm:spPr/>
      <dgm:t>
        <a:bodyPr/>
        <a:lstStyle/>
        <a:p>
          <a:endParaRPr lang="ru-RU"/>
        </a:p>
      </dgm:t>
    </dgm:pt>
    <dgm:pt modelId="{BFABA7A4-00F8-4AFD-8DCD-A06969666B5E}" type="sibTrans" cxnId="{C8359BC0-92AC-4EFE-8334-009F0BEAB035}">
      <dgm:prSet/>
      <dgm:spPr/>
      <dgm:t>
        <a:bodyPr/>
        <a:lstStyle/>
        <a:p>
          <a:endParaRPr lang="ru-RU"/>
        </a:p>
      </dgm:t>
    </dgm:pt>
    <dgm:pt modelId="{60BB7705-3471-421F-B0A5-17CC5C63AEC9}" type="pres">
      <dgm:prSet presAssocID="{BB4F7644-4869-4C14-80E8-67AD6B526AD7}" presName="linearFlow" presStyleCnt="0">
        <dgm:presLayoutVars>
          <dgm:dir/>
          <dgm:resizeHandles val="exact"/>
        </dgm:presLayoutVars>
      </dgm:prSet>
      <dgm:spPr/>
    </dgm:pt>
    <dgm:pt modelId="{F100FF66-EAB8-4D4B-ACE5-9DE824E3320B}" type="pres">
      <dgm:prSet presAssocID="{B5A9FCAF-52CE-40D8-9AC8-0CC7A48459F9}" presName="composite" presStyleCnt="0"/>
      <dgm:spPr/>
    </dgm:pt>
    <dgm:pt modelId="{F39DFBA8-0A35-4291-A904-B79A49BB6EB5}" type="pres">
      <dgm:prSet presAssocID="{B5A9FCAF-52CE-40D8-9AC8-0CC7A48459F9}" presName="imgShp" presStyleLbl="fgImgPlace1" presStyleIdx="0" presStyleCnt="2" custScaleX="152365" custLinFactNeighborX="-2006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F6BC9F00-9369-4F40-AD7A-7E8411283CB5}" type="pres">
      <dgm:prSet presAssocID="{B5A9FCAF-52CE-40D8-9AC8-0CC7A48459F9}" presName="txShp" presStyleLbl="node1" presStyleIdx="0" presStyleCnt="2">
        <dgm:presLayoutVars>
          <dgm:bulletEnabled val="1"/>
        </dgm:presLayoutVars>
      </dgm:prSet>
      <dgm:spPr/>
    </dgm:pt>
    <dgm:pt modelId="{978B0BF8-C683-424C-B37E-91837E34C3BE}" type="pres">
      <dgm:prSet presAssocID="{854F6926-06DB-480F-B5B0-299DC59C152A}" presName="spacing" presStyleCnt="0"/>
      <dgm:spPr/>
    </dgm:pt>
    <dgm:pt modelId="{6A159365-D86E-4AC9-B963-3A06E8D403D3}" type="pres">
      <dgm:prSet presAssocID="{D69F31C5-E117-419B-9885-D27E154EAB47}" presName="composite" presStyleCnt="0"/>
      <dgm:spPr/>
    </dgm:pt>
    <dgm:pt modelId="{540371B4-42DC-41D7-BBA0-09774E4B6CC3}" type="pres">
      <dgm:prSet presAssocID="{D69F31C5-E117-419B-9885-D27E154EAB47}" presName="imgShp" presStyleLbl="fgImgPlace1" presStyleIdx="1" presStyleCnt="2" custScaleX="152365" custLinFactNeighborX="-2006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2D29603C-AFA3-4013-AECD-D11888D114A0}" type="pres">
      <dgm:prSet presAssocID="{D69F31C5-E117-419B-9885-D27E154EAB47}" presName="txShp" presStyleLbl="node1" presStyleIdx="1" presStyleCnt="2">
        <dgm:presLayoutVars>
          <dgm:bulletEnabled val="1"/>
        </dgm:presLayoutVars>
      </dgm:prSet>
      <dgm:spPr/>
    </dgm:pt>
  </dgm:ptLst>
  <dgm:cxnLst>
    <dgm:cxn modelId="{61EADF2C-96C4-46FE-BA89-89CACB4BE6BE}" type="presOf" srcId="{B5A9FCAF-52CE-40D8-9AC8-0CC7A48459F9}" destId="{F6BC9F00-9369-4F40-AD7A-7E8411283CB5}" srcOrd="0" destOrd="0" presId="urn:microsoft.com/office/officeart/2005/8/layout/vList3"/>
    <dgm:cxn modelId="{0FFC2E36-905A-413A-995B-00FD0762F6DE}" type="presOf" srcId="{D69F31C5-E117-419B-9885-D27E154EAB47}" destId="{2D29603C-AFA3-4013-AECD-D11888D114A0}" srcOrd="0" destOrd="0" presId="urn:microsoft.com/office/officeart/2005/8/layout/vList3"/>
    <dgm:cxn modelId="{C8359BC0-92AC-4EFE-8334-009F0BEAB035}" srcId="{BB4F7644-4869-4C14-80E8-67AD6B526AD7}" destId="{D69F31C5-E117-419B-9885-D27E154EAB47}" srcOrd="1" destOrd="0" parTransId="{83F1921A-F289-42FE-B799-E9DA40C007B9}" sibTransId="{BFABA7A4-00F8-4AFD-8DCD-A06969666B5E}"/>
    <dgm:cxn modelId="{2F46F5DA-77E1-441D-80F6-CA4016C457C4}" type="presOf" srcId="{BB4F7644-4869-4C14-80E8-67AD6B526AD7}" destId="{60BB7705-3471-421F-B0A5-17CC5C63AEC9}" srcOrd="0" destOrd="0" presId="urn:microsoft.com/office/officeart/2005/8/layout/vList3"/>
    <dgm:cxn modelId="{0A6E39EA-4F7D-410E-98F0-CD1354165E07}" srcId="{BB4F7644-4869-4C14-80E8-67AD6B526AD7}" destId="{B5A9FCAF-52CE-40D8-9AC8-0CC7A48459F9}" srcOrd="0" destOrd="0" parTransId="{81657222-C87A-40D2-BF4E-B9D6F1C7DAF7}" sibTransId="{854F6926-06DB-480F-B5B0-299DC59C152A}"/>
    <dgm:cxn modelId="{00719147-DDC0-4E0B-AA08-1BD4F8AD6C45}" type="presParOf" srcId="{60BB7705-3471-421F-B0A5-17CC5C63AEC9}" destId="{F100FF66-EAB8-4D4B-ACE5-9DE824E3320B}" srcOrd="0" destOrd="0" presId="urn:microsoft.com/office/officeart/2005/8/layout/vList3"/>
    <dgm:cxn modelId="{4905D3B2-EE34-4B64-9B5A-68C349CBB84D}" type="presParOf" srcId="{F100FF66-EAB8-4D4B-ACE5-9DE824E3320B}" destId="{F39DFBA8-0A35-4291-A904-B79A49BB6EB5}" srcOrd="0" destOrd="0" presId="urn:microsoft.com/office/officeart/2005/8/layout/vList3"/>
    <dgm:cxn modelId="{49D163AE-F9D3-4D03-AD8A-5AEEFF37D202}" type="presParOf" srcId="{F100FF66-EAB8-4D4B-ACE5-9DE824E3320B}" destId="{F6BC9F00-9369-4F40-AD7A-7E8411283CB5}" srcOrd="1" destOrd="0" presId="urn:microsoft.com/office/officeart/2005/8/layout/vList3"/>
    <dgm:cxn modelId="{8D885C3D-A7B4-4C22-9527-BD99730FE120}" type="presParOf" srcId="{60BB7705-3471-421F-B0A5-17CC5C63AEC9}" destId="{978B0BF8-C683-424C-B37E-91837E34C3BE}" srcOrd="1" destOrd="0" presId="urn:microsoft.com/office/officeart/2005/8/layout/vList3"/>
    <dgm:cxn modelId="{EBF23090-19B5-44A9-8417-6B9FCB5C9E5A}" type="presParOf" srcId="{60BB7705-3471-421F-B0A5-17CC5C63AEC9}" destId="{6A159365-D86E-4AC9-B963-3A06E8D403D3}" srcOrd="2" destOrd="0" presId="urn:microsoft.com/office/officeart/2005/8/layout/vList3"/>
    <dgm:cxn modelId="{AD2BD515-F989-4F62-A5AD-E390EB7D7FD4}" type="presParOf" srcId="{6A159365-D86E-4AC9-B963-3A06E8D403D3}" destId="{540371B4-42DC-41D7-BBA0-09774E4B6CC3}" srcOrd="0" destOrd="0" presId="urn:microsoft.com/office/officeart/2005/8/layout/vList3"/>
    <dgm:cxn modelId="{C045AF54-233D-41D1-B28A-0A3B8CBE5E7A}" type="presParOf" srcId="{6A159365-D86E-4AC9-B963-3A06E8D403D3}" destId="{2D29603C-AFA3-4013-AECD-D11888D114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75CE2D-EBF8-4B74-AAC2-E1D38B22D91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5A6C2B4-68A0-4BFF-98C9-5EB902BC9F64}">
      <dgm:prSet phldrT="[Текст]"/>
      <dgm:spPr/>
      <dgm:t>
        <a:bodyPr/>
        <a:lstStyle/>
        <a:p>
          <a:r>
            <a:rPr lang="ru-RU" dirty="0"/>
            <a:t>Отражение в Уставе специфических норм, не урегулированных Законом</a:t>
          </a:r>
        </a:p>
      </dgm:t>
    </dgm:pt>
    <dgm:pt modelId="{0C931D9E-0BB3-4DEC-AA22-95EB1F922753}" type="parTrans" cxnId="{9CF5B042-D324-42DB-ABFE-270ED3B74923}">
      <dgm:prSet/>
      <dgm:spPr/>
      <dgm:t>
        <a:bodyPr/>
        <a:lstStyle/>
        <a:p>
          <a:endParaRPr lang="ru-RU"/>
        </a:p>
      </dgm:t>
    </dgm:pt>
    <dgm:pt modelId="{D21B8975-D290-42F4-A28A-F024FD9B2776}" type="sibTrans" cxnId="{9CF5B042-D324-42DB-ABFE-270ED3B74923}">
      <dgm:prSet/>
      <dgm:spPr/>
      <dgm:t>
        <a:bodyPr/>
        <a:lstStyle/>
        <a:p>
          <a:endParaRPr lang="ru-RU"/>
        </a:p>
      </dgm:t>
    </dgm:pt>
    <dgm:pt modelId="{457F0A18-04CC-4C8B-A144-5E1647E28D0D}" type="pres">
      <dgm:prSet presAssocID="{4175CE2D-EBF8-4B74-AAC2-E1D38B22D917}" presName="Name0" presStyleCnt="0">
        <dgm:presLayoutVars>
          <dgm:dir/>
          <dgm:resizeHandles val="exact"/>
        </dgm:presLayoutVars>
      </dgm:prSet>
      <dgm:spPr/>
    </dgm:pt>
    <dgm:pt modelId="{F75EC63C-BEE6-424B-8D61-F4D8CBC7A1FF}" type="pres">
      <dgm:prSet presAssocID="{4175CE2D-EBF8-4B74-AAC2-E1D38B22D917}" presName="bkgdShp" presStyleLbl="alignAccFollowNode1" presStyleIdx="0" presStyleCnt="1"/>
      <dgm:spPr/>
    </dgm:pt>
    <dgm:pt modelId="{A04B2F00-2A9D-4F6D-89B7-5975398FC277}" type="pres">
      <dgm:prSet presAssocID="{4175CE2D-EBF8-4B74-AAC2-E1D38B22D917}" presName="linComp" presStyleCnt="0"/>
      <dgm:spPr/>
    </dgm:pt>
    <dgm:pt modelId="{F9515368-5841-4CB3-9FD1-D656F973CC45}" type="pres">
      <dgm:prSet presAssocID="{25A6C2B4-68A0-4BFF-98C9-5EB902BC9F64}" presName="compNode" presStyleCnt="0"/>
      <dgm:spPr/>
    </dgm:pt>
    <dgm:pt modelId="{8222E394-E8A6-4FD8-BCB9-07B5BB8747C8}" type="pres">
      <dgm:prSet presAssocID="{25A6C2B4-68A0-4BFF-98C9-5EB902BC9F64}" presName="node" presStyleLbl="node1" presStyleIdx="0" presStyleCnt="1">
        <dgm:presLayoutVars>
          <dgm:bulletEnabled val="1"/>
        </dgm:presLayoutVars>
      </dgm:prSet>
      <dgm:spPr/>
    </dgm:pt>
    <dgm:pt modelId="{B2C2C842-615C-4226-8FDF-6AE0453A138F}" type="pres">
      <dgm:prSet presAssocID="{25A6C2B4-68A0-4BFF-98C9-5EB902BC9F64}" presName="invisiNode" presStyleLbl="node1" presStyleIdx="0" presStyleCnt="1"/>
      <dgm:spPr/>
    </dgm:pt>
    <dgm:pt modelId="{F655ADED-03B2-4834-8305-368A8FEA85A7}" type="pres">
      <dgm:prSet presAssocID="{25A6C2B4-68A0-4BFF-98C9-5EB902BC9F64}" presName="imagNode" presStyleLbl="fgImgPlace1" presStyleIdx="0" presStyleCnt="1"/>
      <dgm:spPr>
        <a:blipFill>
          <a:blip xmlns:r="http://schemas.openxmlformats.org/officeDocument/2006/relationships" r:embed="rId1"/>
          <a:srcRect/>
          <a:stretch>
            <a:fillRect t="-47000" b="-47000"/>
          </a:stretch>
        </a:blipFill>
      </dgm:spPr>
    </dgm:pt>
  </dgm:ptLst>
  <dgm:cxnLst>
    <dgm:cxn modelId="{6E101D0B-45F6-4DE4-9159-A7C3E92D3E10}" type="presOf" srcId="{25A6C2B4-68A0-4BFF-98C9-5EB902BC9F64}" destId="{8222E394-E8A6-4FD8-BCB9-07B5BB8747C8}" srcOrd="0" destOrd="0" presId="urn:microsoft.com/office/officeart/2005/8/layout/pList2"/>
    <dgm:cxn modelId="{9CF5B042-D324-42DB-ABFE-270ED3B74923}" srcId="{4175CE2D-EBF8-4B74-AAC2-E1D38B22D917}" destId="{25A6C2B4-68A0-4BFF-98C9-5EB902BC9F64}" srcOrd="0" destOrd="0" parTransId="{0C931D9E-0BB3-4DEC-AA22-95EB1F922753}" sibTransId="{D21B8975-D290-42F4-A28A-F024FD9B2776}"/>
    <dgm:cxn modelId="{DEDA48AD-A98F-48D4-8DA3-B097F417CE70}" type="presOf" srcId="{4175CE2D-EBF8-4B74-AAC2-E1D38B22D917}" destId="{457F0A18-04CC-4C8B-A144-5E1647E28D0D}" srcOrd="0" destOrd="0" presId="urn:microsoft.com/office/officeart/2005/8/layout/pList2"/>
    <dgm:cxn modelId="{D05B68FC-C579-48A5-BE4D-6934197E552E}" type="presParOf" srcId="{457F0A18-04CC-4C8B-A144-5E1647E28D0D}" destId="{F75EC63C-BEE6-424B-8D61-F4D8CBC7A1FF}" srcOrd="0" destOrd="0" presId="urn:microsoft.com/office/officeart/2005/8/layout/pList2"/>
    <dgm:cxn modelId="{A33D8DD3-3522-4472-931C-627F5761FA05}" type="presParOf" srcId="{457F0A18-04CC-4C8B-A144-5E1647E28D0D}" destId="{A04B2F00-2A9D-4F6D-89B7-5975398FC277}" srcOrd="1" destOrd="0" presId="urn:microsoft.com/office/officeart/2005/8/layout/pList2"/>
    <dgm:cxn modelId="{B3DC0967-66D4-4A70-AF96-9BFAD88BC564}" type="presParOf" srcId="{A04B2F00-2A9D-4F6D-89B7-5975398FC277}" destId="{F9515368-5841-4CB3-9FD1-D656F973CC45}" srcOrd="0" destOrd="0" presId="urn:microsoft.com/office/officeart/2005/8/layout/pList2"/>
    <dgm:cxn modelId="{6E55E949-8940-4ED6-BE0C-91418946320C}" type="presParOf" srcId="{F9515368-5841-4CB3-9FD1-D656F973CC45}" destId="{8222E394-E8A6-4FD8-BCB9-07B5BB8747C8}" srcOrd="0" destOrd="0" presId="urn:microsoft.com/office/officeart/2005/8/layout/pList2"/>
    <dgm:cxn modelId="{39A49283-D146-414C-A692-CBD498C08D43}" type="presParOf" srcId="{F9515368-5841-4CB3-9FD1-D656F973CC45}" destId="{B2C2C842-615C-4226-8FDF-6AE0453A138F}" srcOrd="1" destOrd="0" presId="urn:microsoft.com/office/officeart/2005/8/layout/pList2"/>
    <dgm:cxn modelId="{FCC29EAE-B75E-4200-98A2-749B47CC5AA4}" type="presParOf" srcId="{F9515368-5841-4CB3-9FD1-D656F973CC45}" destId="{F655ADED-03B2-4834-8305-368A8FEA85A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12354E-478C-4F1A-B812-5B84BFC15B7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983DC3-5FD0-4736-9F80-E007E5C77F78}">
      <dgm:prSet phldrT="[Текст]"/>
      <dgm:spPr/>
      <dgm:t>
        <a:bodyPr/>
        <a:lstStyle/>
        <a:p>
          <a:r>
            <a:rPr lang="ru-RU" dirty="0"/>
            <a:t>Критерии членства (кого принимают и кого не принимают в </a:t>
          </a:r>
          <a:r>
            <a:rPr lang="ru-RU" dirty="0" err="1"/>
            <a:t>СПоК</a:t>
          </a:r>
          <a:r>
            <a:rPr lang="ru-RU" dirty="0"/>
            <a:t>)</a:t>
          </a:r>
        </a:p>
      </dgm:t>
    </dgm:pt>
    <dgm:pt modelId="{87F71C2D-FF27-413D-AC57-8CE75D037078}" type="parTrans" cxnId="{8A2D668C-6E6E-4CC5-A6EC-CDA5D81ABEC6}">
      <dgm:prSet/>
      <dgm:spPr/>
      <dgm:t>
        <a:bodyPr/>
        <a:lstStyle/>
        <a:p>
          <a:endParaRPr lang="ru-RU"/>
        </a:p>
      </dgm:t>
    </dgm:pt>
    <dgm:pt modelId="{D35BFA6F-F262-47B5-8D08-727CD813D75B}" type="sibTrans" cxnId="{8A2D668C-6E6E-4CC5-A6EC-CDA5D81ABEC6}">
      <dgm:prSet/>
      <dgm:spPr/>
      <dgm:t>
        <a:bodyPr/>
        <a:lstStyle/>
        <a:p>
          <a:endParaRPr lang="ru-RU"/>
        </a:p>
      </dgm:t>
    </dgm:pt>
    <dgm:pt modelId="{5D6010B9-7385-4830-9C85-620377E7B958}">
      <dgm:prSet phldrT="[Текст]"/>
      <dgm:spPr/>
      <dgm:t>
        <a:bodyPr/>
        <a:lstStyle/>
        <a:p>
          <a:r>
            <a:rPr lang="ru-RU" dirty="0"/>
            <a:t>Минимальный объём участия в хозяйственной деятельности кооператива, право (или отсутствие права) на получение займов вне СПКК</a:t>
          </a:r>
        </a:p>
      </dgm:t>
    </dgm:pt>
    <dgm:pt modelId="{68722AF0-78D7-4A3C-90E9-51B8A73F769E}" type="parTrans" cxnId="{D7755F06-9D88-49E0-8D83-351EE800E298}">
      <dgm:prSet/>
      <dgm:spPr/>
      <dgm:t>
        <a:bodyPr/>
        <a:lstStyle/>
        <a:p>
          <a:endParaRPr lang="ru-RU"/>
        </a:p>
      </dgm:t>
    </dgm:pt>
    <dgm:pt modelId="{799E73BC-13CE-4768-9E77-5198E78422F9}" type="sibTrans" cxnId="{D7755F06-9D88-49E0-8D83-351EE800E298}">
      <dgm:prSet/>
      <dgm:spPr/>
      <dgm:t>
        <a:bodyPr/>
        <a:lstStyle/>
        <a:p>
          <a:endParaRPr lang="ru-RU"/>
        </a:p>
      </dgm:t>
    </dgm:pt>
    <dgm:pt modelId="{A8BD840A-DFDE-4E3F-9224-F7F33642E8C4}">
      <dgm:prSet phldrT="[Текст]"/>
      <dgm:spPr/>
      <dgm:t>
        <a:bodyPr/>
        <a:lstStyle/>
        <a:p>
          <a:r>
            <a:rPr lang="ru-RU" dirty="0"/>
            <a:t>Правила несения членами кооператива субсидиарной ответственности по обязательствам кооператива </a:t>
          </a:r>
        </a:p>
      </dgm:t>
    </dgm:pt>
    <dgm:pt modelId="{27D09E3D-99FA-4F9B-A49E-793FE74C71A2}" type="parTrans" cxnId="{941BC04D-C179-4662-BE61-AEF5F2E44F2E}">
      <dgm:prSet/>
      <dgm:spPr/>
      <dgm:t>
        <a:bodyPr/>
        <a:lstStyle/>
        <a:p>
          <a:endParaRPr lang="ru-RU"/>
        </a:p>
      </dgm:t>
    </dgm:pt>
    <dgm:pt modelId="{4034CE63-5ABE-45A2-9AF4-8E00964876D5}" type="sibTrans" cxnId="{941BC04D-C179-4662-BE61-AEF5F2E44F2E}">
      <dgm:prSet/>
      <dgm:spPr/>
      <dgm:t>
        <a:bodyPr/>
        <a:lstStyle/>
        <a:p>
          <a:endParaRPr lang="ru-RU"/>
        </a:p>
      </dgm:t>
    </dgm:pt>
    <dgm:pt modelId="{45B6574B-9EA9-4DE4-9392-B064BFA320CE}">
      <dgm:prSet phldrT="[Текст]"/>
      <dgm:spPr/>
      <dgm:t>
        <a:bodyPr/>
        <a:lstStyle/>
        <a:p>
          <a:r>
            <a:rPr lang="ru-RU" dirty="0"/>
            <a:t>Порядок приёма в кооператив (ознакомление с документами, рекомендации других членов и т.д.)</a:t>
          </a:r>
        </a:p>
      </dgm:t>
    </dgm:pt>
    <dgm:pt modelId="{6A1DDC91-D3E8-4645-B408-39E7DE78B0AA}" type="parTrans" cxnId="{1747905C-7775-446B-8CBE-254CF043C898}">
      <dgm:prSet/>
      <dgm:spPr/>
      <dgm:t>
        <a:bodyPr/>
        <a:lstStyle/>
        <a:p>
          <a:endParaRPr lang="ru-RU"/>
        </a:p>
      </dgm:t>
    </dgm:pt>
    <dgm:pt modelId="{7AF1720D-6E88-44CF-A90B-D9BA3A290E1D}" type="sibTrans" cxnId="{1747905C-7775-446B-8CBE-254CF043C898}">
      <dgm:prSet/>
      <dgm:spPr/>
      <dgm:t>
        <a:bodyPr/>
        <a:lstStyle/>
        <a:p>
          <a:endParaRPr lang="ru-RU"/>
        </a:p>
      </dgm:t>
    </dgm:pt>
    <dgm:pt modelId="{86B8903B-CD03-4F40-AD66-5E3380D4B3E3}">
      <dgm:prSet phldrT="[Текст]"/>
      <dgm:spPr/>
      <dgm:t>
        <a:bodyPr/>
        <a:lstStyle/>
        <a:p>
          <a:r>
            <a:rPr lang="ru-RU" dirty="0"/>
            <a:t>Основания и порядок исключения из кооператива (конкретные измеримые признаки)</a:t>
          </a:r>
        </a:p>
      </dgm:t>
    </dgm:pt>
    <dgm:pt modelId="{5B1D491B-2343-431A-9588-FA774FF97DA6}" type="parTrans" cxnId="{7B32E4F5-985D-4683-909E-159F828ABA17}">
      <dgm:prSet/>
      <dgm:spPr/>
      <dgm:t>
        <a:bodyPr/>
        <a:lstStyle/>
        <a:p>
          <a:endParaRPr lang="ru-RU"/>
        </a:p>
      </dgm:t>
    </dgm:pt>
    <dgm:pt modelId="{62CC3E59-04B1-4B52-BDB6-652CA8E769C6}" type="sibTrans" cxnId="{7B32E4F5-985D-4683-909E-159F828ABA17}">
      <dgm:prSet/>
      <dgm:spPr/>
      <dgm:t>
        <a:bodyPr/>
        <a:lstStyle/>
        <a:p>
          <a:endParaRPr lang="ru-RU"/>
        </a:p>
      </dgm:t>
    </dgm:pt>
    <dgm:pt modelId="{57F0E1B5-140B-474B-95CF-E0F04F47ACC1}">
      <dgm:prSet phldrT="[Текст]"/>
      <dgm:spPr/>
      <dgm:t>
        <a:bodyPr/>
        <a:lstStyle/>
        <a:p>
          <a:r>
            <a:rPr lang="ru-RU" dirty="0"/>
            <a:t>Особенности работы органов управления (кворум на общем собрании, наличие правления, предел полномочий председателя)</a:t>
          </a:r>
        </a:p>
      </dgm:t>
    </dgm:pt>
    <dgm:pt modelId="{D7B146DF-2611-4EBA-8E5E-B24B7743DFFE}" type="parTrans" cxnId="{C8235BD5-BC26-404B-9A55-06EE8ACD3053}">
      <dgm:prSet/>
      <dgm:spPr/>
      <dgm:t>
        <a:bodyPr/>
        <a:lstStyle/>
        <a:p>
          <a:endParaRPr lang="ru-RU"/>
        </a:p>
      </dgm:t>
    </dgm:pt>
    <dgm:pt modelId="{88483889-011F-45AD-9E10-55EA4F25D57A}" type="sibTrans" cxnId="{C8235BD5-BC26-404B-9A55-06EE8ACD3053}">
      <dgm:prSet/>
      <dgm:spPr/>
      <dgm:t>
        <a:bodyPr/>
        <a:lstStyle/>
        <a:p>
          <a:endParaRPr lang="ru-RU"/>
        </a:p>
      </dgm:t>
    </dgm:pt>
    <dgm:pt modelId="{1628799F-66E8-4013-97D2-FC552BCE694B}">
      <dgm:prSet phldrT="[Текст]"/>
      <dgm:spPr/>
      <dgm:t>
        <a:bodyPr/>
        <a:lstStyle/>
        <a:p>
          <a:r>
            <a:rPr lang="ru-RU" dirty="0"/>
            <a:t>Реальные правила расчёта и внесения обязательного паевого взноса</a:t>
          </a:r>
        </a:p>
      </dgm:t>
    </dgm:pt>
    <dgm:pt modelId="{6749ED3D-A3B8-4831-8E3D-BCB9F90A009F}" type="parTrans" cxnId="{84626F12-3F54-4AA4-9F19-BC1B57840784}">
      <dgm:prSet/>
      <dgm:spPr/>
      <dgm:t>
        <a:bodyPr/>
        <a:lstStyle/>
        <a:p>
          <a:endParaRPr lang="ru-RU"/>
        </a:p>
      </dgm:t>
    </dgm:pt>
    <dgm:pt modelId="{B7260563-7822-49ED-95ED-EF5103C6E180}" type="sibTrans" cxnId="{84626F12-3F54-4AA4-9F19-BC1B57840784}">
      <dgm:prSet/>
      <dgm:spPr/>
      <dgm:t>
        <a:bodyPr/>
        <a:lstStyle/>
        <a:p>
          <a:endParaRPr lang="ru-RU"/>
        </a:p>
      </dgm:t>
    </dgm:pt>
    <dgm:pt modelId="{982F22B4-58F5-47C3-97F1-9D173213A76D}" type="pres">
      <dgm:prSet presAssocID="{F012354E-478C-4F1A-B812-5B84BFC15B7C}" presName="Name0" presStyleCnt="0">
        <dgm:presLayoutVars>
          <dgm:dir/>
          <dgm:resizeHandles val="exact"/>
        </dgm:presLayoutVars>
      </dgm:prSet>
      <dgm:spPr/>
    </dgm:pt>
    <dgm:pt modelId="{2581FE31-C9BD-40E1-9AA0-C15CCF5F85A3}" type="pres">
      <dgm:prSet presAssocID="{FA983DC3-5FD0-4736-9F80-E007E5C77F78}" presName="composite" presStyleCnt="0"/>
      <dgm:spPr/>
    </dgm:pt>
    <dgm:pt modelId="{26F77AB2-DB69-4927-B629-DEAD513E78D7}" type="pres">
      <dgm:prSet presAssocID="{FA983DC3-5FD0-4736-9F80-E007E5C77F78}" presName="rect1" presStyleLbl="trAlignAcc1" presStyleIdx="0" presStyleCnt="7">
        <dgm:presLayoutVars>
          <dgm:bulletEnabled val="1"/>
        </dgm:presLayoutVars>
      </dgm:prSet>
      <dgm:spPr/>
    </dgm:pt>
    <dgm:pt modelId="{85C2D42D-0CC8-4183-A524-FDA6255F56CC}" type="pres">
      <dgm:prSet presAssocID="{FA983DC3-5FD0-4736-9F80-E007E5C77F78}" presName="rect2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8D3DAFE-F5E4-4BBD-B91F-5EF7AA594ECA}" type="pres">
      <dgm:prSet presAssocID="{D35BFA6F-F262-47B5-8D08-727CD813D75B}" presName="sibTrans" presStyleCnt="0"/>
      <dgm:spPr/>
    </dgm:pt>
    <dgm:pt modelId="{7312009F-DBBF-4F94-AB24-B6217F90F0E7}" type="pres">
      <dgm:prSet presAssocID="{45B6574B-9EA9-4DE4-9392-B064BFA320CE}" presName="composite" presStyleCnt="0"/>
      <dgm:spPr/>
    </dgm:pt>
    <dgm:pt modelId="{27B8A4FF-2A9E-45EC-ADF3-CC9E6AEB3915}" type="pres">
      <dgm:prSet presAssocID="{45B6574B-9EA9-4DE4-9392-B064BFA320CE}" presName="rect1" presStyleLbl="trAlignAcc1" presStyleIdx="1" presStyleCnt="7">
        <dgm:presLayoutVars>
          <dgm:bulletEnabled val="1"/>
        </dgm:presLayoutVars>
      </dgm:prSet>
      <dgm:spPr/>
    </dgm:pt>
    <dgm:pt modelId="{F1866142-E8FE-4BD0-B73B-4BC43A1FECC3}" type="pres">
      <dgm:prSet presAssocID="{45B6574B-9EA9-4DE4-9392-B064BFA320CE}" presName="rect2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3C8A1B7B-E9D4-4B5E-B4C4-949A605B5BB9}" type="pres">
      <dgm:prSet presAssocID="{7AF1720D-6E88-44CF-A90B-D9BA3A290E1D}" presName="sibTrans" presStyleCnt="0"/>
      <dgm:spPr/>
    </dgm:pt>
    <dgm:pt modelId="{98F65D10-FBEF-4604-AEA9-86BE95B49937}" type="pres">
      <dgm:prSet presAssocID="{86B8903B-CD03-4F40-AD66-5E3380D4B3E3}" presName="composite" presStyleCnt="0"/>
      <dgm:spPr/>
    </dgm:pt>
    <dgm:pt modelId="{66357C08-B033-4C7A-BCA6-280169E8E256}" type="pres">
      <dgm:prSet presAssocID="{86B8903B-CD03-4F40-AD66-5E3380D4B3E3}" presName="rect1" presStyleLbl="trAlignAcc1" presStyleIdx="2" presStyleCnt="7">
        <dgm:presLayoutVars>
          <dgm:bulletEnabled val="1"/>
        </dgm:presLayoutVars>
      </dgm:prSet>
      <dgm:spPr/>
    </dgm:pt>
    <dgm:pt modelId="{B69C2A84-EE18-4ED5-8EC9-DDDE50E03F17}" type="pres">
      <dgm:prSet presAssocID="{86B8903B-CD03-4F40-AD66-5E3380D4B3E3}" presName="rect2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ECAB39A0-A279-4A60-A090-8819022433D3}" type="pres">
      <dgm:prSet presAssocID="{62CC3E59-04B1-4B52-BDB6-652CA8E769C6}" presName="sibTrans" presStyleCnt="0"/>
      <dgm:spPr/>
    </dgm:pt>
    <dgm:pt modelId="{25FE5E65-1C94-4DD4-A3B5-DA234ABBB276}" type="pres">
      <dgm:prSet presAssocID="{57F0E1B5-140B-474B-95CF-E0F04F47ACC1}" presName="composite" presStyleCnt="0"/>
      <dgm:spPr/>
    </dgm:pt>
    <dgm:pt modelId="{D5C96860-0F86-428C-B649-4CDB16214DC9}" type="pres">
      <dgm:prSet presAssocID="{57F0E1B5-140B-474B-95CF-E0F04F47ACC1}" presName="rect1" presStyleLbl="trAlignAcc1" presStyleIdx="3" presStyleCnt="7">
        <dgm:presLayoutVars>
          <dgm:bulletEnabled val="1"/>
        </dgm:presLayoutVars>
      </dgm:prSet>
      <dgm:spPr/>
    </dgm:pt>
    <dgm:pt modelId="{D98BF9BE-795B-4835-BD5C-D4C85C42B47B}" type="pres">
      <dgm:prSet presAssocID="{57F0E1B5-140B-474B-95CF-E0F04F47ACC1}" presName="rect2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64DF9B5-430A-4D8A-8789-A108D73948D2}" type="pres">
      <dgm:prSet presAssocID="{88483889-011F-45AD-9E10-55EA4F25D57A}" presName="sibTrans" presStyleCnt="0"/>
      <dgm:spPr/>
    </dgm:pt>
    <dgm:pt modelId="{83693ADF-2D19-4B11-95A5-2C6B2D3937FE}" type="pres">
      <dgm:prSet presAssocID="{5D6010B9-7385-4830-9C85-620377E7B958}" presName="composite" presStyleCnt="0"/>
      <dgm:spPr/>
    </dgm:pt>
    <dgm:pt modelId="{B62456CA-9AF5-4C4E-BF32-7FEC18056F78}" type="pres">
      <dgm:prSet presAssocID="{5D6010B9-7385-4830-9C85-620377E7B958}" presName="rect1" presStyleLbl="trAlignAcc1" presStyleIdx="4" presStyleCnt="7">
        <dgm:presLayoutVars>
          <dgm:bulletEnabled val="1"/>
        </dgm:presLayoutVars>
      </dgm:prSet>
      <dgm:spPr/>
    </dgm:pt>
    <dgm:pt modelId="{9701E5BF-73EB-4908-8BF7-C721A53D2C3F}" type="pres">
      <dgm:prSet presAssocID="{5D6010B9-7385-4830-9C85-620377E7B958}" presName="rect2" presStyleLbl="fgImgPlace1" presStyleIdx="4" presStyleCnt="7"/>
      <dgm:spPr>
        <a:blipFill>
          <a:blip xmlns:r="http://schemas.openxmlformats.org/officeDocument/2006/relationships" r:embed="rId5"/>
          <a:srcRect/>
          <a:stretch>
            <a:fillRect l="-8000" r="-8000"/>
          </a:stretch>
        </a:blipFill>
      </dgm:spPr>
    </dgm:pt>
    <dgm:pt modelId="{15AE6799-6E7E-455B-BA02-F75BE80D68C9}" type="pres">
      <dgm:prSet presAssocID="{799E73BC-13CE-4768-9E77-5198E78422F9}" presName="sibTrans" presStyleCnt="0"/>
      <dgm:spPr/>
    </dgm:pt>
    <dgm:pt modelId="{8CB8DE8A-9A32-48AD-AB6E-4492B875C607}" type="pres">
      <dgm:prSet presAssocID="{A8BD840A-DFDE-4E3F-9224-F7F33642E8C4}" presName="composite" presStyleCnt="0"/>
      <dgm:spPr/>
    </dgm:pt>
    <dgm:pt modelId="{7A31DE87-8608-4D84-A720-CE85114B2BD3}" type="pres">
      <dgm:prSet presAssocID="{A8BD840A-DFDE-4E3F-9224-F7F33642E8C4}" presName="rect1" presStyleLbl="trAlignAcc1" presStyleIdx="5" presStyleCnt="7">
        <dgm:presLayoutVars>
          <dgm:bulletEnabled val="1"/>
        </dgm:presLayoutVars>
      </dgm:prSet>
      <dgm:spPr/>
    </dgm:pt>
    <dgm:pt modelId="{F9DD9E8F-F34B-483D-9B70-EABD9A47E033}" type="pres">
      <dgm:prSet presAssocID="{A8BD840A-DFDE-4E3F-9224-F7F33642E8C4}" presName="rect2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FB8AD2F-4029-44C4-A816-C02E419DF7F2}" type="pres">
      <dgm:prSet presAssocID="{4034CE63-5ABE-45A2-9AF4-8E00964876D5}" presName="sibTrans" presStyleCnt="0"/>
      <dgm:spPr/>
    </dgm:pt>
    <dgm:pt modelId="{AC6080E8-DDD4-46C9-9A51-05DA3D39144B}" type="pres">
      <dgm:prSet presAssocID="{1628799F-66E8-4013-97D2-FC552BCE694B}" presName="composite" presStyleCnt="0"/>
      <dgm:spPr/>
    </dgm:pt>
    <dgm:pt modelId="{C17EB814-C8C6-44D4-AE2F-A9D1DAB1CAB1}" type="pres">
      <dgm:prSet presAssocID="{1628799F-66E8-4013-97D2-FC552BCE694B}" presName="rect1" presStyleLbl="trAlignAcc1" presStyleIdx="6" presStyleCnt="7" custLinFactX="1787" custLinFactNeighborX="100000" custLinFactNeighborY="-1373">
        <dgm:presLayoutVars>
          <dgm:bulletEnabled val="1"/>
        </dgm:presLayoutVars>
      </dgm:prSet>
      <dgm:spPr/>
    </dgm:pt>
    <dgm:pt modelId="{BD5B8F70-D54D-4B3E-B327-9A208CEAFD26}" type="pres">
      <dgm:prSet presAssocID="{1628799F-66E8-4013-97D2-FC552BCE694B}" presName="rect2" presStyleLbl="fgImgPlace1" presStyleIdx="6" presStyleCnt="7" custScaleX="219422" custLinFactX="200000" custLinFactNeighborX="214302" custLinFactNeighborY="-130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D7755F06-9D88-49E0-8D83-351EE800E298}" srcId="{F012354E-478C-4F1A-B812-5B84BFC15B7C}" destId="{5D6010B9-7385-4830-9C85-620377E7B958}" srcOrd="4" destOrd="0" parTransId="{68722AF0-78D7-4A3C-90E9-51B8A73F769E}" sibTransId="{799E73BC-13CE-4768-9E77-5198E78422F9}"/>
    <dgm:cxn modelId="{84626F12-3F54-4AA4-9F19-BC1B57840784}" srcId="{F012354E-478C-4F1A-B812-5B84BFC15B7C}" destId="{1628799F-66E8-4013-97D2-FC552BCE694B}" srcOrd="6" destOrd="0" parTransId="{6749ED3D-A3B8-4831-8E3D-BCB9F90A009F}" sibTransId="{B7260563-7822-49ED-95ED-EF5103C6E180}"/>
    <dgm:cxn modelId="{CC9A8232-60B9-4044-B68F-FEC245F1CF9E}" type="presOf" srcId="{F012354E-478C-4F1A-B812-5B84BFC15B7C}" destId="{982F22B4-58F5-47C3-97F1-9D173213A76D}" srcOrd="0" destOrd="0" presId="urn:microsoft.com/office/officeart/2008/layout/PictureStrips"/>
    <dgm:cxn modelId="{19945E35-329A-4630-A57E-2424500BB936}" type="presOf" srcId="{45B6574B-9EA9-4DE4-9392-B064BFA320CE}" destId="{27B8A4FF-2A9E-45EC-ADF3-CC9E6AEB3915}" srcOrd="0" destOrd="0" presId="urn:microsoft.com/office/officeart/2008/layout/PictureStrips"/>
    <dgm:cxn modelId="{1747905C-7775-446B-8CBE-254CF043C898}" srcId="{F012354E-478C-4F1A-B812-5B84BFC15B7C}" destId="{45B6574B-9EA9-4DE4-9392-B064BFA320CE}" srcOrd="1" destOrd="0" parTransId="{6A1DDC91-D3E8-4645-B408-39E7DE78B0AA}" sibTransId="{7AF1720D-6E88-44CF-A90B-D9BA3A290E1D}"/>
    <dgm:cxn modelId="{33088D5F-CA07-401F-B74D-4D4FA2199134}" type="presOf" srcId="{A8BD840A-DFDE-4E3F-9224-F7F33642E8C4}" destId="{7A31DE87-8608-4D84-A720-CE85114B2BD3}" srcOrd="0" destOrd="0" presId="urn:microsoft.com/office/officeart/2008/layout/PictureStrips"/>
    <dgm:cxn modelId="{05DCAF4C-2A0B-46C0-A7F5-33F8FF924681}" type="presOf" srcId="{57F0E1B5-140B-474B-95CF-E0F04F47ACC1}" destId="{D5C96860-0F86-428C-B649-4CDB16214DC9}" srcOrd="0" destOrd="0" presId="urn:microsoft.com/office/officeart/2008/layout/PictureStrips"/>
    <dgm:cxn modelId="{941BC04D-C179-4662-BE61-AEF5F2E44F2E}" srcId="{F012354E-478C-4F1A-B812-5B84BFC15B7C}" destId="{A8BD840A-DFDE-4E3F-9224-F7F33642E8C4}" srcOrd="5" destOrd="0" parTransId="{27D09E3D-99FA-4F9B-A49E-793FE74C71A2}" sibTransId="{4034CE63-5ABE-45A2-9AF4-8E00964876D5}"/>
    <dgm:cxn modelId="{30040C71-F4A1-4138-96EE-D5DF87D84AF9}" type="presOf" srcId="{1628799F-66E8-4013-97D2-FC552BCE694B}" destId="{C17EB814-C8C6-44D4-AE2F-A9D1DAB1CAB1}" srcOrd="0" destOrd="0" presId="urn:microsoft.com/office/officeart/2008/layout/PictureStrips"/>
    <dgm:cxn modelId="{13D67881-187B-4859-AAEB-7263535FDC21}" type="presOf" srcId="{86B8903B-CD03-4F40-AD66-5E3380D4B3E3}" destId="{66357C08-B033-4C7A-BCA6-280169E8E256}" srcOrd="0" destOrd="0" presId="urn:microsoft.com/office/officeart/2008/layout/PictureStrips"/>
    <dgm:cxn modelId="{8A2D668C-6E6E-4CC5-A6EC-CDA5D81ABEC6}" srcId="{F012354E-478C-4F1A-B812-5B84BFC15B7C}" destId="{FA983DC3-5FD0-4736-9F80-E007E5C77F78}" srcOrd="0" destOrd="0" parTransId="{87F71C2D-FF27-413D-AC57-8CE75D037078}" sibTransId="{D35BFA6F-F262-47B5-8D08-727CD813D75B}"/>
    <dgm:cxn modelId="{4EA6DEA7-E46C-4F11-AA63-9B1D2EC10967}" type="presOf" srcId="{5D6010B9-7385-4830-9C85-620377E7B958}" destId="{B62456CA-9AF5-4C4E-BF32-7FEC18056F78}" srcOrd="0" destOrd="0" presId="urn:microsoft.com/office/officeart/2008/layout/PictureStrips"/>
    <dgm:cxn modelId="{740ECED0-3C27-4431-B1A7-056143DA0995}" type="presOf" srcId="{FA983DC3-5FD0-4736-9F80-E007E5C77F78}" destId="{26F77AB2-DB69-4927-B629-DEAD513E78D7}" srcOrd="0" destOrd="0" presId="urn:microsoft.com/office/officeart/2008/layout/PictureStrips"/>
    <dgm:cxn modelId="{C8235BD5-BC26-404B-9A55-06EE8ACD3053}" srcId="{F012354E-478C-4F1A-B812-5B84BFC15B7C}" destId="{57F0E1B5-140B-474B-95CF-E0F04F47ACC1}" srcOrd="3" destOrd="0" parTransId="{D7B146DF-2611-4EBA-8E5E-B24B7743DFFE}" sibTransId="{88483889-011F-45AD-9E10-55EA4F25D57A}"/>
    <dgm:cxn modelId="{7B32E4F5-985D-4683-909E-159F828ABA17}" srcId="{F012354E-478C-4F1A-B812-5B84BFC15B7C}" destId="{86B8903B-CD03-4F40-AD66-5E3380D4B3E3}" srcOrd="2" destOrd="0" parTransId="{5B1D491B-2343-431A-9588-FA774FF97DA6}" sibTransId="{62CC3E59-04B1-4B52-BDB6-652CA8E769C6}"/>
    <dgm:cxn modelId="{0C11B4CA-7D6F-4628-80A9-8D5BABDD3A4C}" type="presParOf" srcId="{982F22B4-58F5-47C3-97F1-9D173213A76D}" destId="{2581FE31-C9BD-40E1-9AA0-C15CCF5F85A3}" srcOrd="0" destOrd="0" presId="urn:microsoft.com/office/officeart/2008/layout/PictureStrips"/>
    <dgm:cxn modelId="{76CF496E-5BC7-46FD-BDD4-0F09BAB521AF}" type="presParOf" srcId="{2581FE31-C9BD-40E1-9AA0-C15CCF5F85A3}" destId="{26F77AB2-DB69-4927-B629-DEAD513E78D7}" srcOrd="0" destOrd="0" presId="urn:microsoft.com/office/officeart/2008/layout/PictureStrips"/>
    <dgm:cxn modelId="{1B3FA0F7-030E-4BCD-A644-1C30823511FA}" type="presParOf" srcId="{2581FE31-C9BD-40E1-9AA0-C15CCF5F85A3}" destId="{85C2D42D-0CC8-4183-A524-FDA6255F56CC}" srcOrd="1" destOrd="0" presId="urn:microsoft.com/office/officeart/2008/layout/PictureStrips"/>
    <dgm:cxn modelId="{FC192AD8-8A26-4D91-AE4B-D5DE4A053273}" type="presParOf" srcId="{982F22B4-58F5-47C3-97F1-9D173213A76D}" destId="{E8D3DAFE-F5E4-4BBD-B91F-5EF7AA594ECA}" srcOrd="1" destOrd="0" presId="urn:microsoft.com/office/officeart/2008/layout/PictureStrips"/>
    <dgm:cxn modelId="{4DA48FA1-47B4-4C4D-8C76-DC6A633A6327}" type="presParOf" srcId="{982F22B4-58F5-47C3-97F1-9D173213A76D}" destId="{7312009F-DBBF-4F94-AB24-B6217F90F0E7}" srcOrd="2" destOrd="0" presId="urn:microsoft.com/office/officeart/2008/layout/PictureStrips"/>
    <dgm:cxn modelId="{57039F19-74B0-45CC-926B-1919AB62A197}" type="presParOf" srcId="{7312009F-DBBF-4F94-AB24-B6217F90F0E7}" destId="{27B8A4FF-2A9E-45EC-ADF3-CC9E6AEB3915}" srcOrd="0" destOrd="0" presId="urn:microsoft.com/office/officeart/2008/layout/PictureStrips"/>
    <dgm:cxn modelId="{50039A5B-C5FC-4C0A-A39E-75B91A3E0236}" type="presParOf" srcId="{7312009F-DBBF-4F94-AB24-B6217F90F0E7}" destId="{F1866142-E8FE-4BD0-B73B-4BC43A1FECC3}" srcOrd="1" destOrd="0" presId="urn:microsoft.com/office/officeart/2008/layout/PictureStrips"/>
    <dgm:cxn modelId="{5CB91779-5A1D-45EC-9094-008A9198C5C1}" type="presParOf" srcId="{982F22B4-58F5-47C3-97F1-9D173213A76D}" destId="{3C8A1B7B-E9D4-4B5E-B4C4-949A605B5BB9}" srcOrd="3" destOrd="0" presId="urn:microsoft.com/office/officeart/2008/layout/PictureStrips"/>
    <dgm:cxn modelId="{EC94FA87-757B-4811-B0D9-EC053C586C03}" type="presParOf" srcId="{982F22B4-58F5-47C3-97F1-9D173213A76D}" destId="{98F65D10-FBEF-4604-AEA9-86BE95B49937}" srcOrd="4" destOrd="0" presId="urn:microsoft.com/office/officeart/2008/layout/PictureStrips"/>
    <dgm:cxn modelId="{2488E408-7C85-40A2-A309-933BCD29332A}" type="presParOf" srcId="{98F65D10-FBEF-4604-AEA9-86BE95B49937}" destId="{66357C08-B033-4C7A-BCA6-280169E8E256}" srcOrd="0" destOrd="0" presId="urn:microsoft.com/office/officeart/2008/layout/PictureStrips"/>
    <dgm:cxn modelId="{CB867049-6C02-4C6F-A950-C02A5C9377DF}" type="presParOf" srcId="{98F65D10-FBEF-4604-AEA9-86BE95B49937}" destId="{B69C2A84-EE18-4ED5-8EC9-DDDE50E03F17}" srcOrd="1" destOrd="0" presId="urn:microsoft.com/office/officeart/2008/layout/PictureStrips"/>
    <dgm:cxn modelId="{51805199-E5CA-4F82-8856-21AF426FC258}" type="presParOf" srcId="{982F22B4-58F5-47C3-97F1-9D173213A76D}" destId="{ECAB39A0-A279-4A60-A090-8819022433D3}" srcOrd="5" destOrd="0" presId="urn:microsoft.com/office/officeart/2008/layout/PictureStrips"/>
    <dgm:cxn modelId="{7F76CA8C-CA3E-40F9-98A3-67950364C318}" type="presParOf" srcId="{982F22B4-58F5-47C3-97F1-9D173213A76D}" destId="{25FE5E65-1C94-4DD4-A3B5-DA234ABBB276}" srcOrd="6" destOrd="0" presId="urn:microsoft.com/office/officeart/2008/layout/PictureStrips"/>
    <dgm:cxn modelId="{7117562C-C7CE-4471-A340-A52F28319A6F}" type="presParOf" srcId="{25FE5E65-1C94-4DD4-A3B5-DA234ABBB276}" destId="{D5C96860-0F86-428C-B649-4CDB16214DC9}" srcOrd="0" destOrd="0" presId="urn:microsoft.com/office/officeart/2008/layout/PictureStrips"/>
    <dgm:cxn modelId="{A0806BB3-2365-4B20-8D42-999977C9086F}" type="presParOf" srcId="{25FE5E65-1C94-4DD4-A3B5-DA234ABBB276}" destId="{D98BF9BE-795B-4835-BD5C-D4C85C42B47B}" srcOrd="1" destOrd="0" presId="urn:microsoft.com/office/officeart/2008/layout/PictureStrips"/>
    <dgm:cxn modelId="{E3B79AE8-FE0C-4A43-AEF0-BC4771CB9AE5}" type="presParOf" srcId="{982F22B4-58F5-47C3-97F1-9D173213A76D}" destId="{B64DF9B5-430A-4D8A-8789-A108D73948D2}" srcOrd="7" destOrd="0" presId="urn:microsoft.com/office/officeart/2008/layout/PictureStrips"/>
    <dgm:cxn modelId="{FD9546F0-E918-41C9-BD4A-0F0CEBC32645}" type="presParOf" srcId="{982F22B4-58F5-47C3-97F1-9D173213A76D}" destId="{83693ADF-2D19-4B11-95A5-2C6B2D3937FE}" srcOrd="8" destOrd="0" presId="urn:microsoft.com/office/officeart/2008/layout/PictureStrips"/>
    <dgm:cxn modelId="{9899437E-F7DD-4149-AC04-801224757A95}" type="presParOf" srcId="{83693ADF-2D19-4B11-95A5-2C6B2D3937FE}" destId="{B62456CA-9AF5-4C4E-BF32-7FEC18056F78}" srcOrd="0" destOrd="0" presId="urn:microsoft.com/office/officeart/2008/layout/PictureStrips"/>
    <dgm:cxn modelId="{4AC3A516-BF78-468B-B365-15CC2172F380}" type="presParOf" srcId="{83693ADF-2D19-4B11-95A5-2C6B2D3937FE}" destId="{9701E5BF-73EB-4908-8BF7-C721A53D2C3F}" srcOrd="1" destOrd="0" presId="urn:microsoft.com/office/officeart/2008/layout/PictureStrips"/>
    <dgm:cxn modelId="{C3D7964D-D69F-47FA-91CF-2AF034AC7300}" type="presParOf" srcId="{982F22B4-58F5-47C3-97F1-9D173213A76D}" destId="{15AE6799-6E7E-455B-BA02-F75BE80D68C9}" srcOrd="9" destOrd="0" presId="urn:microsoft.com/office/officeart/2008/layout/PictureStrips"/>
    <dgm:cxn modelId="{5C7181DD-A6D9-4D2B-BCEB-9F5CB1539AFF}" type="presParOf" srcId="{982F22B4-58F5-47C3-97F1-9D173213A76D}" destId="{8CB8DE8A-9A32-48AD-AB6E-4492B875C607}" srcOrd="10" destOrd="0" presId="urn:microsoft.com/office/officeart/2008/layout/PictureStrips"/>
    <dgm:cxn modelId="{9E442AD1-702B-4B29-A65B-A281B0BDDD18}" type="presParOf" srcId="{8CB8DE8A-9A32-48AD-AB6E-4492B875C607}" destId="{7A31DE87-8608-4D84-A720-CE85114B2BD3}" srcOrd="0" destOrd="0" presId="urn:microsoft.com/office/officeart/2008/layout/PictureStrips"/>
    <dgm:cxn modelId="{B13D0295-653E-449A-B161-D44F56F51129}" type="presParOf" srcId="{8CB8DE8A-9A32-48AD-AB6E-4492B875C607}" destId="{F9DD9E8F-F34B-483D-9B70-EABD9A47E033}" srcOrd="1" destOrd="0" presId="urn:microsoft.com/office/officeart/2008/layout/PictureStrips"/>
    <dgm:cxn modelId="{9EC882AC-D11C-4C9B-8FD2-16F542A1BB55}" type="presParOf" srcId="{982F22B4-58F5-47C3-97F1-9D173213A76D}" destId="{0FB8AD2F-4029-44C4-A816-C02E419DF7F2}" srcOrd="11" destOrd="0" presId="urn:microsoft.com/office/officeart/2008/layout/PictureStrips"/>
    <dgm:cxn modelId="{326C2CFF-D116-4A7B-9BE4-AB0E8EC2CF04}" type="presParOf" srcId="{982F22B4-58F5-47C3-97F1-9D173213A76D}" destId="{AC6080E8-DDD4-46C9-9A51-05DA3D39144B}" srcOrd="12" destOrd="0" presId="urn:microsoft.com/office/officeart/2008/layout/PictureStrips"/>
    <dgm:cxn modelId="{FB377EA2-B9B0-4FCB-9181-D22998BF2675}" type="presParOf" srcId="{AC6080E8-DDD4-46C9-9A51-05DA3D39144B}" destId="{C17EB814-C8C6-44D4-AE2F-A9D1DAB1CAB1}" srcOrd="0" destOrd="0" presId="urn:microsoft.com/office/officeart/2008/layout/PictureStrips"/>
    <dgm:cxn modelId="{56F8F2B2-6B8A-4508-B0A9-3D5AEA3D3F2C}" type="presParOf" srcId="{AC6080E8-DDD4-46C9-9A51-05DA3D39144B}" destId="{BD5B8F70-D54D-4B3E-B327-9A208CEAFD2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9F3B5-E535-49D2-80D8-F93DE0389CF3}">
      <dsp:nvSpPr>
        <dsp:cNvPr id="0" name=""/>
        <dsp:cNvSpPr/>
      </dsp:nvSpPr>
      <dsp:spPr>
        <a:xfrm rot="5400000">
          <a:off x="1473052" y="721523"/>
          <a:ext cx="376217" cy="4283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52476-E6D2-48BD-A28B-36F96F512D2C}">
      <dsp:nvSpPr>
        <dsp:cNvPr id="0" name=""/>
        <dsp:cNvSpPr/>
      </dsp:nvSpPr>
      <dsp:spPr>
        <a:xfrm>
          <a:off x="924" y="101012"/>
          <a:ext cx="3378235" cy="8502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Гражданский Кодекс</a:t>
          </a:r>
        </a:p>
      </dsp:txBody>
      <dsp:txXfrm>
        <a:off x="42437" y="142525"/>
        <a:ext cx="3295209" cy="767216"/>
      </dsp:txXfrm>
    </dsp:sp>
    <dsp:sp modelId="{D067941A-FFFB-44F1-BC3A-BEAB9FC75C0A}">
      <dsp:nvSpPr>
        <dsp:cNvPr id="0" name=""/>
        <dsp:cNvSpPr/>
      </dsp:nvSpPr>
      <dsp:spPr>
        <a:xfrm>
          <a:off x="2006707" y="346758"/>
          <a:ext cx="460623" cy="358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DF68B-B8BC-4BFD-8D17-E97529D444D3}">
      <dsp:nvSpPr>
        <dsp:cNvPr id="0" name=""/>
        <dsp:cNvSpPr/>
      </dsp:nvSpPr>
      <dsp:spPr>
        <a:xfrm rot="5400000">
          <a:off x="3094605" y="1422973"/>
          <a:ext cx="376217" cy="4283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C011F-B277-48F8-B679-E5488EB32D32}">
      <dsp:nvSpPr>
        <dsp:cNvPr id="0" name=""/>
        <dsp:cNvSpPr/>
      </dsp:nvSpPr>
      <dsp:spPr>
        <a:xfrm>
          <a:off x="1622477" y="802462"/>
          <a:ext cx="3378235" cy="8502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Профильный закон</a:t>
          </a:r>
        </a:p>
      </dsp:txBody>
      <dsp:txXfrm>
        <a:off x="1663990" y="843975"/>
        <a:ext cx="3295209" cy="767216"/>
      </dsp:txXfrm>
    </dsp:sp>
    <dsp:sp modelId="{A5A2BA89-E855-4F0C-A00D-44BFD56953EC}">
      <dsp:nvSpPr>
        <dsp:cNvPr id="0" name=""/>
        <dsp:cNvSpPr/>
      </dsp:nvSpPr>
      <dsp:spPr>
        <a:xfrm>
          <a:off x="3628260" y="1048207"/>
          <a:ext cx="460623" cy="358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4291E-F54C-431A-AFAF-0CA425F945A5}">
      <dsp:nvSpPr>
        <dsp:cNvPr id="0" name=""/>
        <dsp:cNvSpPr/>
      </dsp:nvSpPr>
      <dsp:spPr>
        <a:xfrm rot="5400000">
          <a:off x="4716159" y="2124422"/>
          <a:ext cx="376217" cy="4283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AD04B-478C-493E-B5C6-9AE57574A8DF}">
      <dsp:nvSpPr>
        <dsp:cNvPr id="0" name=""/>
        <dsp:cNvSpPr/>
      </dsp:nvSpPr>
      <dsp:spPr>
        <a:xfrm>
          <a:off x="3244031" y="1503911"/>
          <a:ext cx="3378235" cy="8502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Устав </a:t>
          </a:r>
          <a:r>
            <a:rPr lang="ru-RU" sz="1600" kern="1200" dirty="0" err="1"/>
            <a:t>СПоК</a:t>
          </a:r>
          <a:endParaRPr lang="ru-RU" sz="1600" kern="1200" dirty="0"/>
        </a:p>
      </dsp:txBody>
      <dsp:txXfrm>
        <a:off x="3285544" y="1545424"/>
        <a:ext cx="3295209" cy="767216"/>
      </dsp:txXfrm>
    </dsp:sp>
    <dsp:sp modelId="{9DFA441E-7C83-4963-94C2-ACB732A1C1D7}">
      <dsp:nvSpPr>
        <dsp:cNvPr id="0" name=""/>
        <dsp:cNvSpPr/>
      </dsp:nvSpPr>
      <dsp:spPr>
        <a:xfrm>
          <a:off x="5249813" y="1749657"/>
          <a:ext cx="460623" cy="358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61FDB-EBDD-4E25-93D6-68CD90BFD36C}">
      <dsp:nvSpPr>
        <dsp:cNvPr id="0" name=""/>
        <dsp:cNvSpPr/>
      </dsp:nvSpPr>
      <dsp:spPr>
        <a:xfrm rot="5400000">
          <a:off x="6337712" y="2825871"/>
          <a:ext cx="376217" cy="4283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8B7F2-8BF1-4B88-80FE-704DC0143570}">
      <dsp:nvSpPr>
        <dsp:cNvPr id="0" name=""/>
        <dsp:cNvSpPr/>
      </dsp:nvSpPr>
      <dsp:spPr>
        <a:xfrm>
          <a:off x="4865584" y="2205360"/>
          <a:ext cx="3378235" cy="8502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Внутренние положения</a:t>
          </a:r>
        </a:p>
      </dsp:txBody>
      <dsp:txXfrm>
        <a:off x="4907097" y="2246873"/>
        <a:ext cx="3295209" cy="767216"/>
      </dsp:txXfrm>
    </dsp:sp>
    <dsp:sp modelId="{0C2F108B-4B62-4A75-8194-BD9B8355E363}">
      <dsp:nvSpPr>
        <dsp:cNvPr id="0" name=""/>
        <dsp:cNvSpPr/>
      </dsp:nvSpPr>
      <dsp:spPr>
        <a:xfrm>
          <a:off x="6871366" y="2451106"/>
          <a:ext cx="460623" cy="358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B6113-8603-450E-811C-8DFD097C6190}">
      <dsp:nvSpPr>
        <dsp:cNvPr id="0" name=""/>
        <dsp:cNvSpPr/>
      </dsp:nvSpPr>
      <dsp:spPr>
        <a:xfrm>
          <a:off x="6487137" y="2906810"/>
          <a:ext cx="4027537" cy="8502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Решения руководящих органов</a:t>
          </a:r>
        </a:p>
      </dsp:txBody>
      <dsp:txXfrm>
        <a:off x="6528650" y="2948323"/>
        <a:ext cx="3944511" cy="767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C9F00-9369-4F40-AD7A-7E8411283CB5}">
      <dsp:nvSpPr>
        <dsp:cNvPr id="0" name=""/>
        <dsp:cNvSpPr/>
      </dsp:nvSpPr>
      <dsp:spPr>
        <a:xfrm rot="10800000">
          <a:off x="917284" y="335232"/>
          <a:ext cx="2067036" cy="10412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179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Наличие сведений, предусмотренных законодательно</a:t>
          </a:r>
        </a:p>
      </dsp:txBody>
      <dsp:txXfrm rot="10800000">
        <a:off x="1177606" y="335232"/>
        <a:ext cx="1806714" cy="1041288"/>
      </dsp:txXfrm>
    </dsp:sp>
    <dsp:sp modelId="{F39DFBA8-0A35-4291-A904-B79A49BB6EB5}">
      <dsp:nvSpPr>
        <dsp:cNvPr id="0" name=""/>
        <dsp:cNvSpPr/>
      </dsp:nvSpPr>
      <dsp:spPr>
        <a:xfrm>
          <a:off x="0" y="335232"/>
          <a:ext cx="1586559" cy="10412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9603C-AFA3-4013-AECD-D11888D114A0}">
      <dsp:nvSpPr>
        <dsp:cNvPr id="0" name=""/>
        <dsp:cNvSpPr/>
      </dsp:nvSpPr>
      <dsp:spPr>
        <a:xfrm rot="10800000">
          <a:off x="917284" y="1687353"/>
          <a:ext cx="2067036" cy="10412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179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Отсутствие норм, противоречащих закону</a:t>
          </a:r>
        </a:p>
      </dsp:txBody>
      <dsp:txXfrm rot="10800000">
        <a:off x="1177606" y="1687353"/>
        <a:ext cx="1806714" cy="1041288"/>
      </dsp:txXfrm>
    </dsp:sp>
    <dsp:sp modelId="{540371B4-42DC-41D7-BBA0-09774E4B6CC3}">
      <dsp:nvSpPr>
        <dsp:cNvPr id="0" name=""/>
        <dsp:cNvSpPr/>
      </dsp:nvSpPr>
      <dsp:spPr>
        <a:xfrm>
          <a:off x="0" y="1687353"/>
          <a:ext cx="1586559" cy="10412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EC63C-BEE6-424B-8D61-F4D8CBC7A1FF}">
      <dsp:nvSpPr>
        <dsp:cNvPr id="0" name=""/>
        <dsp:cNvSpPr/>
      </dsp:nvSpPr>
      <dsp:spPr>
        <a:xfrm>
          <a:off x="0" y="0"/>
          <a:ext cx="3108325" cy="13787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5ADED-03B2-4834-8305-368A8FEA85A7}">
      <dsp:nvSpPr>
        <dsp:cNvPr id="0" name=""/>
        <dsp:cNvSpPr/>
      </dsp:nvSpPr>
      <dsp:spPr>
        <a:xfrm>
          <a:off x="93249" y="183832"/>
          <a:ext cx="2921825" cy="1011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47000" b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2E394-E8A6-4FD8-BCB9-07B5BB8747C8}">
      <dsp:nvSpPr>
        <dsp:cNvPr id="0" name=""/>
        <dsp:cNvSpPr/>
      </dsp:nvSpPr>
      <dsp:spPr>
        <a:xfrm rot="10800000">
          <a:off x="93249" y="1378743"/>
          <a:ext cx="2921825" cy="168513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Отражение в Уставе специфических норм, не урегулированных Законом</a:t>
          </a:r>
        </a:p>
      </dsp:txBody>
      <dsp:txXfrm rot="10800000">
        <a:off x="145073" y="1378743"/>
        <a:ext cx="2818177" cy="16333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77AB2-DB69-4927-B629-DEAD513E78D7}">
      <dsp:nvSpPr>
        <dsp:cNvPr id="0" name=""/>
        <dsp:cNvSpPr/>
      </dsp:nvSpPr>
      <dsp:spPr>
        <a:xfrm>
          <a:off x="137540" y="352686"/>
          <a:ext cx="3277909" cy="1024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82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Критерии членства (кого принимают и кого не принимают в </a:t>
          </a:r>
          <a:r>
            <a:rPr lang="ru-RU" sz="1300" kern="1200" dirty="0" err="1"/>
            <a:t>СПоК</a:t>
          </a:r>
          <a:r>
            <a:rPr lang="ru-RU" sz="1300" kern="1200" dirty="0"/>
            <a:t>)</a:t>
          </a:r>
        </a:p>
      </dsp:txBody>
      <dsp:txXfrm>
        <a:off x="137540" y="352686"/>
        <a:ext cx="3277909" cy="1024346"/>
      </dsp:txXfrm>
    </dsp:sp>
    <dsp:sp modelId="{85C2D42D-0CC8-4183-A524-FDA6255F56CC}">
      <dsp:nvSpPr>
        <dsp:cNvPr id="0" name=""/>
        <dsp:cNvSpPr/>
      </dsp:nvSpPr>
      <dsp:spPr>
        <a:xfrm>
          <a:off x="960" y="204725"/>
          <a:ext cx="717042" cy="10755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8A4FF-2A9E-45EC-ADF3-CC9E6AEB3915}">
      <dsp:nvSpPr>
        <dsp:cNvPr id="0" name=""/>
        <dsp:cNvSpPr/>
      </dsp:nvSpPr>
      <dsp:spPr>
        <a:xfrm>
          <a:off x="3687134" y="352686"/>
          <a:ext cx="3277909" cy="1024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82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Порядок приёма в кооператив (ознакомление с документами, рекомендации других членов и т.д.)</a:t>
          </a:r>
        </a:p>
      </dsp:txBody>
      <dsp:txXfrm>
        <a:off x="3687134" y="352686"/>
        <a:ext cx="3277909" cy="1024346"/>
      </dsp:txXfrm>
    </dsp:sp>
    <dsp:sp modelId="{F1866142-E8FE-4BD0-B73B-4BC43A1FECC3}">
      <dsp:nvSpPr>
        <dsp:cNvPr id="0" name=""/>
        <dsp:cNvSpPr/>
      </dsp:nvSpPr>
      <dsp:spPr>
        <a:xfrm>
          <a:off x="3550555" y="204725"/>
          <a:ext cx="717042" cy="107556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57C08-B033-4C7A-BCA6-280169E8E256}">
      <dsp:nvSpPr>
        <dsp:cNvPr id="0" name=""/>
        <dsp:cNvSpPr/>
      </dsp:nvSpPr>
      <dsp:spPr>
        <a:xfrm>
          <a:off x="7236729" y="352686"/>
          <a:ext cx="3277909" cy="1024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82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Основания и порядок исключения из кооператива (конкретные измеримые признаки)</a:t>
          </a:r>
        </a:p>
      </dsp:txBody>
      <dsp:txXfrm>
        <a:off x="7236729" y="352686"/>
        <a:ext cx="3277909" cy="1024346"/>
      </dsp:txXfrm>
    </dsp:sp>
    <dsp:sp modelId="{B69C2A84-EE18-4ED5-8EC9-DDDE50E03F17}">
      <dsp:nvSpPr>
        <dsp:cNvPr id="0" name=""/>
        <dsp:cNvSpPr/>
      </dsp:nvSpPr>
      <dsp:spPr>
        <a:xfrm>
          <a:off x="7100149" y="204725"/>
          <a:ext cx="717042" cy="10755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96860-0F86-428C-B649-4CDB16214DC9}">
      <dsp:nvSpPr>
        <dsp:cNvPr id="0" name=""/>
        <dsp:cNvSpPr/>
      </dsp:nvSpPr>
      <dsp:spPr>
        <a:xfrm>
          <a:off x="137540" y="1642225"/>
          <a:ext cx="3277909" cy="1024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82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Особенности работы органов управления (кворум на общем собрании, наличие правления, предел полномочий председателя)</a:t>
          </a:r>
        </a:p>
      </dsp:txBody>
      <dsp:txXfrm>
        <a:off x="137540" y="1642225"/>
        <a:ext cx="3277909" cy="1024346"/>
      </dsp:txXfrm>
    </dsp:sp>
    <dsp:sp modelId="{D98BF9BE-795B-4835-BD5C-D4C85C42B47B}">
      <dsp:nvSpPr>
        <dsp:cNvPr id="0" name=""/>
        <dsp:cNvSpPr/>
      </dsp:nvSpPr>
      <dsp:spPr>
        <a:xfrm>
          <a:off x="960" y="1494264"/>
          <a:ext cx="717042" cy="107556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456CA-9AF5-4C4E-BF32-7FEC18056F78}">
      <dsp:nvSpPr>
        <dsp:cNvPr id="0" name=""/>
        <dsp:cNvSpPr/>
      </dsp:nvSpPr>
      <dsp:spPr>
        <a:xfrm>
          <a:off x="3687134" y="1642225"/>
          <a:ext cx="3277909" cy="1024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82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Минимальный объём участия в хозяйственной деятельности кооператива, право (или отсутствие права) на получение займов вне СПКК</a:t>
          </a:r>
        </a:p>
      </dsp:txBody>
      <dsp:txXfrm>
        <a:off x="3687134" y="1642225"/>
        <a:ext cx="3277909" cy="1024346"/>
      </dsp:txXfrm>
    </dsp:sp>
    <dsp:sp modelId="{9701E5BF-73EB-4908-8BF7-C721A53D2C3F}">
      <dsp:nvSpPr>
        <dsp:cNvPr id="0" name=""/>
        <dsp:cNvSpPr/>
      </dsp:nvSpPr>
      <dsp:spPr>
        <a:xfrm>
          <a:off x="3550555" y="1494264"/>
          <a:ext cx="717042" cy="1075564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1DE87-8608-4D84-A720-CE85114B2BD3}">
      <dsp:nvSpPr>
        <dsp:cNvPr id="0" name=""/>
        <dsp:cNvSpPr/>
      </dsp:nvSpPr>
      <dsp:spPr>
        <a:xfrm>
          <a:off x="7236729" y="1642225"/>
          <a:ext cx="3277909" cy="1024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82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Правила несения членами кооператива субсидиарной ответственности по обязательствам кооператива </a:t>
          </a:r>
        </a:p>
      </dsp:txBody>
      <dsp:txXfrm>
        <a:off x="7236729" y="1642225"/>
        <a:ext cx="3277909" cy="1024346"/>
      </dsp:txXfrm>
    </dsp:sp>
    <dsp:sp modelId="{F9DD9E8F-F34B-483D-9B70-EABD9A47E033}">
      <dsp:nvSpPr>
        <dsp:cNvPr id="0" name=""/>
        <dsp:cNvSpPr/>
      </dsp:nvSpPr>
      <dsp:spPr>
        <a:xfrm>
          <a:off x="7100149" y="1494264"/>
          <a:ext cx="717042" cy="107556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EB814-C8C6-44D4-AE2F-A9D1DAB1CAB1}">
      <dsp:nvSpPr>
        <dsp:cNvPr id="0" name=""/>
        <dsp:cNvSpPr/>
      </dsp:nvSpPr>
      <dsp:spPr>
        <a:xfrm>
          <a:off x="7237690" y="2917700"/>
          <a:ext cx="3277909" cy="1024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82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Реальные правила расчёта и внесения обязательного паевого взноса</a:t>
          </a:r>
        </a:p>
      </dsp:txBody>
      <dsp:txXfrm>
        <a:off x="7237690" y="2917700"/>
        <a:ext cx="3277909" cy="1024346"/>
      </dsp:txXfrm>
    </dsp:sp>
    <dsp:sp modelId="{BD5B8F70-D54D-4B3E-B327-9A208CEAFD26}">
      <dsp:nvSpPr>
        <dsp:cNvPr id="0" name=""/>
        <dsp:cNvSpPr/>
      </dsp:nvSpPr>
      <dsp:spPr>
        <a:xfrm>
          <a:off x="6307201" y="2769734"/>
          <a:ext cx="1573349" cy="10755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684C96-679A-4AB0-A94F-49DC26C2C7AA}" type="datetime1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940C9-53F8-4052-82C3-0DC7379A51AC}" type="datetime1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3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рафический объект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4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ru-RU" noProof="0"/>
              <a:t>Заголовок презентации</a:t>
            </a: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Рисунок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Должность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Объект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62" name="Текст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3" name="Текст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4" name="Текст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5" name="Текст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6" name="Текст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7" name="Текст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9" name="Текст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46B407E-CE3F-4260-AF2F-B5131A9D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63" y="782465"/>
            <a:ext cx="5153049" cy="313733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Документооборот и внутренние положения сельскохозяйственного потребительского кооператива: основные ошибки составления, небезопасные традиции, рекомендации по доработке</a:t>
            </a:r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16347EB0-F453-4222-83E8-434DE8133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6518" y="2785291"/>
            <a:ext cx="5745482" cy="3137335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ED092049-9E38-402A-A73D-04FBAD9EB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 rtl="0"/>
            <a:r>
              <a:rPr lang="ru-RU" sz="2400" dirty="0"/>
              <a:t>Методические материалы </a:t>
            </a:r>
            <a:r>
              <a:rPr lang="ru-RU" sz="2400" dirty="0" err="1"/>
              <a:t>СПоК</a:t>
            </a:r>
            <a:endParaRPr lang="ru-RU" sz="2400" dirty="0"/>
          </a:p>
          <a:p>
            <a:pPr algn="ctr" rtl="0"/>
            <a:r>
              <a:rPr lang="ru-RU" sz="2400" dirty="0"/>
              <a:t>2023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E4477B-90DE-416D-AEAB-6E4B0665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2121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F281-34FD-4610-9AA2-84DA7E15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Предмет договорённости между членами кооператива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F3680CF-0F10-4172-AC96-972661E8AF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244621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03A91F-A367-487C-B4BF-291C801B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10</a:t>
            </a:fld>
            <a:endParaRPr lang="ru-RU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64601-90B8-4C99-9A27-22E64544CCAE}"/>
              </a:ext>
            </a:extLst>
          </p:cNvPr>
          <p:cNvSpPr txBox="1"/>
          <p:nvPr/>
        </p:nvSpPr>
        <p:spPr>
          <a:xfrm>
            <a:off x="225085" y="4923694"/>
            <a:ext cx="6639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 будучи урегулированы в Уставе, эти вопросы начинают регулироваться неформально, хаотично, произвольно, порождая у членов кооператива отчуждение от управления кооперативом («председатель решает всё как хочет!»)</a:t>
            </a:r>
          </a:p>
        </p:txBody>
      </p:sp>
    </p:spTree>
    <p:extLst>
      <p:ext uri="{BB962C8B-B14F-4D97-AF65-F5344CB8AC3E}">
        <p14:creationId xmlns:p14="http://schemas.microsoft.com/office/powerpoint/2010/main" val="232004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02306461-3619-4D56-A4E1-C9CC47BA3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 1. Кого объединяет кооператив? (Членство в кооперативе)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631098A-9593-478A-BBBB-0B52841DD4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Членами кооператива могут быть сельскохозяйственные организации, входящие в Агрохолдинг «Дивизия»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381C7355-6A4A-48FE-BAE3-9A8DFAACC9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Членами кооператива могут быть граждане, ведущие ЛПХ, занимающиеся растениеводством или животноводством на территории сельского поселения, где зарегистрирован кооператив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3FC7EF-D6D4-43B8-A695-B8247D89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1DB7F7-A3FE-496F-8955-01C6F6643B15}"/>
              </a:ext>
            </a:extLst>
          </p:cNvPr>
          <p:cNvSpPr txBox="1"/>
          <p:nvPr/>
        </p:nvSpPr>
        <p:spPr>
          <a:xfrm>
            <a:off x="182880" y="4770519"/>
            <a:ext cx="5913120" cy="1754326"/>
          </a:xfrm>
          <a:custGeom>
            <a:avLst/>
            <a:gdLst>
              <a:gd name="connsiteX0" fmla="*/ 0 w 5913120"/>
              <a:gd name="connsiteY0" fmla="*/ 0 h 1754326"/>
              <a:gd name="connsiteX1" fmla="*/ 532181 w 5913120"/>
              <a:gd name="connsiteY1" fmla="*/ 0 h 1754326"/>
              <a:gd name="connsiteX2" fmla="*/ 946099 w 5913120"/>
              <a:gd name="connsiteY2" fmla="*/ 0 h 1754326"/>
              <a:gd name="connsiteX3" fmla="*/ 1655674 w 5913120"/>
              <a:gd name="connsiteY3" fmla="*/ 0 h 1754326"/>
              <a:gd name="connsiteX4" fmla="*/ 2187854 w 5913120"/>
              <a:gd name="connsiteY4" fmla="*/ 0 h 1754326"/>
              <a:gd name="connsiteX5" fmla="*/ 2720035 w 5913120"/>
              <a:gd name="connsiteY5" fmla="*/ 0 h 1754326"/>
              <a:gd name="connsiteX6" fmla="*/ 3429610 w 5913120"/>
              <a:gd name="connsiteY6" fmla="*/ 0 h 1754326"/>
              <a:gd name="connsiteX7" fmla="*/ 3902659 w 5913120"/>
              <a:gd name="connsiteY7" fmla="*/ 0 h 1754326"/>
              <a:gd name="connsiteX8" fmla="*/ 4612234 w 5913120"/>
              <a:gd name="connsiteY8" fmla="*/ 0 h 1754326"/>
              <a:gd name="connsiteX9" fmla="*/ 5321808 w 5913120"/>
              <a:gd name="connsiteY9" fmla="*/ 0 h 1754326"/>
              <a:gd name="connsiteX10" fmla="*/ 5913120 w 5913120"/>
              <a:gd name="connsiteY10" fmla="*/ 0 h 1754326"/>
              <a:gd name="connsiteX11" fmla="*/ 5913120 w 5913120"/>
              <a:gd name="connsiteY11" fmla="*/ 619862 h 1754326"/>
              <a:gd name="connsiteX12" fmla="*/ 5913120 w 5913120"/>
              <a:gd name="connsiteY12" fmla="*/ 1222180 h 1754326"/>
              <a:gd name="connsiteX13" fmla="*/ 5913120 w 5913120"/>
              <a:gd name="connsiteY13" fmla="*/ 1754326 h 1754326"/>
              <a:gd name="connsiteX14" fmla="*/ 5321808 w 5913120"/>
              <a:gd name="connsiteY14" fmla="*/ 1754326 h 1754326"/>
              <a:gd name="connsiteX15" fmla="*/ 4848758 w 5913120"/>
              <a:gd name="connsiteY15" fmla="*/ 1754326 h 1754326"/>
              <a:gd name="connsiteX16" fmla="*/ 4257446 w 5913120"/>
              <a:gd name="connsiteY16" fmla="*/ 1754326 h 1754326"/>
              <a:gd name="connsiteX17" fmla="*/ 3547872 w 5913120"/>
              <a:gd name="connsiteY17" fmla="*/ 1754326 h 1754326"/>
              <a:gd name="connsiteX18" fmla="*/ 2956560 w 5913120"/>
              <a:gd name="connsiteY18" fmla="*/ 1754326 h 1754326"/>
              <a:gd name="connsiteX19" fmla="*/ 2542642 w 5913120"/>
              <a:gd name="connsiteY19" fmla="*/ 1754326 h 1754326"/>
              <a:gd name="connsiteX20" fmla="*/ 2069592 w 5913120"/>
              <a:gd name="connsiteY20" fmla="*/ 1754326 h 1754326"/>
              <a:gd name="connsiteX21" fmla="*/ 1360018 w 5913120"/>
              <a:gd name="connsiteY21" fmla="*/ 1754326 h 1754326"/>
              <a:gd name="connsiteX22" fmla="*/ 768706 w 5913120"/>
              <a:gd name="connsiteY22" fmla="*/ 1754326 h 1754326"/>
              <a:gd name="connsiteX23" fmla="*/ 0 w 5913120"/>
              <a:gd name="connsiteY23" fmla="*/ 1754326 h 1754326"/>
              <a:gd name="connsiteX24" fmla="*/ 0 w 5913120"/>
              <a:gd name="connsiteY24" fmla="*/ 1169551 h 1754326"/>
              <a:gd name="connsiteX25" fmla="*/ 0 w 5913120"/>
              <a:gd name="connsiteY25" fmla="*/ 637405 h 1754326"/>
              <a:gd name="connsiteX26" fmla="*/ 0 w 5913120"/>
              <a:gd name="connsiteY26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13120" h="1754326" extrusionOk="0">
                <a:moveTo>
                  <a:pt x="0" y="0"/>
                </a:moveTo>
                <a:cubicBezTo>
                  <a:pt x="148912" y="-40525"/>
                  <a:pt x="345982" y="8080"/>
                  <a:pt x="532181" y="0"/>
                </a:cubicBezTo>
                <a:cubicBezTo>
                  <a:pt x="718380" y="-8080"/>
                  <a:pt x="831797" y="12998"/>
                  <a:pt x="946099" y="0"/>
                </a:cubicBezTo>
                <a:cubicBezTo>
                  <a:pt x="1060401" y="-12998"/>
                  <a:pt x="1455822" y="69791"/>
                  <a:pt x="1655674" y="0"/>
                </a:cubicBezTo>
                <a:cubicBezTo>
                  <a:pt x="1855527" y="-69791"/>
                  <a:pt x="1987005" y="24926"/>
                  <a:pt x="2187854" y="0"/>
                </a:cubicBezTo>
                <a:cubicBezTo>
                  <a:pt x="2388703" y="-24926"/>
                  <a:pt x="2516510" y="19475"/>
                  <a:pt x="2720035" y="0"/>
                </a:cubicBezTo>
                <a:cubicBezTo>
                  <a:pt x="2923560" y="-19475"/>
                  <a:pt x="3093365" y="47422"/>
                  <a:pt x="3429610" y="0"/>
                </a:cubicBezTo>
                <a:cubicBezTo>
                  <a:pt x="3765855" y="-47422"/>
                  <a:pt x="3736487" y="50577"/>
                  <a:pt x="3902659" y="0"/>
                </a:cubicBezTo>
                <a:cubicBezTo>
                  <a:pt x="4068831" y="-50577"/>
                  <a:pt x="4435237" y="68118"/>
                  <a:pt x="4612234" y="0"/>
                </a:cubicBezTo>
                <a:cubicBezTo>
                  <a:pt x="4789232" y="-68118"/>
                  <a:pt x="5169063" y="13692"/>
                  <a:pt x="5321808" y="0"/>
                </a:cubicBezTo>
                <a:cubicBezTo>
                  <a:pt x="5474553" y="-13692"/>
                  <a:pt x="5700066" y="3135"/>
                  <a:pt x="5913120" y="0"/>
                </a:cubicBezTo>
                <a:cubicBezTo>
                  <a:pt x="5953729" y="203740"/>
                  <a:pt x="5891022" y="438614"/>
                  <a:pt x="5913120" y="619862"/>
                </a:cubicBezTo>
                <a:cubicBezTo>
                  <a:pt x="5935218" y="801110"/>
                  <a:pt x="5910712" y="1007179"/>
                  <a:pt x="5913120" y="1222180"/>
                </a:cubicBezTo>
                <a:cubicBezTo>
                  <a:pt x="5915528" y="1437181"/>
                  <a:pt x="5863911" y="1505153"/>
                  <a:pt x="5913120" y="1754326"/>
                </a:cubicBezTo>
                <a:cubicBezTo>
                  <a:pt x="5693206" y="1823755"/>
                  <a:pt x="5569916" y="1692490"/>
                  <a:pt x="5321808" y="1754326"/>
                </a:cubicBezTo>
                <a:cubicBezTo>
                  <a:pt x="5073700" y="1816162"/>
                  <a:pt x="4967046" y="1733693"/>
                  <a:pt x="4848758" y="1754326"/>
                </a:cubicBezTo>
                <a:cubicBezTo>
                  <a:pt x="4730470" y="1774959"/>
                  <a:pt x="4439163" y="1695319"/>
                  <a:pt x="4257446" y="1754326"/>
                </a:cubicBezTo>
                <a:cubicBezTo>
                  <a:pt x="4075729" y="1813333"/>
                  <a:pt x="3750221" y="1696017"/>
                  <a:pt x="3547872" y="1754326"/>
                </a:cubicBezTo>
                <a:cubicBezTo>
                  <a:pt x="3345523" y="1812635"/>
                  <a:pt x="3209848" y="1718970"/>
                  <a:pt x="2956560" y="1754326"/>
                </a:cubicBezTo>
                <a:cubicBezTo>
                  <a:pt x="2703272" y="1789682"/>
                  <a:pt x="2694531" y="1744360"/>
                  <a:pt x="2542642" y="1754326"/>
                </a:cubicBezTo>
                <a:cubicBezTo>
                  <a:pt x="2390753" y="1764292"/>
                  <a:pt x="2224672" y="1717053"/>
                  <a:pt x="2069592" y="1754326"/>
                </a:cubicBezTo>
                <a:cubicBezTo>
                  <a:pt x="1914512" y="1791599"/>
                  <a:pt x="1694467" y="1695912"/>
                  <a:pt x="1360018" y="1754326"/>
                </a:cubicBezTo>
                <a:cubicBezTo>
                  <a:pt x="1025569" y="1812740"/>
                  <a:pt x="888124" y="1709423"/>
                  <a:pt x="768706" y="1754326"/>
                </a:cubicBezTo>
                <a:cubicBezTo>
                  <a:pt x="649288" y="1799229"/>
                  <a:pt x="197077" y="1720783"/>
                  <a:pt x="0" y="1754326"/>
                </a:cubicBezTo>
                <a:cubicBezTo>
                  <a:pt x="-49048" y="1600464"/>
                  <a:pt x="56844" y="1411258"/>
                  <a:pt x="0" y="1169551"/>
                </a:cubicBezTo>
                <a:cubicBezTo>
                  <a:pt x="-56844" y="927845"/>
                  <a:pt x="26539" y="860544"/>
                  <a:pt x="0" y="637405"/>
                </a:cubicBezTo>
                <a:cubicBezTo>
                  <a:pt x="-26539" y="414266"/>
                  <a:pt x="26624" y="24924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Данные нормы не диктуются «извне», а являются результатом договорённости между собой будущих членов кооператива, отражающим границы взаимного доверия, управляемости в кооперативе с использованием неформальных методов</a:t>
            </a:r>
          </a:p>
        </p:txBody>
      </p:sp>
    </p:spTree>
    <p:extLst>
      <p:ext uri="{BB962C8B-B14F-4D97-AF65-F5344CB8AC3E}">
        <p14:creationId xmlns:p14="http://schemas.microsoft.com/office/powerpoint/2010/main" val="239592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95BFA84-0D58-41E1-AE01-821240F0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Пример 2. Что такое «участие в хозяйственной деятельности кооператива»?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26C655-E07B-48AC-A265-3AE8B4638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Вариант 1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7EE1690-F0D0-41E0-B450-7182D3094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45891"/>
            <a:ext cx="3108960" cy="3063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Под единицей участия члена Кооператива в хозяйственной деятельности Кооператива понимается каждая тонна молока, проданная кооперативу Минимальный объём хозяйственного участия – 3 </a:t>
            </a:r>
            <a:r>
              <a:rPr lang="ru-RU" dirty="0" err="1"/>
              <a:t>тн</a:t>
            </a:r>
            <a:r>
              <a:rPr lang="ru-RU" dirty="0"/>
              <a:t> в течение календарного года.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877BFBF-2541-44D5-B381-04D05E2DE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Вариант 2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F5353081-D2DB-494D-8BC4-13BB48AB0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2845891"/>
            <a:ext cx="3108960" cy="3063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Под единицей участия члена Кооператива в хозяйственной деятельности Кооператива понимается стоимость закупок ресурсов в Кооперативе. Минимальный объём хозяйственного участия – 100 тысяч рублей в течение года.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436523-7D3F-41E2-8B45-558B71C6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12</a:t>
            </a:fld>
            <a:endParaRPr lang="ru-RU" noProof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86966D27-C50E-4ED7-ACE1-E79781893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ru-RU" dirty="0"/>
              <a:t>Вариант 3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D58CCC8-4537-4BBF-BF37-715FC0D248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2845891"/>
            <a:ext cx="3108960" cy="3063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Под единицей участия члена Кооператива в хозяйственной деятельности Кооператива понимается площадь земельных участков, обработанных техникой кооператива . Минимальный размер участия – 0,15 га.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F7E0A4-F8DC-40AC-81B4-03EA6330CD13}"/>
              </a:ext>
            </a:extLst>
          </p:cNvPr>
          <p:cNvSpPr txBox="1"/>
          <p:nvPr/>
        </p:nvSpPr>
        <p:spPr>
          <a:xfrm>
            <a:off x="0" y="5950635"/>
            <a:ext cx="11428827" cy="923330"/>
          </a:xfrm>
          <a:custGeom>
            <a:avLst/>
            <a:gdLst>
              <a:gd name="connsiteX0" fmla="*/ 0 w 11428827"/>
              <a:gd name="connsiteY0" fmla="*/ 0 h 923330"/>
              <a:gd name="connsiteX1" fmla="*/ 457153 w 11428827"/>
              <a:gd name="connsiteY1" fmla="*/ 0 h 923330"/>
              <a:gd name="connsiteX2" fmla="*/ 685730 w 11428827"/>
              <a:gd name="connsiteY2" fmla="*/ 0 h 923330"/>
              <a:gd name="connsiteX3" fmla="*/ 1485748 w 11428827"/>
              <a:gd name="connsiteY3" fmla="*/ 0 h 923330"/>
              <a:gd name="connsiteX4" fmla="*/ 1942901 w 11428827"/>
              <a:gd name="connsiteY4" fmla="*/ 0 h 923330"/>
              <a:gd name="connsiteX5" fmla="*/ 2400054 w 11428827"/>
              <a:gd name="connsiteY5" fmla="*/ 0 h 923330"/>
              <a:gd name="connsiteX6" fmla="*/ 3200072 w 11428827"/>
              <a:gd name="connsiteY6" fmla="*/ 0 h 923330"/>
              <a:gd name="connsiteX7" fmla="*/ 3542936 w 11428827"/>
              <a:gd name="connsiteY7" fmla="*/ 0 h 923330"/>
              <a:gd name="connsiteX8" fmla="*/ 4342954 w 11428827"/>
              <a:gd name="connsiteY8" fmla="*/ 0 h 923330"/>
              <a:gd name="connsiteX9" fmla="*/ 5142972 w 11428827"/>
              <a:gd name="connsiteY9" fmla="*/ 0 h 923330"/>
              <a:gd name="connsiteX10" fmla="*/ 5714414 w 11428827"/>
              <a:gd name="connsiteY10" fmla="*/ 0 h 923330"/>
              <a:gd name="connsiteX11" fmla="*/ 6514431 w 11428827"/>
              <a:gd name="connsiteY11" fmla="*/ 0 h 923330"/>
              <a:gd name="connsiteX12" fmla="*/ 6971584 w 11428827"/>
              <a:gd name="connsiteY12" fmla="*/ 0 h 923330"/>
              <a:gd name="connsiteX13" fmla="*/ 7428738 w 11428827"/>
              <a:gd name="connsiteY13" fmla="*/ 0 h 923330"/>
              <a:gd name="connsiteX14" fmla="*/ 8114467 w 11428827"/>
              <a:gd name="connsiteY14" fmla="*/ 0 h 923330"/>
              <a:gd name="connsiteX15" fmla="*/ 8571620 w 11428827"/>
              <a:gd name="connsiteY15" fmla="*/ 0 h 923330"/>
              <a:gd name="connsiteX16" fmla="*/ 9371638 w 11428827"/>
              <a:gd name="connsiteY16" fmla="*/ 0 h 923330"/>
              <a:gd name="connsiteX17" fmla="*/ 10171656 w 11428827"/>
              <a:gd name="connsiteY17" fmla="*/ 0 h 923330"/>
              <a:gd name="connsiteX18" fmla="*/ 10743097 w 11428827"/>
              <a:gd name="connsiteY18" fmla="*/ 0 h 923330"/>
              <a:gd name="connsiteX19" fmla="*/ 11428827 w 11428827"/>
              <a:gd name="connsiteY19" fmla="*/ 0 h 923330"/>
              <a:gd name="connsiteX20" fmla="*/ 11428827 w 11428827"/>
              <a:gd name="connsiteY20" fmla="*/ 433965 h 923330"/>
              <a:gd name="connsiteX21" fmla="*/ 11428827 w 11428827"/>
              <a:gd name="connsiteY21" fmla="*/ 923330 h 923330"/>
              <a:gd name="connsiteX22" fmla="*/ 10743097 w 11428827"/>
              <a:gd name="connsiteY22" fmla="*/ 923330 h 923330"/>
              <a:gd name="connsiteX23" fmla="*/ 10400233 w 11428827"/>
              <a:gd name="connsiteY23" fmla="*/ 923330 h 923330"/>
              <a:gd name="connsiteX24" fmla="*/ 9828791 w 11428827"/>
              <a:gd name="connsiteY24" fmla="*/ 923330 h 923330"/>
              <a:gd name="connsiteX25" fmla="*/ 9600215 w 11428827"/>
              <a:gd name="connsiteY25" fmla="*/ 923330 h 923330"/>
              <a:gd name="connsiteX26" fmla="*/ 9371638 w 11428827"/>
              <a:gd name="connsiteY26" fmla="*/ 923330 h 923330"/>
              <a:gd name="connsiteX27" fmla="*/ 8800197 w 11428827"/>
              <a:gd name="connsiteY27" fmla="*/ 923330 h 923330"/>
              <a:gd name="connsiteX28" fmla="*/ 8457332 w 11428827"/>
              <a:gd name="connsiteY28" fmla="*/ 923330 h 923330"/>
              <a:gd name="connsiteX29" fmla="*/ 7771602 w 11428827"/>
              <a:gd name="connsiteY29" fmla="*/ 923330 h 923330"/>
              <a:gd name="connsiteX30" fmla="*/ 7428738 w 11428827"/>
              <a:gd name="connsiteY30" fmla="*/ 923330 h 923330"/>
              <a:gd name="connsiteX31" fmla="*/ 6743008 w 11428827"/>
              <a:gd name="connsiteY31" fmla="*/ 923330 h 923330"/>
              <a:gd name="connsiteX32" fmla="*/ 6514431 w 11428827"/>
              <a:gd name="connsiteY32" fmla="*/ 923330 h 923330"/>
              <a:gd name="connsiteX33" fmla="*/ 5828702 w 11428827"/>
              <a:gd name="connsiteY33" fmla="*/ 923330 h 923330"/>
              <a:gd name="connsiteX34" fmla="*/ 5485837 w 11428827"/>
              <a:gd name="connsiteY34" fmla="*/ 923330 h 923330"/>
              <a:gd name="connsiteX35" fmla="*/ 5257260 w 11428827"/>
              <a:gd name="connsiteY35" fmla="*/ 923330 h 923330"/>
              <a:gd name="connsiteX36" fmla="*/ 4914396 w 11428827"/>
              <a:gd name="connsiteY36" fmla="*/ 923330 h 923330"/>
              <a:gd name="connsiteX37" fmla="*/ 4228666 w 11428827"/>
              <a:gd name="connsiteY37" fmla="*/ 923330 h 923330"/>
              <a:gd name="connsiteX38" fmla="*/ 3885801 w 11428827"/>
              <a:gd name="connsiteY38" fmla="*/ 923330 h 923330"/>
              <a:gd name="connsiteX39" fmla="*/ 3657225 w 11428827"/>
              <a:gd name="connsiteY39" fmla="*/ 923330 h 923330"/>
              <a:gd name="connsiteX40" fmla="*/ 3314360 w 11428827"/>
              <a:gd name="connsiteY40" fmla="*/ 923330 h 923330"/>
              <a:gd name="connsiteX41" fmla="*/ 2857207 w 11428827"/>
              <a:gd name="connsiteY41" fmla="*/ 923330 h 923330"/>
              <a:gd name="connsiteX42" fmla="*/ 2285765 w 11428827"/>
              <a:gd name="connsiteY42" fmla="*/ 923330 h 923330"/>
              <a:gd name="connsiteX43" fmla="*/ 1942901 w 11428827"/>
              <a:gd name="connsiteY43" fmla="*/ 923330 h 923330"/>
              <a:gd name="connsiteX44" fmla="*/ 1142883 w 11428827"/>
              <a:gd name="connsiteY44" fmla="*/ 923330 h 923330"/>
              <a:gd name="connsiteX45" fmla="*/ 571441 w 11428827"/>
              <a:gd name="connsiteY45" fmla="*/ 923330 h 923330"/>
              <a:gd name="connsiteX46" fmla="*/ 0 w 11428827"/>
              <a:gd name="connsiteY46" fmla="*/ 923330 h 923330"/>
              <a:gd name="connsiteX47" fmla="*/ 0 w 11428827"/>
              <a:gd name="connsiteY47" fmla="*/ 452432 h 923330"/>
              <a:gd name="connsiteX48" fmla="*/ 0 w 11428827"/>
              <a:gd name="connsiteY48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428827" h="923330" extrusionOk="0">
                <a:moveTo>
                  <a:pt x="0" y="0"/>
                </a:moveTo>
                <a:cubicBezTo>
                  <a:pt x="214726" y="-2482"/>
                  <a:pt x="241169" y="44052"/>
                  <a:pt x="457153" y="0"/>
                </a:cubicBezTo>
                <a:cubicBezTo>
                  <a:pt x="673137" y="-44052"/>
                  <a:pt x="601719" y="19359"/>
                  <a:pt x="685730" y="0"/>
                </a:cubicBezTo>
                <a:cubicBezTo>
                  <a:pt x="769741" y="-19359"/>
                  <a:pt x="1280326" y="36037"/>
                  <a:pt x="1485748" y="0"/>
                </a:cubicBezTo>
                <a:cubicBezTo>
                  <a:pt x="1691170" y="-36037"/>
                  <a:pt x="1743576" y="47291"/>
                  <a:pt x="1942901" y="0"/>
                </a:cubicBezTo>
                <a:cubicBezTo>
                  <a:pt x="2142226" y="-47291"/>
                  <a:pt x="2216033" y="9621"/>
                  <a:pt x="2400054" y="0"/>
                </a:cubicBezTo>
                <a:cubicBezTo>
                  <a:pt x="2584075" y="-9621"/>
                  <a:pt x="2991869" y="65324"/>
                  <a:pt x="3200072" y="0"/>
                </a:cubicBezTo>
                <a:cubicBezTo>
                  <a:pt x="3408275" y="-65324"/>
                  <a:pt x="3423775" y="17895"/>
                  <a:pt x="3542936" y="0"/>
                </a:cubicBezTo>
                <a:cubicBezTo>
                  <a:pt x="3662097" y="-17895"/>
                  <a:pt x="4082936" y="29393"/>
                  <a:pt x="4342954" y="0"/>
                </a:cubicBezTo>
                <a:cubicBezTo>
                  <a:pt x="4602972" y="-29393"/>
                  <a:pt x="4813430" y="3689"/>
                  <a:pt x="5142972" y="0"/>
                </a:cubicBezTo>
                <a:cubicBezTo>
                  <a:pt x="5472514" y="-3689"/>
                  <a:pt x="5566327" y="7827"/>
                  <a:pt x="5714414" y="0"/>
                </a:cubicBezTo>
                <a:cubicBezTo>
                  <a:pt x="5862501" y="-7827"/>
                  <a:pt x="6176949" y="57516"/>
                  <a:pt x="6514431" y="0"/>
                </a:cubicBezTo>
                <a:cubicBezTo>
                  <a:pt x="6851913" y="-57516"/>
                  <a:pt x="6802458" y="11305"/>
                  <a:pt x="6971584" y="0"/>
                </a:cubicBezTo>
                <a:cubicBezTo>
                  <a:pt x="7140710" y="-11305"/>
                  <a:pt x="7317661" y="16680"/>
                  <a:pt x="7428738" y="0"/>
                </a:cubicBezTo>
                <a:cubicBezTo>
                  <a:pt x="7539815" y="-16680"/>
                  <a:pt x="7859323" y="71328"/>
                  <a:pt x="8114467" y="0"/>
                </a:cubicBezTo>
                <a:cubicBezTo>
                  <a:pt x="8369611" y="-71328"/>
                  <a:pt x="8370299" y="3026"/>
                  <a:pt x="8571620" y="0"/>
                </a:cubicBezTo>
                <a:cubicBezTo>
                  <a:pt x="8772941" y="-3026"/>
                  <a:pt x="9101176" y="94286"/>
                  <a:pt x="9371638" y="0"/>
                </a:cubicBezTo>
                <a:cubicBezTo>
                  <a:pt x="9642100" y="-94286"/>
                  <a:pt x="9904408" y="84801"/>
                  <a:pt x="10171656" y="0"/>
                </a:cubicBezTo>
                <a:cubicBezTo>
                  <a:pt x="10438904" y="-84801"/>
                  <a:pt x="10573792" y="27079"/>
                  <a:pt x="10743097" y="0"/>
                </a:cubicBezTo>
                <a:cubicBezTo>
                  <a:pt x="10912402" y="-27079"/>
                  <a:pt x="11109551" y="33333"/>
                  <a:pt x="11428827" y="0"/>
                </a:cubicBezTo>
                <a:cubicBezTo>
                  <a:pt x="11465905" y="89748"/>
                  <a:pt x="11404608" y="232177"/>
                  <a:pt x="11428827" y="433965"/>
                </a:cubicBezTo>
                <a:cubicBezTo>
                  <a:pt x="11453046" y="635754"/>
                  <a:pt x="11407287" y="691448"/>
                  <a:pt x="11428827" y="923330"/>
                </a:cubicBezTo>
                <a:cubicBezTo>
                  <a:pt x="11240233" y="996809"/>
                  <a:pt x="11056490" y="909992"/>
                  <a:pt x="10743097" y="923330"/>
                </a:cubicBezTo>
                <a:cubicBezTo>
                  <a:pt x="10429704" y="936668"/>
                  <a:pt x="10536809" y="916534"/>
                  <a:pt x="10400233" y="923330"/>
                </a:cubicBezTo>
                <a:cubicBezTo>
                  <a:pt x="10263657" y="930126"/>
                  <a:pt x="10071145" y="868869"/>
                  <a:pt x="9828791" y="923330"/>
                </a:cubicBezTo>
                <a:cubicBezTo>
                  <a:pt x="9586437" y="977791"/>
                  <a:pt x="9694915" y="921687"/>
                  <a:pt x="9600215" y="923330"/>
                </a:cubicBezTo>
                <a:cubicBezTo>
                  <a:pt x="9505515" y="924973"/>
                  <a:pt x="9417659" y="902789"/>
                  <a:pt x="9371638" y="923330"/>
                </a:cubicBezTo>
                <a:cubicBezTo>
                  <a:pt x="9325617" y="943871"/>
                  <a:pt x="8926227" y="922302"/>
                  <a:pt x="8800197" y="923330"/>
                </a:cubicBezTo>
                <a:cubicBezTo>
                  <a:pt x="8674167" y="924358"/>
                  <a:pt x="8587327" y="900204"/>
                  <a:pt x="8457332" y="923330"/>
                </a:cubicBezTo>
                <a:cubicBezTo>
                  <a:pt x="8327338" y="946456"/>
                  <a:pt x="7964943" y="861085"/>
                  <a:pt x="7771602" y="923330"/>
                </a:cubicBezTo>
                <a:cubicBezTo>
                  <a:pt x="7578261" y="985575"/>
                  <a:pt x="7512308" y="923002"/>
                  <a:pt x="7428738" y="923330"/>
                </a:cubicBezTo>
                <a:cubicBezTo>
                  <a:pt x="7345168" y="923658"/>
                  <a:pt x="6892730" y="910922"/>
                  <a:pt x="6743008" y="923330"/>
                </a:cubicBezTo>
                <a:cubicBezTo>
                  <a:pt x="6593286" y="935738"/>
                  <a:pt x="6577585" y="900264"/>
                  <a:pt x="6514431" y="923330"/>
                </a:cubicBezTo>
                <a:cubicBezTo>
                  <a:pt x="6451277" y="946396"/>
                  <a:pt x="6167086" y="905064"/>
                  <a:pt x="5828702" y="923330"/>
                </a:cubicBezTo>
                <a:cubicBezTo>
                  <a:pt x="5490318" y="941596"/>
                  <a:pt x="5560519" y="887007"/>
                  <a:pt x="5485837" y="923330"/>
                </a:cubicBezTo>
                <a:cubicBezTo>
                  <a:pt x="5411156" y="959653"/>
                  <a:pt x="5326712" y="897559"/>
                  <a:pt x="5257260" y="923330"/>
                </a:cubicBezTo>
                <a:cubicBezTo>
                  <a:pt x="5187808" y="949101"/>
                  <a:pt x="5046616" y="896837"/>
                  <a:pt x="4914396" y="923330"/>
                </a:cubicBezTo>
                <a:cubicBezTo>
                  <a:pt x="4782176" y="949823"/>
                  <a:pt x="4391220" y="906007"/>
                  <a:pt x="4228666" y="923330"/>
                </a:cubicBezTo>
                <a:cubicBezTo>
                  <a:pt x="4066112" y="940653"/>
                  <a:pt x="4040938" y="904475"/>
                  <a:pt x="3885801" y="923330"/>
                </a:cubicBezTo>
                <a:cubicBezTo>
                  <a:pt x="3730664" y="942185"/>
                  <a:pt x="3713140" y="903628"/>
                  <a:pt x="3657225" y="923330"/>
                </a:cubicBezTo>
                <a:cubicBezTo>
                  <a:pt x="3601310" y="943032"/>
                  <a:pt x="3481935" y="923041"/>
                  <a:pt x="3314360" y="923330"/>
                </a:cubicBezTo>
                <a:cubicBezTo>
                  <a:pt x="3146786" y="923619"/>
                  <a:pt x="2987260" y="922597"/>
                  <a:pt x="2857207" y="923330"/>
                </a:cubicBezTo>
                <a:cubicBezTo>
                  <a:pt x="2727154" y="924063"/>
                  <a:pt x="2433469" y="873836"/>
                  <a:pt x="2285765" y="923330"/>
                </a:cubicBezTo>
                <a:cubicBezTo>
                  <a:pt x="2138061" y="972824"/>
                  <a:pt x="2111411" y="901903"/>
                  <a:pt x="1942901" y="923330"/>
                </a:cubicBezTo>
                <a:cubicBezTo>
                  <a:pt x="1774391" y="944757"/>
                  <a:pt x="1540979" y="851009"/>
                  <a:pt x="1142883" y="923330"/>
                </a:cubicBezTo>
                <a:cubicBezTo>
                  <a:pt x="744787" y="995651"/>
                  <a:pt x="743851" y="867417"/>
                  <a:pt x="571441" y="923330"/>
                </a:cubicBezTo>
                <a:cubicBezTo>
                  <a:pt x="399031" y="979243"/>
                  <a:pt x="130072" y="868209"/>
                  <a:pt x="0" y="923330"/>
                </a:cubicBezTo>
                <a:cubicBezTo>
                  <a:pt x="-2106" y="786825"/>
                  <a:pt x="38088" y="600130"/>
                  <a:pt x="0" y="452432"/>
                </a:cubicBezTo>
                <a:cubicBezTo>
                  <a:pt x="-38088" y="304734"/>
                  <a:pt x="8692" y="112862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Данные нормы не диктуются «извне», а являются результатом договорённости между собой членов кооператива, в том числе, для целей определения обязательного паевого взноса, для возможного исключения из кооператива, для распределения убытков и т.д.</a:t>
            </a:r>
          </a:p>
        </p:txBody>
      </p:sp>
    </p:spTree>
    <p:extLst>
      <p:ext uri="{BB962C8B-B14F-4D97-AF65-F5344CB8AC3E}">
        <p14:creationId xmlns:p14="http://schemas.microsoft.com/office/powerpoint/2010/main" val="271599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95BFA84-0D58-41E1-AE01-821240F0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Пример 3. Размер и порядок внесения дополнительных паевых взносов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26C655-E07B-48AC-A265-3AE8B4638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Вариант 1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7EE1690-F0D0-41E0-B450-7182D3094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45891"/>
            <a:ext cx="3108960" cy="306324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Внесение дополнительных паевых взносов членами Кооператива не допускается.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877BFBF-2541-44D5-B381-04D05E2DE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Вариант 2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F5353081-D2DB-494D-8BC4-13BB48AB0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2845891"/>
            <a:ext cx="3108960" cy="3063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Дополнительный паевой взнос вносится членом Кооператива порядке и на условиях, согласованных между членом Кооператива и Кооперативом, при этом срок не может быть менее 1 года, а сумма – не более 20 процентов паевого фонда на дату внесения взноса.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436523-7D3F-41E2-8B45-558B71C6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86966D27-C50E-4ED7-ACE1-E79781893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ru-RU" dirty="0"/>
              <a:t>Вариант 3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D58CCC8-4537-4BBF-BF37-715FC0D248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2845891"/>
            <a:ext cx="3108960" cy="3063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Член Кооператива вправе внести, а Кооператив обязан принять дополнительный паевой взнос в объёме и на срок, предложенный членом Кооператива.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F7E0A4-F8DC-40AC-81B4-03EA6330CD13}"/>
              </a:ext>
            </a:extLst>
          </p:cNvPr>
          <p:cNvSpPr txBox="1"/>
          <p:nvPr/>
        </p:nvSpPr>
        <p:spPr>
          <a:xfrm>
            <a:off x="0" y="5950635"/>
            <a:ext cx="11428827" cy="923330"/>
          </a:xfrm>
          <a:custGeom>
            <a:avLst/>
            <a:gdLst>
              <a:gd name="connsiteX0" fmla="*/ 0 w 11428827"/>
              <a:gd name="connsiteY0" fmla="*/ 0 h 923330"/>
              <a:gd name="connsiteX1" fmla="*/ 457153 w 11428827"/>
              <a:gd name="connsiteY1" fmla="*/ 0 h 923330"/>
              <a:gd name="connsiteX2" fmla="*/ 685730 w 11428827"/>
              <a:gd name="connsiteY2" fmla="*/ 0 h 923330"/>
              <a:gd name="connsiteX3" fmla="*/ 1485748 w 11428827"/>
              <a:gd name="connsiteY3" fmla="*/ 0 h 923330"/>
              <a:gd name="connsiteX4" fmla="*/ 1942901 w 11428827"/>
              <a:gd name="connsiteY4" fmla="*/ 0 h 923330"/>
              <a:gd name="connsiteX5" fmla="*/ 2400054 w 11428827"/>
              <a:gd name="connsiteY5" fmla="*/ 0 h 923330"/>
              <a:gd name="connsiteX6" fmla="*/ 3200072 w 11428827"/>
              <a:gd name="connsiteY6" fmla="*/ 0 h 923330"/>
              <a:gd name="connsiteX7" fmla="*/ 3542936 w 11428827"/>
              <a:gd name="connsiteY7" fmla="*/ 0 h 923330"/>
              <a:gd name="connsiteX8" fmla="*/ 4342954 w 11428827"/>
              <a:gd name="connsiteY8" fmla="*/ 0 h 923330"/>
              <a:gd name="connsiteX9" fmla="*/ 5142972 w 11428827"/>
              <a:gd name="connsiteY9" fmla="*/ 0 h 923330"/>
              <a:gd name="connsiteX10" fmla="*/ 5714414 w 11428827"/>
              <a:gd name="connsiteY10" fmla="*/ 0 h 923330"/>
              <a:gd name="connsiteX11" fmla="*/ 6514431 w 11428827"/>
              <a:gd name="connsiteY11" fmla="*/ 0 h 923330"/>
              <a:gd name="connsiteX12" fmla="*/ 6971584 w 11428827"/>
              <a:gd name="connsiteY12" fmla="*/ 0 h 923330"/>
              <a:gd name="connsiteX13" fmla="*/ 7428738 w 11428827"/>
              <a:gd name="connsiteY13" fmla="*/ 0 h 923330"/>
              <a:gd name="connsiteX14" fmla="*/ 8114467 w 11428827"/>
              <a:gd name="connsiteY14" fmla="*/ 0 h 923330"/>
              <a:gd name="connsiteX15" fmla="*/ 8571620 w 11428827"/>
              <a:gd name="connsiteY15" fmla="*/ 0 h 923330"/>
              <a:gd name="connsiteX16" fmla="*/ 9371638 w 11428827"/>
              <a:gd name="connsiteY16" fmla="*/ 0 h 923330"/>
              <a:gd name="connsiteX17" fmla="*/ 10171656 w 11428827"/>
              <a:gd name="connsiteY17" fmla="*/ 0 h 923330"/>
              <a:gd name="connsiteX18" fmla="*/ 10743097 w 11428827"/>
              <a:gd name="connsiteY18" fmla="*/ 0 h 923330"/>
              <a:gd name="connsiteX19" fmla="*/ 11428827 w 11428827"/>
              <a:gd name="connsiteY19" fmla="*/ 0 h 923330"/>
              <a:gd name="connsiteX20" fmla="*/ 11428827 w 11428827"/>
              <a:gd name="connsiteY20" fmla="*/ 433965 h 923330"/>
              <a:gd name="connsiteX21" fmla="*/ 11428827 w 11428827"/>
              <a:gd name="connsiteY21" fmla="*/ 923330 h 923330"/>
              <a:gd name="connsiteX22" fmla="*/ 10743097 w 11428827"/>
              <a:gd name="connsiteY22" fmla="*/ 923330 h 923330"/>
              <a:gd name="connsiteX23" fmla="*/ 10400233 w 11428827"/>
              <a:gd name="connsiteY23" fmla="*/ 923330 h 923330"/>
              <a:gd name="connsiteX24" fmla="*/ 9828791 w 11428827"/>
              <a:gd name="connsiteY24" fmla="*/ 923330 h 923330"/>
              <a:gd name="connsiteX25" fmla="*/ 9600215 w 11428827"/>
              <a:gd name="connsiteY25" fmla="*/ 923330 h 923330"/>
              <a:gd name="connsiteX26" fmla="*/ 9371638 w 11428827"/>
              <a:gd name="connsiteY26" fmla="*/ 923330 h 923330"/>
              <a:gd name="connsiteX27" fmla="*/ 8800197 w 11428827"/>
              <a:gd name="connsiteY27" fmla="*/ 923330 h 923330"/>
              <a:gd name="connsiteX28" fmla="*/ 8457332 w 11428827"/>
              <a:gd name="connsiteY28" fmla="*/ 923330 h 923330"/>
              <a:gd name="connsiteX29" fmla="*/ 7771602 w 11428827"/>
              <a:gd name="connsiteY29" fmla="*/ 923330 h 923330"/>
              <a:gd name="connsiteX30" fmla="*/ 7428738 w 11428827"/>
              <a:gd name="connsiteY30" fmla="*/ 923330 h 923330"/>
              <a:gd name="connsiteX31" fmla="*/ 6743008 w 11428827"/>
              <a:gd name="connsiteY31" fmla="*/ 923330 h 923330"/>
              <a:gd name="connsiteX32" fmla="*/ 6514431 w 11428827"/>
              <a:gd name="connsiteY32" fmla="*/ 923330 h 923330"/>
              <a:gd name="connsiteX33" fmla="*/ 5828702 w 11428827"/>
              <a:gd name="connsiteY33" fmla="*/ 923330 h 923330"/>
              <a:gd name="connsiteX34" fmla="*/ 5485837 w 11428827"/>
              <a:gd name="connsiteY34" fmla="*/ 923330 h 923330"/>
              <a:gd name="connsiteX35" fmla="*/ 5257260 w 11428827"/>
              <a:gd name="connsiteY35" fmla="*/ 923330 h 923330"/>
              <a:gd name="connsiteX36" fmla="*/ 4914396 w 11428827"/>
              <a:gd name="connsiteY36" fmla="*/ 923330 h 923330"/>
              <a:gd name="connsiteX37" fmla="*/ 4228666 w 11428827"/>
              <a:gd name="connsiteY37" fmla="*/ 923330 h 923330"/>
              <a:gd name="connsiteX38" fmla="*/ 3885801 w 11428827"/>
              <a:gd name="connsiteY38" fmla="*/ 923330 h 923330"/>
              <a:gd name="connsiteX39" fmla="*/ 3657225 w 11428827"/>
              <a:gd name="connsiteY39" fmla="*/ 923330 h 923330"/>
              <a:gd name="connsiteX40" fmla="*/ 3314360 w 11428827"/>
              <a:gd name="connsiteY40" fmla="*/ 923330 h 923330"/>
              <a:gd name="connsiteX41" fmla="*/ 2857207 w 11428827"/>
              <a:gd name="connsiteY41" fmla="*/ 923330 h 923330"/>
              <a:gd name="connsiteX42" fmla="*/ 2285765 w 11428827"/>
              <a:gd name="connsiteY42" fmla="*/ 923330 h 923330"/>
              <a:gd name="connsiteX43" fmla="*/ 1942901 w 11428827"/>
              <a:gd name="connsiteY43" fmla="*/ 923330 h 923330"/>
              <a:gd name="connsiteX44" fmla="*/ 1142883 w 11428827"/>
              <a:gd name="connsiteY44" fmla="*/ 923330 h 923330"/>
              <a:gd name="connsiteX45" fmla="*/ 571441 w 11428827"/>
              <a:gd name="connsiteY45" fmla="*/ 923330 h 923330"/>
              <a:gd name="connsiteX46" fmla="*/ 0 w 11428827"/>
              <a:gd name="connsiteY46" fmla="*/ 923330 h 923330"/>
              <a:gd name="connsiteX47" fmla="*/ 0 w 11428827"/>
              <a:gd name="connsiteY47" fmla="*/ 452432 h 923330"/>
              <a:gd name="connsiteX48" fmla="*/ 0 w 11428827"/>
              <a:gd name="connsiteY48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428827" h="923330" extrusionOk="0">
                <a:moveTo>
                  <a:pt x="0" y="0"/>
                </a:moveTo>
                <a:cubicBezTo>
                  <a:pt x="214726" y="-2482"/>
                  <a:pt x="241169" y="44052"/>
                  <a:pt x="457153" y="0"/>
                </a:cubicBezTo>
                <a:cubicBezTo>
                  <a:pt x="673137" y="-44052"/>
                  <a:pt x="601719" y="19359"/>
                  <a:pt x="685730" y="0"/>
                </a:cubicBezTo>
                <a:cubicBezTo>
                  <a:pt x="769741" y="-19359"/>
                  <a:pt x="1280326" y="36037"/>
                  <a:pt x="1485748" y="0"/>
                </a:cubicBezTo>
                <a:cubicBezTo>
                  <a:pt x="1691170" y="-36037"/>
                  <a:pt x="1743576" y="47291"/>
                  <a:pt x="1942901" y="0"/>
                </a:cubicBezTo>
                <a:cubicBezTo>
                  <a:pt x="2142226" y="-47291"/>
                  <a:pt x="2216033" y="9621"/>
                  <a:pt x="2400054" y="0"/>
                </a:cubicBezTo>
                <a:cubicBezTo>
                  <a:pt x="2584075" y="-9621"/>
                  <a:pt x="2991869" y="65324"/>
                  <a:pt x="3200072" y="0"/>
                </a:cubicBezTo>
                <a:cubicBezTo>
                  <a:pt x="3408275" y="-65324"/>
                  <a:pt x="3423775" y="17895"/>
                  <a:pt x="3542936" y="0"/>
                </a:cubicBezTo>
                <a:cubicBezTo>
                  <a:pt x="3662097" y="-17895"/>
                  <a:pt x="4082936" y="29393"/>
                  <a:pt x="4342954" y="0"/>
                </a:cubicBezTo>
                <a:cubicBezTo>
                  <a:pt x="4602972" y="-29393"/>
                  <a:pt x="4813430" y="3689"/>
                  <a:pt x="5142972" y="0"/>
                </a:cubicBezTo>
                <a:cubicBezTo>
                  <a:pt x="5472514" y="-3689"/>
                  <a:pt x="5566327" y="7827"/>
                  <a:pt x="5714414" y="0"/>
                </a:cubicBezTo>
                <a:cubicBezTo>
                  <a:pt x="5862501" y="-7827"/>
                  <a:pt x="6176949" y="57516"/>
                  <a:pt x="6514431" y="0"/>
                </a:cubicBezTo>
                <a:cubicBezTo>
                  <a:pt x="6851913" y="-57516"/>
                  <a:pt x="6802458" y="11305"/>
                  <a:pt x="6971584" y="0"/>
                </a:cubicBezTo>
                <a:cubicBezTo>
                  <a:pt x="7140710" y="-11305"/>
                  <a:pt x="7317661" y="16680"/>
                  <a:pt x="7428738" y="0"/>
                </a:cubicBezTo>
                <a:cubicBezTo>
                  <a:pt x="7539815" y="-16680"/>
                  <a:pt x="7859323" y="71328"/>
                  <a:pt x="8114467" y="0"/>
                </a:cubicBezTo>
                <a:cubicBezTo>
                  <a:pt x="8369611" y="-71328"/>
                  <a:pt x="8370299" y="3026"/>
                  <a:pt x="8571620" y="0"/>
                </a:cubicBezTo>
                <a:cubicBezTo>
                  <a:pt x="8772941" y="-3026"/>
                  <a:pt x="9101176" y="94286"/>
                  <a:pt x="9371638" y="0"/>
                </a:cubicBezTo>
                <a:cubicBezTo>
                  <a:pt x="9642100" y="-94286"/>
                  <a:pt x="9904408" y="84801"/>
                  <a:pt x="10171656" y="0"/>
                </a:cubicBezTo>
                <a:cubicBezTo>
                  <a:pt x="10438904" y="-84801"/>
                  <a:pt x="10573792" y="27079"/>
                  <a:pt x="10743097" y="0"/>
                </a:cubicBezTo>
                <a:cubicBezTo>
                  <a:pt x="10912402" y="-27079"/>
                  <a:pt x="11109551" y="33333"/>
                  <a:pt x="11428827" y="0"/>
                </a:cubicBezTo>
                <a:cubicBezTo>
                  <a:pt x="11465905" y="89748"/>
                  <a:pt x="11404608" y="232177"/>
                  <a:pt x="11428827" y="433965"/>
                </a:cubicBezTo>
                <a:cubicBezTo>
                  <a:pt x="11453046" y="635754"/>
                  <a:pt x="11407287" y="691448"/>
                  <a:pt x="11428827" y="923330"/>
                </a:cubicBezTo>
                <a:cubicBezTo>
                  <a:pt x="11240233" y="996809"/>
                  <a:pt x="11056490" y="909992"/>
                  <a:pt x="10743097" y="923330"/>
                </a:cubicBezTo>
                <a:cubicBezTo>
                  <a:pt x="10429704" y="936668"/>
                  <a:pt x="10536809" y="916534"/>
                  <a:pt x="10400233" y="923330"/>
                </a:cubicBezTo>
                <a:cubicBezTo>
                  <a:pt x="10263657" y="930126"/>
                  <a:pt x="10071145" y="868869"/>
                  <a:pt x="9828791" y="923330"/>
                </a:cubicBezTo>
                <a:cubicBezTo>
                  <a:pt x="9586437" y="977791"/>
                  <a:pt x="9694915" y="921687"/>
                  <a:pt x="9600215" y="923330"/>
                </a:cubicBezTo>
                <a:cubicBezTo>
                  <a:pt x="9505515" y="924973"/>
                  <a:pt x="9417659" y="902789"/>
                  <a:pt x="9371638" y="923330"/>
                </a:cubicBezTo>
                <a:cubicBezTo>
                  <a:pt x="9325617" y="943871"/>
                  <a:pt x="8926227" y="922302"/>
                  <a:pt x="8800197" y="923330"/>
                </a:cubicBezTo>
                <a:cubicBezTo>
                  <a:pt x="8674167" y="924358"/>
                  <a:pt x="8587327" y="900204"/>
                  <a:pt x="8457332" y="923330"/>
                </a:cubicBezTo>
                <a:cubicBezTo>
                  <a:pt x="8327338" y="946456"/>
                  <a:pt x="7964943" y="861085"/>
                  <a:pt x="7771602" y="923330"/>
                </a:cubicBezTo>
                <a:cubicBezTo>
                  <a:pt x="7578261" y="985575"/>
                  <a:pt x="7512308" y="923002"/>
                  <a:pt x="7428738" y="923330"/>
                </a:cubicBezTo>
                <a:cubicBezTo>
                  <a:pt x="7345168" y="923658"/>
                  <a:pt x="6892730" y="910922"/>
                  <a:pt x="6743008" y="923330"/>
                </a:cubicBezTo>
                <a:cubicBezTo>
                  <a:pt x="6593286" y="935738"/>
                  <a:pt x="6577585" y="900264"/>
                  <a:pt x="6514431" y="923330"/>
                </a:cubicBezTo>
                <a:cubicBezTo>
                  <a:pt x="6451277" y="946396"/>
                  <a:pt x="6167086" y="905064"/>
                  <a:pt x="5828702" y="923330"/>
                </a:cubicBezTo>
                <a:cubicBezTo>
                  <a:pt x="5490318" y="941596"/>
                  <a:pt x="5560519" y="887007"/>
                  <a:pt x="5485837" y="923330"/>
                </a:cubicBezTo>
                <a:cubicBezTo>
                  <a:pt x="5411156" y="959653"/>
                  <a:pt x="5326712" y="897559"/>
                  <a:pt x="5257260" y="923330"/>
                </a:cubicBezTo>
                <a:cubicBezTo>
                  <a:pt x="5187808" y="949101"/>
                  <a:pt x="5046616" y="896837"/>
                  <a:pt x="4914396" y="923330"/>
                </a:cubicBezTo>
                <a:cubicBezTo>
                  <a:pt x="4782176" y="949823"/>
                  <a:pt x="4391220" y="906007"/>
                  <a:pt x="4228666" y="923330"/>
                </a:cubicBezTo>
                <a:cubicBezTo>
                  <a:pt x="4066112" y="940653"/>
                  <a:pt x="4040938" y="904475"/>
                  <a:pt x="3885801" y="923330"/>
                </a:cubicBezTo>
                <a:cubicBezTo>
                  <a:pt x="3730664" y="942185"/>
                  <a:pt x="3713140" y="903628"/>
                  <a:pt x="3657225" y="923330"/>
                </a:cubicBezTo>
                <a:cubicBezTo>
                  <a:pt x="3601310" y="943032"/>
                  <a:pt x="3481935" y="923041"/>
                  <a:pt x="3314360" y="923330"/>
                </a:cubicBezTo>
                <a:cubicBezTo>
                  <a:pt x="3146786" y="923619"/>
                  <a:pt x="2987260" y="922597"/>
                  <a:pt x="2857207" y="923330"/>
                </a:cubicBezTo>
                <a:cubicBezTo>
                  <a:pt x="2727154" y="924063"/>
                  <a:pt x="2433469" y="873836"/>
                  <a:pt x="2285765" y="923330"/>
                </a:cubicBezTo>
                <a:cubicBezTo>
                  <a:pt x="2138061" y="972824"/>
                  <a:pt x="2111411" y="901903"/>
                  <a:pt x="1942901" y="923330"/>
                </a:cubicBezTo>
                <a:cubicBezTo>
                  <a:pt x="1774391" y="944757"/>
                  <a:pt x="1540979" y="851009"/>
                  <a:pt x="1142883" y="923330"/>
                </a:cubicBezTo>
                <a:cubicBezTo>
                  <a:pt x="744787" y="995651"/>
                  <a:pt x="743851" y="867417"/>
                  <a:pt x="571441" y="923330"/>
                </a:cubicBezTo>
                <a:cubicBezTo>
                  <a:pt x="399031" y="979243"/>
                  <a:pt x="130072" y="868209"/>
                  <a:pt x="0" y="923330"/>
                </a:cubicBezTo>
                <a:cubicBezTo>
                  <a:pt x="-2106" y="786825"/>
                  <a:pt x="38088" y="600130"/>
                  <a:pt x="0" y="452432"/>
                </a:cubicBezTo>
                <a:cubicBezTo>
                  <a:pt x="-38088" y="304734"/>
                  <a:pt x="8692" y="112862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Данные нормы не диктуются «извне», а являются результатом договорённости между собой членов кооператива по вопросу потребности в дополнительных паевых взносах и целесообразности их внесения для члена кооператива.</a:t>
            </a:r>
          </a:p>
        </p:txBody>
      </p:sp>
    </p:spTree>
    <p:extLst>
      <p:ext uri="{BB962C8B-B14F-4D97-AF65-F5344CB8AC3E}">
        <p14:creationId xmlns:p14="http://schemas.microsoft.com/office/powerpoint/2010/main" val="26366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889837-0564-4A49-AD16-68563255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14</a:t>
            </a:fld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26F5E1A-7407-4AB9-A9C6-F505853B84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6489" y="1268745"/>
            <a:ext cx="4086001" cy="48975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перенос в устав императивных норм законов и подзаконных актов без решения специфических вопросов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8FD2B67-9945-4E7C-A645-0CFE1DE4375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/>
        </p:blipFill>
        <p:spPr>
          <a:xfrm>
            <a:off x="3953023" y="691708"/>
            <a:ext cx="8238978" cy="616629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AC0C28-0E07-4F6E-A07F-3D8F97CF1D4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избыточности -</a:t>
            </a:r>
          </a:p>
        </p:txBody>
      </p:sp>
    </p:spTree>
    <p:extLst>
      <p:ext uri="{BB962C8B-B14F-4D97-AF65-F5344CB8AC3E}">
        <p14:creationId xmlns:p14="http://schemas.microsoft.com/office/powerpoint/2010/main" val="1618260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14EDC97-0759-4C43-9311-795E5ED5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Следствия переноса в устав содержания иных регулирующих норм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3A333C-866B-42F6-A215-24E8FCCEF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Рост объёма текста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EACC759-39DC-4B7F-9165-478A3F3838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Мониторинг изменений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D608B7-042C-4C08-9CF7-D65A1C15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15</a:t>
            </a:fld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A3B1001-90F3-43AA-8E8B-6C41A049F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ru-RU" dirty="0"/>
              <a:t>«Выход из-под контроля»</a:t>
            </a:r>
          </a:p>
        </p:txBody>
      </p:sp>
      <p:pic>
        <p:nvPicPr>
          <p:cNvPr id="2050" name="Picture 2" descr="Самые большие книги (по объёму) - Книга. Конец и продолжение">
            <a:extLst>
              <a:ext uri="{FF2B5EF4-FFF2-40B4-BE49-F238E27FC236}">
                <a16:creationId xmlns:a16="http://schemas.microsoft.com/office/drawing/2014/main" id="{161911DE-0089-4BB7-A73B-AE7B478C94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" y="3127248"/>
            <a:ext cx="3900529" cy="302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уда несётся белка в колесе? (Дмитрий Богданов 62) / Стихи.ру">
            <a:extLst>
              <a:ext uri="{FF2B5EF4-FFF2-40B4-BE49-F238E27FC236}">
                <a16:creationId xmlns:a16="http://schemas.microsoft.com/office/drawing/2014/main" id="{40198A39-285E-40BD-9B59-B319D633017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88" y="3156597"/>
            <a:ext cx="3108325" cy="29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 СЛУЧАЕВ КОГДА ЧТО ТО ПОШЛО НЕ ТАК - YouTube">
            <a:extLst>
              <a:ext uri="{FF2B5EF4-FFF2-40B4-BE49-F238E27FC236}">
                <a16:creationId xmlns:a16="http://schemas.microsoft.com/office/drawing/2014/main" id="{26B83FDD-FCCF-409C-BED6-917063296DE7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709" y="3156598"/>
            <a:ext cx="5241292" cy="29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7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B4CD0-8FF5-4329-4FAD-6991CA1A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Внутренние положения кооператива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4C2345-8DDE-3CCE-4180-E23B0C1BC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Обязательные в силу закона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F02E4D-DD07-EFF7-3EF0-B808D40372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Положение о Наблюдательном совете:</a:t>
            </a:r>
          </a:p>
          <a:p>
            <a:r>
              <a:rPr lang="ru-RU" dirty="0"/>
              <a:t>Что конкретно проверяет Наблюдательный совет в данном </a:t>
            </a:r>
            <a:r>
              <a:rPr lang="ru-RU" dirty="0" err="1"/>
              <a:t>СПоК</a:t>
            </a:r>
            <a:r>
              <a:rPr lang="ru-RU" dirty="0"/>
              <a:t>?</a:t>
            </a:r>
          </a:p>
          <a:p>
            <a:r>
              <a:rPr lang="ru-RU" dirty="0"/>
              <a:t>С какой частотой проводятся проверки?</a:t>
            </a:r>
          </a:p>
          <a:p>
            <a:r>
              <a:rPr lang="ru-RU" dirty="0"/>
              <a:t>Какие документы используются?</a:t>
            </a:r>
          </a:p>
          <a:p>
            <a:r>
              <a:rPr lang="ru-RU" dirty="0"/>
              <a:t>И т.д.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BA36E3-4DC2-B340-8383-FB1D74A67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Создаваемые ТОЛЬКО под потребности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39D312-9AD7-3FA5-BC77-11280C045E1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«Положение о технологии производства картофеля членами кооператива»;</a:t>
            </a:r>
          </a:p>
          <a:p>
            <a:r>
              <a:rPr lang="ru-RU" dirty="0"/>
              <a:t>«Положение о приемлемых характеристиках поставляемого молока и минимальном объёме поставок»;</a:t>
            </a:r>
          </a:p>
          <a:p>
            <a:r>
              <a:rPr lang="ru-RU" dirty="0"/>
              <a:t>«Положение о возмещении ущерба члену кооператива за задержку предоставления ему механизированных услуг».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B2431F-B8F2-C246-D204-4BF2CD01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70848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4DFAB62-BE03-E1C6-2B6B-A49061A28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Примеры ненужных в кооперативе документов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0FFF7E53-1411-D5D2-A0E5-693F04E01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Положение об органах управления,</a:t>
            </a:r>
          </a:p>
          <a:p>
            <a:r>
              <a:rPr lang="ru-RU" dirty="0"/>
              <a:t>Положение о председателе,</a:t>
            </a:r>
          </a:p>
          <a:p>
            <a:r>
              <a:rPr lang="ru-RU" dirty="0"/>
              <a:t>Положение об общем собрании,</a:t>
            </a:r>
          </a:p>
          <a:p>
            <a:r>
              <a:rPr lang="ru-RU" dirty="0"/>
              <a:t>Положение о распределении прибыли,</a:t>
            </a:r>
          </a:p>
          <a:p>
            <a:r>
              <a:rPr lang="ru-RU" dirty="0"/>
              <a:t>Положение о взносах и фондах,</a:t>
            </a:r>
          </a:p>
          <a:p>
            <a:r>
              <a:rPr lang="ru-RU" dirty="0"/>
              <a:t>Положение о членской книжке,</a:t>
            </a:r>
          </a:p>
          <a:p>
            <a:r>
              <a:rPr lang="ru-RU" dirty="0"/>
              <a:t>Положение о ведении реестра членов и т.д. и т.п.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DEF891-715C-192E-A175-B289D649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90900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FE5BB-399E-A120-3FC2-03D3D764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Прочие специфические документы, подлежащие хранению в кооперативе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E43C68-E848-4DE8-6621-F53D3234A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ru-RU" dirty="0"/>
              <a:t>Протоколы общих собраний,</a:t>
            </a:r>
          </a:p>
          <a:p>
            <a:r>
              <a:rPr lang="ru-RU" dirty="0"/>
              <a:t>Протоколы заседаний Правления,</a:t>
            </a:r>
          </a:p>
          <a:p>
            <a:r>
              <a:rPr lang="ru-RU" dirty="0"/>
              <a:t>Протоколы заседаний Наблюдательного совета,</a:t>
            </a:r>
          </a:p>
          <a:p>
            <a:r>
              <a:rPr lang="ru-RU" dirty="0"/>
              <a:t>Протоколы совместных заседаний Правления и Наблюдательного совета,</a:t>
            </a:r>
          </a:p>
          <a:p>
            <a:r>
              <a:rPr lang="ru-RU" dirty="0"/>
              <a:t>Акты ревизии, ревизионные заключения.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574C16-D3F1-0297-4418-5A1C19AD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68717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7ADDE-BE04-F9A1-4561-1F1C51D8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Требования к протоколу </a:t>
            </a:r>
            <a:r>
              <a:rPr lang="ru-RU"/>
              <a:t>общего собрания</a:t>
            </a:r>
            <a:br>
              <a:rPr lang="ru-RU"/>
            </a:br>
            <a:r>
              <a:rPr lang="ru-RU"/>
              <a:t>(</a:t>
            </a:r>
            <a:r>
              <a:rPr lang="ru-RU" dirty="0"/>
              <a:t>ч. 8 ст. 24 Закона)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D65E0-6911-4015-4271-04DB72611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1) наименование кооператива и информация о его месте нахождения;</a:t>
            </a:r>
          </a:p>
          <a:p>
            <a:pPr marL="0" indent="0">
              <a:buNone/>
            </a:pPr>
            <a:r>
              <a:rPr lang="ru-RU" dirty="0"/>
              <a:t>2) место, дата и время проведения общего собрания членов кооператива;</a:t>
            </a:r>
          </a:p>
          <a:p>
            <a:pPr marL="0" indent="0">
              <a:buNone/>
            </a:pPr>
            <a:r>
              <a:rPr lang="ru-RU" dirty="0"/>
              <a:t>3) дата извещения о проведении общего собрания членов кооператива и дата представления материалов, прилагаемых к повестке дня общего собрания членов кооператива;</a:t>
            </a:r>
          </a:p>
          <a:p>
            <a:pPr marL="0" indent="0">
              <a:buNone/>
            </a:pPr>
            <a:r>
              <a:rPr lang="ru-RU" dirty="0"/>
              <a:t>4) общее число членов кооператива на дату извещения о проведении общего собрания членов кооператива, число присутствующих на общем собрании членов кооператива и ассоциированных членов кооператива с правом решающего голоса. При проведении собрания уполномоченных - число избранных уполномоченных и число присутствующих на этом собрании уполномоченных;</a:t>
            </a:r>
          </a:p>
          <a:p>
            <a:pPr marL="0" indent="0">
              <a:buNone/>
            </a:pPr>
            <a:r>
              <a:rPr lang="ru-RU" dirty="0"/>
              <a:t>5) отметка о правомочности (неправомочности) общего собрания членов кооператива;</a:t>
            </a:r>
          </a:p>
          <a:p>
            <a:pPr marL="0" indent="0">
              <a:buNone/>
            </a:pPr>
            <a:r>
              <a:rPr lang="ru-RU" dirty="0"/>
              <a:t>6) объявленная повестка дня общего собрания членов кооператива;</a:t>
            </a:r>
          </a:p>
          <a:p>
            <a:pPr marL="0" indent="0">
              <a:buNone/>
            </a:pPr>
            <a:r>
              <a:rPr lang="ru-RU" dirty="0"/>
              <a:t>7) фамилия, имя, отчество и должность лица, выступающего на общем собрании членов кооператива, и основные положения его выступления;</a:t>
            </a:r>
          </a:p>
          <a:p>
            <a:pPr marL="0" indent="0">
              <a:buNone/>
            </a:pPr>
            <a:r>
              <a:rPr lang="ru-RU" dirty="0"/>
              <a:t>8) результаты голосования по вопросам повестки дня общего собрания членов кооператива, решения, принятые и объявленные на этом собрании.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78D3EE-A9A5-1B2B-944B-635931C3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0161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DBB64-1E21-4351-A5A1-F8997175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99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Документы, регулирующих деятельность </a:t>
            </a:r>
            <a:r>
              <a:rPr lang="ru-RU" dirty="0" err="1"/>
              <a:t>СПоК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20DF0E-3038-4C88-A93A-DAF346AD1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051" y="5866228"/>
            <a:ext cx="10515600" cy="855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Каждый «последующий» документ не повторяет содержание предыдущих, не противоречит им, регулирует вопросы, не раскрытые в них.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2CDBFEE-C837-4E36-819E-22722E921BF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0890586"/>
              </p:ext>
            </p:extLst>
          </p:nvPr>
        </p:nvGraphicFramePr>
        <p:xfrm>
          <a:off x="599051" y="1881552"/>
          <a:ext cx="10515600" cy="38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250BAC-096F-4828-A066-2D33D085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44965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0AA5E5B-9A0B-4837-9008-6B83089C194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1570" r="11570"/>
          <a:stretch/>
        </p:blipFill>
        <p:spPr>
          <a:xfrm>
            <a:off x="5710842" y="1"/>
            <a:ext cx="6481158" cy="4216186"/>
          </a:xfr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98BD80F-ADD8-4A4B-93EA-5B25442FD2F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20226" r="20226"/>
          <a:stretch/>
        </p:blipFill>
        <p:spPr>
          <a:xfrm>
            <a:off x="5078134" y="4323899"/>
            <a:ext cx="7113866" cy="2534101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CA6E381-7CDD-4999-B9C7-CD31E749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РСО «Агроконтроль»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DB3C5E-E520-4B9D-8574-178AD4C9F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ru-RU" dirty="0"/>
              <a:t>107078, Москва, Садовая Спасская, д. 20, стр. 1</a:t>
            </a:r>
          </a:p>
          <a:p>
            <a:pPr rtl="0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C8B0F30-95FD-437A-9D9B-F937C36E9C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en-US" dirty="0"/>
              <a:t>http://agrokontrol.ru seminar@agrokontrol.ru</a:t>
            </a:r>
            <a:endParaRPr lang="ru-RU" dirty="0"/>
          </a:p>
          <a:p>
            <a:pPr rtl="0"/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61A06CA-0B70-4C53-BE9B-665816B036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n-US" dirty="0"/>
              <a:t>+7 985 9600913</a:t>
            </a:r>
            <a:endParaRPr lang="ru-RU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76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43283-6FCB-4C62-8816-BA74E789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Аспекты, требующие внимания при составлении устава </a:t>
            </a:r>
            <a:r>
              <a:rPr lang="ru-RU" dirty="0" err="1"/>
              <a:t>СПоК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2DFD2-190D-4ACF-B997-A12052746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77500" lnSpcReduction="20000"/>
          </a:bodyPr>
          <a:lstStyle/>
          <a:p>
            <a:pPr algn="ctr"/>
            <a:r>
              <a:rPr lang="en-US" dirty="0"/>
              <a:t>I. </a:t>
            </a:r>
            <a:r>
              <a:rPr lang="ru-RU" dirty="0"/>
              <a:t>Необходимость в силу закона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DA340869-68F9-475C-9FC0-E2E60F71839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9564712"/>
              </p:ext>
            </p:extLst>
          </p:nvPr>
        </p:nvGraphicFramePr>
        <p:xfrm>
          <a:off x="839788" y="3127375"/>
          <a:ext cx="3108325" cy="306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D61A7512-049C-4E93-B367-706F6DD8F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/>
              <a:t>II. </a:t>
            </a:r>
            <a:r>
              <a:rPr lang="ru-RU" dirty="0"/>
              <a:t>Статус договора между членами СПКК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001C6383-F119-4604-89B0-E02CD69482C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98715674"/>
              </p:ext>
            </p:extLst>
          </p:nvPr>
        </p:nvGraphicFramePr>
        <p:xfrm>
          <a:off x="4541838" y="3127375"/>
          <a:ext cx="3108325" cy="306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E7CC9B-1625-4D47-BC4A-B7E5B2D4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</a:t>
            </a:fld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7498F1-2077-467A-A182-A0FC4CB58F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545474" cy="950976"/>
          </a:xfrm>
        </p:spPr>
        <p:txBody>
          <a:bodyPr anchor="ctr">
            <a:noAutofit/>
          </a:bodyPr>
          <a:lstStyle/>
          <a:p>
            <a:pPr algn="ctr"/>
            <a:r>
              <a:rPr lang="en-US" sz="2200" dirty="0"/>
              <a:t>III. </a:t>
            </a:r>
            <a:r>
              <a:rPr lang="ru-RU" sz="2200" dirty="0"/>
              <a:t>Профилактика дублирования норм законодательства</a:t>
            </a:r>
          </a:p>
        </p:txBody>
      </p:sp>
      <p:pic>
        <p:nvPicPr>
          <p:cNvPr id="11" name="Объект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504450E-D958-463E-86FB-4994DB328B6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12"/>
          <a:stretch>
            <a:fillRect/>
          </a:stretch>
        </p:blipFill>
        <p:spPr>
          <a:xfrm>
            <a:off x="8243888" y="3367986"/>
            <a:ext cx="3108325" cy="2582652"/>
          </a:xfrm>
          <a:noFill/>
        </p:spPr>
      </p:pic>
    </p:spTree>
    <p:extLst>
      <p:ext uri="{BB962C8B-B14F-4D97-AF65-F5344CB8AC3E}">
        <p14:creationId xmlns:p14="http://schemas.microsoft.com/office/powerpoint/2010/main" val="171181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3A83A-D321-450E-942D-6944513A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Часть 2 ст. 123.2 Гражданского Кодекса РФ (сведения, обязательные для устава кооператива)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7498C-8B3A-4836-9531-40761E6E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Сведения о:</a:t>
            </a:r>
          </a:p>
          <a:p>
            <a:r>
              <a:rPr lang="ru-RU" dirty="0"/>
              <a:t>наименовании и месте нахождения кооператива</a:t>
            </a:r>
          </a:p>
          <a:p>
            <a:r>
              <a:rPr lang="ru-RU" dirty="0"/>
              <a:t>предмете и целях его деятельности,</a:t>
            </a:r>
          </a:p>
          <a:p>
            <a:r>
              <a:rPr lang="ru-RU" dirty="0"/>
              <a:t>условия о размере паевых взносов членов кооператива,</a:t>
            </a:r>
          </a:p>
          <a:p>
            <a:r>
              <a:rPr lang="ru-RU" dirty="0"/>
              <a:t>составе и порядке внесения паевых взносов членами кооператива и об их ответственности за нарушение обязательства по внесению паевых взносов,</a:t>
            </a:r>
          </a:p>
          <a:p>
            <a:r>
              <a:rPr lang="ru-RU" dirty="0"/>
              <a:t>о составе и компетенции органов кооператива и порядке принятия ими решений, в том числе по вопросам, решения по которым принимаются единогласно или квалифицированным большинством голосов,</a:t>
            </a:r>
          </a:p>
          <a:p>
            <a:r>
              <a:rPr lang="ru-RU" dirty="0"/>
              <a:t>порядке покрытия членами кооператива понесенных им убытков.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DA1652-6AB5-4367-B2AE-5DD5AC76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268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CDB6A-4C2E-4809-B489-FFFA0A93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Часть 1 статьи 11 193-ФЗ (сведения, обязательные для устава кооператива)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CEC452-D15F-42BD-9F59-784B70C48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015" y="2011680"/>
            <a:ext cx="5564945" cy="416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1) наименование кооператива;</a:t>
            </a:r>
          </a:p>
          <a:p>
            <a:pPr marL="0" indent="0">
              <a:buNone/>
            </a:pPr>
            <a:r>
              <a:rPr lang="ru-RU" sz="1400" dirty="0"/>
              <a:t>2) место нахождения кооператива;</a:t>
            </a:r>
          </a:p>
          <a:p>
            <a:pPr marL="0" indent="0">
              <a:buNone/>
            </a:pPr>
            <a:r>
              <a:rPr lang="ru-RU" sz="1400" dirty="0"/>
              <a:t>3) срок деятельности кооператива либо указание на бессрочный характер деятельности кооператива;</a:t>
            </a:r>
          </a:p>
          <a:p>
            <a:pPr marL="0" indent="0">
              <a:buNone/>
            </a:pPr>
            <a:r>
              <a:rPr lang="ru-RU" sz="1400" dirty="0"/>
              <a:t>4) предмет и цели деятельности кооператива...</a:t>
            </a:r>
          </a:p>
          <a:p>
            <a:pPr marL="0" indent="0">
              <a:buNone/>
            </a:pPr>
            <a:r>
              <a:rPr lang="ru-RU" sz="1400" dirty="0"/>
              <a:t>5) порядок и условия вступления в кооператив, основания и порядок прекращения членства в кооперативе;</a:t>
            </a:r>
          </a:p>
          <a:p>
            <a:pPr marL="0" indent="0">
              <a:buNone/>
            </a:pPr>
            <a:r>
              <a:rPr lang="ru-RU" sz="1400" dirty="0"/>
              <a:t>6) условия о размере паевых взносов членов кооператива;</a:t>
            </a:r>
          </a:p>
          <a:p>
            <a:pPr marL="0" indent="0">
              <a:buNone/>
            </a:pPr>
            <a:r>
              <a:rPr lang="ru-RU" sz="1400" dirty="0"/>
              <a:t>7) состав и порядок внесения паевых взносов, ответственность за нарушение обязательства по их внесению;</a:t>
            </a:r>
          </a:p>
          <a:p>
            <a:pPr marL="0" indent="0">
              <a:buNone/>
            </a:pPr>
            <a:r>
              <a:rPr lang="ru-RU" sz="1400" dirty="0"/>
              <a:t>8) размеры и условия образования неделимых фондов, если они предусмотрены;</a:t>
            </a:r>
          </a:p>
          <a:p>
            <a:pPr marL="0" indent="0">
              <a:buNone/>
            </a:pPr>
            <a:r>
              <a:rPr lang="ru-RU" sz="1400" dirty="0"/>
              <a:t>9) условия образования и использования иных фондов кооператива;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213F6712-886B-41FA-9CE6-B1C9F1018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7" y="2011680"/>
            <a:ext cx="5561897" cy="416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10) порядок распределения прибыли и убытков кооператива;</a:t>
            </a:r>
          </a:p>
          <a:p>
            <a:pPr marL="0" indent="0">
              <a:buNone/>
            </a:pPr>
            <a:r>
              <a:rPr lang="ru-RU" sz="1400" dirty="0"/>
              <a:t>11) условия субсидиарной ответственности членов кооператива...</a:t>
            </a:r>
          </a:p>
          <a:p>
            <a:pPr marL="0" indent="0">
              <a:buNone/>
            </a:pPr>
            <a:r>
              <a:rPr lang="ru-RU" sz="1400" dirty="0"/>
              <a:t>12) состав и компетенцию органов управления кооперативом, порядок принятия ими решений...</a:t>
            </a:r>
          </a:p>
          <a:p>
            <a:pPr marL="0" indent="0">
              <a:buNone/>
            </a:pPr>
            <a:r>
              <a:rPr lang="ru-RU" sz="1400" dirty="0"/>
              <a:t>13) права и обязанности членов кооператива и ассоциированных членов кооператива;</a:t>
            </a:r>
          </a:p>
          <a:p>
            <a:pPr marL="0" indent="0">
              <a:buNone/>
            </a:pPr>
            <a:r>
              <a:rPr lang="ru-RU" sz="1400" dirty="0"/>
              <a:t>15) время начала и конца финансового года;</a:t>
            </a:r>
          </a:p>
          <a:p>
            <a:pPr marL="0" indent="0">
              <a:buNone/>
            </a:pPr>
            <a:r>
              <a:rPr lang="ru-RU" sz="1400" dirty="0"/>
              <a:t>16) порядок оценки имущества, вносимого в счет паевого взноса, за исключением земельных участков;</a:t>
            </a:r>
          </a:p>
          <a:p>
            <a:pPr marL="0" indent="0">
              <a:buNone/>
            </a:pPr>
            <a:r>
              <a:rPr lang="ru-RU" sz="1400" dirty="0"/>
              <a:t>17) порядок публикации сведений о государственной регистрации, ликвидации и реорганизации кооператива в официальном органе;</a:t>
            </a:r>
          </a:p>
          <a:p>
            <a:pPr marL="0" indent="0">
              <a:buNone/>
            </a:pPr>
            <a:r>
              <a:rPr lang="ru-RU" sz="1400" dirty="0"/>
              <a:t>18) порядок и условия реорганизации и ликвидации кооператива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4E96DE-EFD3-4A66-BB6D-9AE408F3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5449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B0794-257D-4AD1-8C9E-CE17D8DB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Прочие положения законодательства о сельскохозяйственной кооперации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87855732-C271-4FB2-8DBB-DCB29722B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545263"/>
              </p:ext>
            </p:extLst>
          </p:nvPr>
        </p:nvGraphicFramePr>
        <p:xfrm>
          <a:off x="838200" y="1462088"/>
          <a:ext cx="10809849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604">
                  <a:extLst>
                    <a:ext uri="{9D8B030D-6E8A-4147-A177-3AD203B41FA5}">
                      <a16:colId xmlns:a16="http://schemas.microsoft.com/office/drawing/2014/main" val="4101822308"/>
                    </a:ext>
                  </a:extLst>
                </a:gridCol>
                <a:gridCol w="8215245">
                  <a:extLst>
                    <a:ext uri="{9D8B030D-6E8A-4147-A177-3AD203B41FA5}">
                      <a16:colId xmlns:a16="http://schemas.microsoft.com/office/drawing/2014/main" val="8863572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Норма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Основное содержание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163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Часть 14 ст.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Требования к наименованию кооператива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14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Части 5, 8, 11 ст.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Отдельные вопросы ассоциированного членства в кооперативе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23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Ч. 3 ст. 16, ч. 3 ст.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Порядок выхода и исключения из членов кооператива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794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Часть 5 ст.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Порядок выплаты паевого взноса выходящему члену кооператива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71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Часть 2 ст.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Неурегулированные законом положения о руководящих органах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27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Часть 1 ст.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Порядок принятия решений наблюдательным советом кооператива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99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Часть 1 ст. 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Установление доли заёмных средств в имуществе кооператива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89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Часть 6 ст. 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Размер, сроки и порядок формирования и использования резервного фонда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743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Часть 4 ст.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Размер, порядок и условия внесения дополнительных паевых взносов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023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Части 8 и 12 ст.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Сроки внесения обязательного паевого взноса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828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Часть 6 ст. 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Порядок и сроки обращения взыскания на пай члена кооператива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796722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2DC038-7138-4C91-8FCF-49368803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78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ADD43E3-5736-46C2-A622-6EB18BE7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1526345"/>
          </a:xfrm>
        </p:spPr>
        <p:txBody>
          <a:bodyPr anchor="ctr">
            <a:normAutofit/>
          </a:bodyPr>
          <a:lstStyle/>
          <a:p>
            <a:r>
              <a:rPr lang="ru-RU" dirty="0"/>
              <a:t>Ошибка 1 рода: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D21643B-F042-4A6B-9268-FDEDF4872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44406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dirty="0"/>
              <a:t>Пример:</a:t>
            </a:r>
          </a:p>
          <a:p>
            <a:pPr marL="0" indent="0">
              <a:buNone/>
            </a:pPr>
            <a:r>
              <a:rPr lang="ru-RU" i="1" dirty="0"/>
              <a:t>«13.1 Имущество кооператива состоит из собственных и заёмных средств.»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49AC00-6164-4090-A845-512971DCF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425"/>
            <a:ext cx="3886200" cy="4078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тексте устава отсутствует информация, наличие которой напрямую предусмотрено законодательно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29E0EF-BD31-4D40-8AC0-6BD8898D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7</a:t>
            </a:fld>
            <a:endParaRPr lang="ru-RU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5E8D9-FBBA-453C-ACBC-09394B6D713E}"/>
              </a:ext>
            </a:extLst>
          </p:cNvPr>
          <p:cNvSpPr txBox="1"/>
          <p:nvPr/>
        </p:nvSpPr>
        <p:spPr>
          <a:xfrm>
            <a:off x="351692" y="5458265"/>
            <a:ext cx="8258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Доля заемных средств в имуществе кооператива устанавливается его уставом.</a:t>
            </a:r>
          </a:p>
          <a:p>
            <a:pPr algn="r"/>
            <a:r>
              <a:rPr lang="ru-RU" i="1" dirty="0"/>
              <a:t>ФЗ «О сельскохозяйственной кооперации», ст. 34, ч. 1</a:t>
            </a:r>
          </a:p>
        </p:txBody>
      </p:sp>
      <p:pic>
        <p:nvPicPr>
          <p:cNvPr id="1026" name="Picture 2" descr="Когда иначе никак... Или &quot;Перст указующий&quot;.: e_davidich007 — LiveJournal">
            <a:extLst>
              <a:ext uri="{FF2B5EF4-FFF2-40B4-BE49-F238E27FC236}">
                <a16:creationId xmlns:a16="http://schemas.microsoft.com/office/drawing/2014/main" id="{D7744EDB-AAC8-47DD-AD41-E4BE8617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222" y="5080687"/>
            <a:ext cx="2743201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86CACFD-2EBB-4CBE-9B63-486D7C489DA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4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/>
              <a:t>Нарушения законодательства при составлении Устава</a:t>
            </a:r>
          </a:p>
        </p:txBody>
      </p:sp>
    </p:spTree>
    <p:extLst>
      <p:ext uri="{BB962C8B-B14F-4D97-AF65-F5344CB8AC3E}">
        <p14:creationId xmlns:p14="http://schemas.microsoft.com/office/powerpoint/2010/main" val="150293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ADD43E3-5736-46C2-A622-6EB18BE7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1526345"/>
          </a:xfrm>
        </p:spPr>
        <p:txBody>
          <a:bodyPr anchor="ctr">
            <a:normAutofit/>
          </a:bodyPr>
          <a:lstStyle/>
          <a:p>
            <a:r>
              <a:rPr lang="ru-RU" dirty="0"/>
              <a:t>Ошибка 2 рода: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D21643B-F042-4A6B-9268-FDEDF4872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757" y="1123311"/>
            <a:ext cx="4489704" cy="5596128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Пример:</a:t>
            </a:r>
          </a:p>
          <a:p>
            <a:pPr marL="0" indent="0">
              <a:buNone/>
            </a:pPr>
            <a:r>
              <a:rPr lang="ru-RU" i="1" dirty="0"/>
              <a:t>«16.1 Обязательный паевой взнос составляет:</a:t>
            </a:r>
          </a:p>
          <a:p>
            <a:pPr marL="0" indent="0">
              <a:buNone/>
            </a:pPr>
            <a:r>
              <a:rPr lang="ru-RU" i="1" dirty="0"/>
              <a:t>16.1.1. Для членов кооператива – физических лиц – 100 рублей,</a:t>
            </a:r>
          </a:p>
          <a:p>
            <a:pPr marL="0" indent="0">
              <a:buNone/>
            </a:pPr>
            <a:r>
              <a:rPr lang="ru-RU" i="1" dirty="0"/>
              <a:t>16.1.1. Для членов кооператива – юридических лиц – 1000 рублей.»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49AC00-6164-4090-A845-512971DCF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539" y="2167129"/>
            <a:ext cx="3886200" cy="4078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тексте устава содержатся нормы, противоречащие законодательно установленным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29E0EF-BD31-4D40-8AC0-6BD8898D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8</a:t>
            </a:fld>
            <a:endParaRPr lang="ru-RU" noProof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8BBF47-FF5A-41EC-A4CA-8D7200FDEE0E}"/>
              </a:ext>
            </a:extLst>
          </p:cNvPr>
          <p:cNvSpPr txBox="1"/>
          <p:nvPr/>
        </p:nvSpPr>
        <p:spPr>
          <a:xfrm>
            <a:off x="290286" y="4688114"/>
            <a:ext cx="6504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Обязательные паевые взносы ... устанавливаются ... в потребительском кооперативе - пропорционально предполагаемому объему участия члена кооператива в хозяйственной деятельности данного кооператива</a:t>
            </a:r>
          </a:p>
          <a:p>
            <a:r>
              <a:rPr lang="ru-RU" i="1" dirty="0"/>
              <a:t>ФЗ «О сельскохозяйственной кооперации», ст. 35, ч. 3</a:t>
            </a:r>
          </a:p>
          <a:p>
            <a:endParaRPr lang="ru-RU" dirty="0"/>
          </a:p>
        </p:txBody>
      </p:sp>
      <p:pic>
        <p:nvPicPr>
          <p:cNvPr id="2050" name="Picture 2" descr="палец вниз PNG образ | Векторы и PSD-файлы | Бесплатная загрузка на Pngtree">
            <a:extLst>
              <a:ext uri="{FF2B5EF4-FFF2-40B4-BE49-F238E27FC236}">
                <a16:creationId xmlns:a16="http://schemas.microsoft.com/office/drawing/2014/main" id="{4B2128C5-E118-4E0C-8049-AAA8AB68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44" y="2418444"/>
            <a:ext cx="2269670" cy="226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0EC2868-7B64-45C2-826A-D0B48969BA6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4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/>
              <a:t>Нарушения законодательства при составлении Устава</a:t>
            </a:r>
          </a:p>
        </p:txBody>
      </p:sp>
    </p:spTree>
    <p:extLst>
      <p:ext uri="{BB962C8B-B14F-4D97-AF65-F5344CB8AC3E}">
        <p14:creationId xmlns:p14="http://schemas.microsoft.com/office/powerpoint/2010/main" val="229394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50839-11AB-4E1A-A2CB-9CA34AED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355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«Индивидуальная» часть Устава СПКК</a:t>
            </a:r>
            <a:r>
              <a:rPr lang="en-US" dirty="0"/>
              <a:t> – </a:t>
            </a:r>
            <a:r>
              <a:rPr lang="ru-RU" dirty="0"/>
              <a:t>Устав как договор между членами кооператива</a:t>
            </a:r>
          </a:p>
        </p:txBody>
      </p:sp>
      <p:pic>
        <p:nvPicPr>
          <p:cNvPr id="6" name="Объект 5" descr="Изображение выглядит как текст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171FA2D5-EF32-4A7D-BF3C-28345F20D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148681"/>
            <a:ext cx="6858000" cy="38862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2B2648-CA55-4F4C-87E5-8E2CD39E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77376251"/>
      </p:ext>
    </p:extLst>
  </p:cSld>
  <p:clrMapOvr>
    <a:masterClrMapping/>
  </p:clrMapOvr>
</p:sld>
</file>

<file path=ppt/theme/theme1.xml><?xml version="1.0" encoding="utf-8"?>
<a:theme xmlns:a="http://schemas.openxmlformats.org/drawingml/2006/main" name="Кисть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92_TF89080264_Win32.potx" id="{428D9069-58EC-4783-870A-04463FA03883}" vid="{0960D2B8-4321-41E6-8967-AFDAD9D0417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1604</Words>
  <Application>Microsoft Office PowerPoint</Application>
  <PresentationFormat>Широкоэкранный</PresentationFormat>
  <Paragraphs>178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Кисть</vt:lpstr>
      <vt:lpstr>Документооборот и внутренние положения сельскохозяйственного потребительского кооператива: основные ошибки составления, небезопасные традиции, рекомендации по доработке</vt:lpstr>
      <vt:lpstr>Документы, регулирующих деятельность СПоК</vt:lpstr>
      <vt:lpstr>Аспекты, требующие внимания при составлении устава СПоК</vt:lpstr>
      <vt:lpstr>Часть 2 ст. 123.2 Гражданского Кодекса РФ (сведения, обязательные для устава кооператива)</vt:lpstr>
      <vt:lpstr>Часть 1 статьи 11 193-ФЗ (сведения, обязательные для устава кооператива)</vt:lpstr>
      <vt:lpstr>Прочие положения законодательства о сельскохозяйственной кооперации</vt:lpstr>
      <vt:lpstr>Ошибка 1 рода:</vt:lpstr>
      <vt:lpstr>Ошибка 2 рода:</vt:lpstr>
      <vt:lpstr>«Индивидуальная» часть Устава СПКК – Устав как договор между членами кооператива</vt:lpstr>
      <vt:lpstr>Предмет договорённости между членами кооператива</vt:lpstr>
      <vt:lpstr>Пример 1. Кого объединяет кооператив? (Членство в кооперативе)</vt:lpstr>
      <vt:lpstr>Пример 2. Что такое «участие в хозяйственной деятельности кооператива»?</vt:lpstr>
      <vt:lpstr>Пример 3. Размер и порядок внесения дополнительных паевых взносов</vt:lpstr>
      <vt:lpstr>перенос в устав императивных норм законов и подзаконных актов без решения специфических вопросов</vt:lpstr>
      <vt:lpstr>Следствия переноса в устав содержания иных регулирующих норм</vt:lpstr>
      <vt:lpstr>Внутренние положения кооператива</vt:lpstr>
      <vt:lpstr>Примеры ненужных в кооперативе документов</vt:lpstr>
      <vt:lpstr>Прочие специфические документы, подлежащие хранению в кооперативе</vt:lpstr>
      <vt:lpstr>Требования к протоколу общего собрания (ч. 8 ст. 24 Закона)</vt:lpstr>
      <vt:lpstr>РСО «Агроконтроль»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Устав сельскохозяйственного потребительского кредитного кооператива: основные ошибки составления, небезопасные традиции, рекомендации по доработке</dc:title>
  <dc:creator>euser519</dc:creator>
  <cp:lastModifiedBy>euser519</cp:lastModifiedBy>
  <cp:revision>40</cp:revision>
  <dcterms:created xsi:type="dcterms:W3CDTF">2021-01-04T12:38:39Z</dcterms:created>
  <dcterms:modified xsi:type="dcterms:W3CDTF">2023-03-15T11:26:05Z</dcterms:modified>
</cp:coreProperties>
</file>