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54"/>
  </p:notesMasterIdLst>
  <p:handoutMasterIdLst>
    <p:handoutMasterId r:id="rId55"/>
  </p:handoutMasterIdLst>
  <p:sldIdLst>
    <p:sldId id="401" r:id="rId5"/>
    <p:sldId id="402" r:id="rId6"/>
    <p:sldId id="403" r:id="rId7"/>
    <p:sldId id="432" r:id="rId8"/>
    <p:sldId id="420" r:id="rId9"/>
    <p:sldId id="492" r:id="rId10"/>
    <p:sldId id="404" r:id="rId11"/>
    <p:sldId id="405" r:id="rId12"/>
    <p:sldId id="406" r:id="rId13"/>
    <p:sldId id="415" r:id="rId14"/>
    <p:sldId id="417" r:id="rId15"/>
    <p:sldId id="499" r:id="rId16"/>
    <p:sldId id="418" r:id="rId17"/>
    <p:sldId id="500" r:id="rId18"/>
    <p:sldId id="419" r:id="rId19"/>
    <p:sldId id="433" r:id="rId20"/>
    <p:sldId id="407" r:id="rId21"/>
    <p:sldId id="422" r:id="rId22"/>
    <p:sldId id="409" r:id="rId23"/>
    <p:sldId id="423" r:id="rId24"/>
    <p:sldId id="506" r:id="rId25"/>
    <p:sldId id="507" r:id="rId26"/>
    <p:sldId id="424" r:id="rId27"/>
    <p:sldId id="425" r:id="rId28"/>
    <p:sldId id="408" r:id="rId29"/>
    <p:sldId id="412" r:id="rId30"/>
    <p:sldId id="416" r:id="rId31"/>
    <p:sldId id="494" r:id="rId32"/>
    <p:sldId id="495" r:id="rId33"/>
    <p:sldId id="496" r:id="rId34"/>
    <p:sldId id="413" r:id="rId35"/>
    <p:sldId id="497" r:id="rId36"/>
    <p:sldId id="498" r:id="rId37"/>
    <p:sldId id="493" r:id="rId38"/>
    <p:sldId id="426" r:id="rId39"/>
    <p:sldId id="508" r:id="rId40"/>
    <p:sldId id="509" r:id="rId41"/>
    <p:sldId id="512" r:id="rId42"/>
    <p:sldId id="510" r:id="rId43"/>
    <p:sldId id="513" r:id="rId44"/>
    <p:sldId id="511" r:id="rId45"/>
    <p:sldId id="429" r:id="rId46"/>
    <p:sldId id="430" r:id="rId47"/>
    <p:sldId id="410" r:id="rId48"/>
    <p:sldId id="505" r:id="rId49"/>
    <p:sldId id="504" r:id="rId50"/>
    <p:sldId id="501" r:id="rId51"/>
    <p:sldId id="502" r:id="rId52"/>
    <p:sldId id="503" r:id="rId53"/>
  </p:sldIdLst>
  <p:sldSz cx="12192000" cy="6858000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4" autoAdjust="0"/>
    <p:restoredTop sz="96208" autoAdjust="0"/>
  </p:normalViewPr>
  <p:slideViewPr>
    <p:cSldViewPr snapToGrid="0">
      <p:cViewPr varScale="1">
        <p:scale>
          <a:sx n="73" d="100"/>
          <a:sy n="73" d="100"/>
        </p:scale>
        <p:origin x="456" y="96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40D54-D683-42EC-BEA9-8A20A8C0A7DD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D4C46A-9757-4D22-A0F3-56A5737404E0}">
      <dgm:prSet phldrT="[Текст]"/>
      <dgm:spPr/>
      <dgm:t>
        <a:bodyPr/>
        <a:lstStyle/>
        <a:p>
          <a:r>
            <a:rPr lang="ru-RU" dirty="0"/>
            <a:t>25-е</a:t>
          </a:r>
        </a:p>
      </dgm:t>
    </dgm:pt>
    <dgm:pt modelId="{38CD7FA2-3FFE-40CF-8CDF-CB7BDF866B45}" type="parTrans" cxnId="{1B8E7506-A06E-4A63-9CEA-D67F7AA23D9F}">
      <dgm:prSet/>
      <dgm:spPr/>
      <dgm:t>
        <a:bodyPr/>
        <a:lstStyle/>
        <a:p>
          <a:endParaRPr lang="ru-RU"/>
        </a:p>
      </dgm:t>
    </dgm:pt>
    <dgm:pt modelId="{6B754494-5C01-4F69-88E1-EE60081658DB}" type="sibTrans" cxnId="{1B8E7506-A06E-4A63-9CEA-D67F7AA23D9F}">
      <dgm:prSet/>
      <dgm:spPr/>
      <dgm:t>
        <a:bodyPr/>
        <a:lstStyle/>
        <a:p>
          <a:endParaRPr lang="ru-RU"/>
        </a:p>
      </dgm:t>
    </dgm:pt>
    <dgm:pt modelId="{D4BABCD6-2214-4AC6-9B02-D5F97F1AC314}">
      <dgm:prSet phldrT="[Текст]"/>
      <dgm:spPr/>
      <dgm:t>
        <a:bodyPr/>
        <a:lstStyle/>
        <a:p>
          <a:pPr algn="l"/>
          <a:r>
            <a:rPr lang="ru-RU" dirty="0"/>
            <a:t>Срок уведомления</a:t>
          </a:r>
        </a:p>
      </dgm:t>
    </dgm:pt>
    <dgm:pt modelId="{E4F754AB-0731-454E-BE43-51D7530DBACD}" type="parTrans" cxnId="{A63A85FF-3F89-4BCC-A1E6-2F446ADBD514}">
      <dgm:prSet/>
      <dgm:spPr/>
      <dgm:t>
        <a:bodyPr/>
        <a:lstStyle/>
        <a:p>
          <a:endParaRPr lang="ru-RU"/>
        </a:p>
      </dgm:t>
    </dgm:pt>
    <dgm:pt modelId="{2CA1678C-D1FC-4EF2-AC7F-450575E79550}" type="sibTrans" cxnId="{A63A85FF-3F89-4BCC-A1E6-2F446ADBD514}">
      <dgm:prSet/>
      <dgm:spPr/>
      <dgm:t>
        <a:bodyPr/>
        <a:lstStyle/>
        <a:p>
          <a:endParaRPr lang="ru-RU"/>
        </a:p>
      </dgm:t>
    </dgm:pt>
    <dgm:pt modelId="{5C120839-280A-4A60-8772-56222C844FDE}">
      <dgm:prSet phldrT="[Текст]"/>
      <dgm:spPr/>
      <dgm:t>
        <a:bodyPr/>
        <a:lstStyle/>
        <a:p>
          <a:r>
            <a:rPr lang="ru-RU" dirty="0"/>
            <a:t>28-е</a:t>
          </a:r>
        </a:p>
      </dgm:t>
    </dgm:pt>
    <dgm:pt modelId="{380C94AD-AE76-4F02-BCD5-EE814FF437CD}" type="parTrans" cxnId="{33522937-AF8A-45AA-B7B6-93A1460298BA}">
      <dgm:prSet/>
      <dgm:spPr/>
      <dgm:t>
        <a:bodyPr/>
        <a:lstStyle/>
        <a:p>
          <a:endParaRPr lang="ru-RU"/>
        </a:p>
      </dgm:t>
    </dgm:pt>
    <dgm:pt modelId="{94CD56B9-5F06-4DF6-ABF3-8C69A6FAD3B4}" type="sibTrans" cxnId="{33522937-AF8A-45AA-B7B6-93A1460298BA}">
      <dgm:prSet/>
      <dgm:spPr/>
      <dgm:t>
        <a:bodyPr/>
        <a:lstStyle/>
        <a:p>
          <a:endParaRPr lang="ru-RU"/>
        </a:p>
      </dgm:t>
    </dgm:pt>
    <dgm:pt modelId="{AF88D22E-BAD7-4ECC-98A7-BC2E9A32811C}">
      <dgm:prSet phldrT="[Текст]"/>
      <dgm:spPr/>
      <dgm:t>
        <a:bodyPr/>
        <a:lstStyle/>
        <a:p>
          <a:r>
            <a:rPr lang="ru-RU" dirty="0"/>
            <a:t>Срок уплаты</a:t>
          </a:r>
        </a:p>
      </dgm:t>
    </dgm:pt>
    <dgm:pt modelId="{A4F6C114-F0F1-4BAC-9959-B0C5AF3DB7CA}" type="sibTrans" cxnId="{60BC36F6-9E12-4506-A435-1E059A7612D8}">
      <dgm:prSet/>
      <dgm:spPr/>
      <dgm:t>
        <a:bodyPr/>
        <a:lstStyle/>
        <a:p>
          <a:endParaRPr lang="ru-RU"/>
        </a:p>
      </dgm:t>
    </dgm:pt>
    <dgm:pt modelId="{ACF3FAD8-974C-4DA0-A108-C2A2E70E2633}" type="parTrans" cxnId="{60BC36F6-9E12-4506-A435-1E059A7612D8}">
      <dgm:prSet/>
      <dgm:spPr/>
      <dgm:t>
        <a:bodyPr/>
        <a:lstStyle/>
        <a:p>
          <a:endParaRPr lang="ru-RU"/>
        </a:p>
      </dgm:t>
    </dgm:pt>
    <dgm:pt modelId="{5C65B6CD-C6E0-418B-8A97-DD5A35E721DC}" type="pres">
      <dgm:prSet presAssocID="{95740D54-D683-42EC-BEA9-8A20A8C0A7D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9D2699-1D19-48A2-8565-E6A26CD71EC5}" type="pres">
      <dgm:prSet presAssocID="{B4D4C46A-9757-4D22-A0F3-56A5737404E0}" presName="compNode" presStyleCnt="0"/>
      <dgm:spPr/>
    </dgm:pt>
    <dgm:pt modelId="{44F85578-A060-467F-A3E1-E91E9CE4A355}" type="pres">
      <dgm:prSet presAssocID="{B4D4C46A-9757-4D22-A0F3-56A5737404E0}" presName="noGeometry" presStyleCnt="0"/>
      <dgm:spPr/>
    </dgm:pt>
    <dgm:pt modelId="{3C482362-DE8E-4BA4-B92A-5F9AA6CBBE4F}" type="pres">
      <dgm:prSet presAssocID="{B4D4C46A-9757-4D22-A0F3-56A5737404E0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11F48-B9FE-41A0-AB1C-370CEF8F792D}" type="pres">
      <dgm:prSet presAssocID="{B4D4C46A-9757-4D22-A0F3-56A5737404E0}" presName="childTextHidden" presStyleLbl="bgAccFollowNode1" presStyleIdx="0" presStyleCnt="2"/>
      <dgm:spPr/>
      <dgm:t>
        <a:bodyPr/>
        <a:lstStyle/>
        <a:p>
          <a:endParaRPr lang="ru-RU"/>
        </a:p>
      </dgm:t>
    </dgm:pt>
    <dgm:pt modelId="{DAEF110F-D424-4594-94EC-DD73602FC107}" type="pres">
      <dgm:prSet presAssocID="{B4D4C46A-9757-4D22-A0F3-56A5737404E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16C0A-AD67-44C3-804C-6B7B0AB43B79}" type="pres">
      <dgm:prSet presAssocID="{B4D4C46A-9757-4D22-A0F3-56A5737404E0}" presName="aSpace" presStyleCnt="0"/>
      <dgm:spPr/>
    </dgm:pt>
    <dgm:pt modelId="{A569C4BD-2A3C-4F92-9A7D-EF3A5144591C}" type="pres">
      <dgm:prSet presAssocID="{5C120839-280A-4A60-8772-56222C844FDE}" presName="compNode" presStyleCnt="0"/>
      <dgm:spPr/>
    </dgm:pt>
    <dgm:pt modelId="{46DE5B5A-DA0A-4A15-920A-E75169562790}" type="pres">
      <dgm:prSet presAssocID="{5C120839-280A-4A60-8772-56222C844FDE}" presName="noGeometry" presStyleCnt="0"/>
      <dgm:spPr/>
    </dgm:pt>
    <dgm:pt modelId="{32B375A8-DBCA-48D9-915A-AB38804FDD7B}" type="pres">
      <dgm:prSet presAssocID="{5C120839-280A-4A60-8772-56222C844FDE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2E7AC-9E47-4F69-8AB9-E5F1E8161538}" type="pres">
      <dgm:prSet presAssocID="{5C120839-280A-4A60-8772-56222C844FDE}" presName="childTextHidden" presStyleLbl="bgAccFollowNode1" presStyleIdx="1" presStyleCnt="2"/>
      <dgm:spPr/>
      <dgm:t>
        <a:bodyPr/>
        <a:lstStyle/>
        <a:p>
          <a:endParaRPr lang="ru-RU"/>
        </a:p>
      </dgm:t>
    </dgm:pt>
    <dgm:pt modelId="{F6F5F349-096E-42FB-B10C-47A840BF70CA}" type="pres">
      <dgm:prSet presAssocID="{5C120839-280A-4A60-8772-56222C844FD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995AC7-BD65-4FDD-873B-4CE911209C73}" type="presOf" srcId="{AF88D22E-BAD7-4ECC-98A7-BC2E9A32811C}" destId="{7812E7AC-9E47-4F69-8AB9-E5F1E8161538}" srcOrd="1" destOrd="0" presId="urn:microsoft.com/office/officeart/2005/8/layout/hProcess6"/>
    <dgm:cxn modelId="{A40CF022-DC15-42F6-90AF-78C3EC81B499}" type="presOf" srcId="{B4D4C46A-9757-4D22-A0F3-56A5737404E0}" destId="{DAEF110F-D424-4594-94EC-DD73602FC107}" srcOrd="0" destOrd="0" presId="urn:microsoft.com/office/officeart/2005/8/layout/hProcess6"/>
    <dgm:cxn modelId="{A63A85FF-3F89-4BCC-A1E6-2F446ADBD514}" srcId="{B4D4C46A-9757-4D22-A0F3-56A5737404E0}" destId="{D4BABCD6-2214-4AC6-9B02-D5F97F1AC314}" srcOrd="0" destOrd="0" parTransId="{E4F754AB-0731-454E-BE43-51D7530DBACD}" sibTransId="{2CA1678C-D1FC-4EF2-AC7F-450575E79550}"/>
    <dgm:cxn modelId="{B0716768-1646-41F6-9BD8-91D7746794CC}" type="presOf" srcId="{AF88D22E-BAD7-4ECC-98A7-BC2E9A32811C}" destId="{32B375A8-DBCA-48D9-915A-AB38804FDD7B}" srcOrd="0" destOrd="0" presId="urn:microsoft.com/office/officeart/2005/8/layout/hProcess6"/>
    <dgm:cxn modelId="{FFC2B331-C7D6-420C-85E9-FA13C82B331B}" type="presOf" srcId="{D4BABCD6-2214-4AC6-9B02-D5F97F1AC314}" destId="{3C482362-DE8E-4BA4-B92A-5F9AA6CBBE4F}" srcOrd="0" destOrd="0" presId="urn:microsoft.com/office/officeart/2005/8/layout/hProcess6"/>
    <dgm:cxn modelId="{33522937-AF8A-45AA-B7B6-93A1460298BA}" srcId="{95740D54-D683-42EC-BEA9-8A20A8C0A7DD}" destId="{5C120839-280A-4A60-8772-56222C844FDE}" srcOrd="1" destOrd="0" parTransId="{380C94AD-AE76-4F02-BCD5-EE814FF437CD}" sibTransId="{94CD56B9-5F06-4DF6-ABF3-8C69A6FAD3B4}"/>
    <dgm:cxn modelId="{EA8DB596-B8DA-4B84-A458-9FACB503BF4B}" type="presOf" srcId="{D4BABCD6-2214-4AC6-9B02-D5F97F1AC314}" destId="{AFC11F48-B9FE-41A0-AB1C-370CEF8F792D}" srcOrd="1" destOrd="0" presId="urn:microsoft.com/office/officeart/2005/8/layout/hProcess6"/>
    <dgm:cxn modelId="{3FE6022E-B5DB-4548-953A-CBBF6B1B740A}" type="presOf" srcId="{5C120839-280A-4A60-8772-56222C844FDE}" destId="{F6F5F349-096E-42FB-B10C-47A840BF70CA}" srcOrd="0" destOrd="0" presId="urn:microsoft.com/office/officeart/2005/8/layout/hProcess6"/>
    <dgm:cxn modelId="{210DA716-3388-4D88-A001-8085B260E9F4}" type="presOf" srcId="{95740D54-D683-42EC-BEA9-8A20A8C0A7DD}" destId="{5C65B6CD-C6E0-418B-8A97-DD5A35E721DC}" srcOrd="0" destOrd="0" presId="urn:microsoft.com/office/officeart/2005/8/layout/hProcess6"/>
    <dgm:cxn modelId="{60BC36F6-9E12-4506-A435-1E059A7612D8}" srcId="{5C120839-280A-4A60-8772-56222C844FDE}" destId="{AF88D22E-BAD7-4ECC-98A7-BC2E9A32811C}" srcOrd="0" destOrd="0" parTransId="{ACF3FAD8-974C-4DA0-A108-C2A2E70E2633}" sibTransId="{A4F6C114-F0F1-4BAC-9959-B0C5AF3DB7CA}"/>
    <dgm:cxn modelId="{1B8E7506-A06E-4A63-9CEA-D67F7AA23D9F}" srcId="{95740D54-D683-42EC-BEA9-8A20A8C0A7DD}" destId="{B4D4C46A-9757-4D22-A0F3-56A5737404E0}" srcOrd="0" destOrd="0" parTransId="{38CD7FA2-3FFE-40CF-8CDF-CB7BDF866B45}" sibTransId="{6B754494-5C01-4F69-88E1-EE60081658DB}"/>
    <dgm:cxn modelId="{B152B339-5215-4F4F-B44D-88019BAB8DB9}" type="presParOf" srcId="{5C65B6CD-C6E0-418B-8A97-DD5A35E721DC}" destId="{F29D2699-1D19-48A2-8565-E6A26CD71EC5}" srcOrd="0" destOrd="0" presId="urn:microsoft.com/office/officeart/2005/8/layout/hProcess6"/>
    <dgm:cxn modelId="{FCA18A23-8770-4812-B9D3-E287CAC7D5A2}" type="presParOf" srcId="{F29D2699-1D19-48A2-8565-E6A26CD71EC5}" destId="{44F85578-A060-467F-A3E1-E91E9CE4A355}" srcOrd="0" destOrd="0" presId="urn:microsoft.com/office/officeart/2005/8/layout/hProcess6"/>
    <dgm:cxn modelId="{BB475C10-2C2E-4715-A820-758267C3D217}" type="presParOf" srcId="{F29D2699-1D19-48A2-8565-E6A26CD71EC5}" destId="{3C482362-DE8E-4BA4-B92A-5F9AA6CBBE4F}" srcOrd="1" destOrd="0" presId="urn:microsoft.com/office/officeart/2005/8/layout/hProcess6"/>
    <dgm:cxn modelId="{9CFD5293-871B-40ED-9C5D-441AF9F2DCDC}" type="presParOf" srcId="{F29D2699-1D19-48A2-8565-E6A26CD71EC5}" destId="{AFC11F48-B9FE-41A0-AB1C-370CEF8F792D}" srcOrd="2" destOrd="0" presId="urn:microsoft.com/office/officeart/2005/8/layout/hProcess6"/>
    <dgm:cxn modelId="{14D8CB8F-51AF-4689-9883-3A1EF1667ED6}" type="presParOf" srcId="{F29D2699-1D19-48A2-8565-E6A26CD71EC5}" destId="{DAEF110F-D424-4594-94EC-DD73602FC107}" srcOrd="3" destOrd="0" presId="urn:microsoft.com/office/officeart/2005/8/layout/hProcess6"/>
    <dgm:cxn modelId="{9FBB1B56-910E-43E1-BAE6-9132828F0316}" type="presParOf" srcId="{5C65B6CD-C6E0-418B-8A97-DD5A35E721DC}" destId="{6D816C0A-AD67-44C3-804C-6B7B0AB43B79}" srcOrd="1" destOrd="0" presId="urn:microsoft.com/office/officeart/2005/8/layout/hProcess6"/>
    <dgm:cxn modelId="{A8DC2677-17CA-4949-AAA8-105E9D34AD75}" type="presParOf" srcId="{5C65B6CD-C6E0-418B-8A97-DD5A35E721DC}" destId="{A569C4BD-2A3C-4F92-9A7D-EF3A5144591C}" srcOrd="2" destOrd="0" presId="urn:microsoft.com/office/officeart/2005/8/layout/hProcess6"/>
    <dgm:cxn modelId="{5B63212C-1CA1-4720-A3E2-A011AA415686}" type="presParOf" srcId="{A569C4BD-2A3C-4F92-9A7D-EF3A5144591C}" destId="{46DE5B5A-DA0A-4A15-920A-E75169562790}" srcOrd="0" destOrd="0" presId="urn:microsoft.com/office/officeart/2005/8/layout/hProcess6"/>
    <dgm:cxn modelId="{2AF9466E-2181-4DE0-9262-82CE99DB070D}" type="presParOf" srcId="{A569C4BD-2A3C-4F92-9A7D-EF3A5144591C}" destId="{32B375A8-DBCA-48D9-915A-AB38804FDD7B}" srcOrd="1" destOrd="0" presId="urn:microsoft.com/office/officeart/2005/8/layout/hProcess6"/>
    <dgm:cxn modelId="{27FFB2D8-C745-4115-A351-CE7114AB89BC}" type="presParOf" srcId="{A569C4BD-2A3C-4F92-9A7D-EF3A5144591C}" destId="{7812E7AC-9E47-4F69-8AB9-E5F1E8161538}" srcOrd="2" destOrd="0" presId="urn:microsoft.com/office/officeart/2005/8/layout/hProcess6"/>
    <dgm:cxn modelId="{242CCA88-5A26-4B1D-AFCE-C0C912D62895}" type="presParOf" srcId="{A569C4BD-2A3C-4F92-9A7D-EF3A5144591C}" destId="{F6F5F349-096E-42FB-B10C-47A840BF70C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82362-DE8E-4BA4-B92A-5F9AA6CBBE4F}">
      <dsp:nvSpPr>
        <dsp:cNvPr id="0" name=""/>
        <dsp:cNvSpPr/>
      </dsp:nvSpPr>
      <dsp:spPr>
        <a:xfrm>
          <a:off x="481719" y="1238357"/>
          <a:ext cx="1926635" cy="168412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Срок уведомления</a:t>
          </a:r>
        </a:p>
      </dsp:txBody>
      <dsp:txXfrm>
        <a:off x="963378" y="1490975"/>
        <a:ext cx="939234" cy="1178886"/>
      </dsp:txXfrm>
    </dsp:sp>
    <dsp:sp modelId="{DAEF110F-D424-4594-94EC-DD73602FC107}">
      <dsp:nvSpPr>
        <dsp:cNvPr id="0" name=""/>
        <dsp:cNvSpPr/>
      </dsp:nvSpPr>
      <dsp:spPr>
        <a:xfrm>
          <a:off x="60" y="1598759"/>
          <a:ext cx="963317" cy="963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25-е</a:t>
          </a:r>
        </a:p>
      </dsp:txBody>
      <dsp:txXfrm>
        <a:off x="141135" y="1739834"/>
        <a:ext cx="681167" cy="681167"/>
      </dsp:txXfrm>
    </dsp:sp>
    <dsp:sp modelId="{32B375A8-DBCA-48D9-915A-AB38804FDD7B}">
      <dsp:nvSpPr>
        <dsp:cNvPr id="0" name=""/>
        <dsp:cNvSpPr/>
      </dsp:nvSpPr>
      <dsp:spPr>
        <a:xfrm>
          <a:off x="3010428" y="1238357"/>
          <a:ext cx="1926635" cy="168412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Срок уплаты</a:t>
          </a:r>
        </a:p>
      </dsp:txBody>
      <dsp:txXfrm>
        <a:off x="3492087" y="1490975"/>
        <a:ext cx="939234" cy="1178886"/>
      </dsp:txXfrm>
    </dsp:sp>
    <dsp:sp modelId="{F6F5F349-096E-42FB-B10C-47A840BF70CA}">
      <dsp:nvSpPr>
        <dsp:cNvPr id="0" name=""/>
        <dsp:cNvSpPr/>
      </dsp:nvSpPr>
      <dsp:spPr>
        <a:xfrm>
          <a:off x="2528769" y="1598759"/>
          <a:ext cx="963317" cy="963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28-е</a:t>
          </a:r>
        </a:p>
      </dsp:txBody>
      <dsp:txXfrm>
        <a:off x="2669844" y="1739834"/>
        <a:ext cx="681167" cy="681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684C96-679A-4AB0-A94F-49DC26C2C7AA}" type="datetime1">
              <a:rPr lang="ru-RU" smtClean="0"/>
              <a:t>17.03.2023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940C9-53F8-4052-82C3-0DC7379A51AC}" type="datetime1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>
            <a:extLst>
              <a:ext uri="{FF2B5EF4-FFF2-40B4-BE49-F238E27FC236}">
                <a16:creationId xmlns:a16="http://schemas.microsoft.com/office/drawing/2014/main" id="{11D68E8F-8E6A-B75F-1F14-1C30A14342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>
            <a:extLst>
              <a:ext uri="{FF2B5EF4-FFF2-40B4-BE49-F238E27FC236}">
                <a16:creationId xmlns:a16="http://schemas.microsoft.com/office/drawing/2014/main" id="{BA0DABCD-9F88-713D-E11F-E26B44C1C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600"/>
              </a:spcAft>
            </a:pPr>
            <a:r>
              <a:rPr lang="ru-RU" altLang="ru-RU" b="1"/>
              <a:t>ЕНП зачитывают в определенной последовательности (п. 8    ст. 45 НК РФ):</a:t>
            </a:r>
          </a:p>
          <a:p>
            <a:pPr algn="just">
              <a:spcAft>
                <a:spcPts val="600"/>
              </a:spcAft>
              <a:buFontTx/>
              <a:buAutoNum type="arabicPeriod"/>
            </a:pPr>
            <a:r>
              <a:rPr lang="ru-RU" altLang="ru-RU"/>
              <a:t>Недоимки, начиная с наиболее ранней.</a:t>
            </a:r>
          </a:p>
          <a:p>
            <a:pPr algn="just">
              <a:spcAft>
                <a:spcPts val="600"/>
              </a:spcAft>
              <a:buFontTx/>
              <a:buAutoNum type="arabicPeriod"/>
            </a:pPr>
            <a:r>
              <a:rPr lang="ru-RU" altLang="ru-RU"/>
              <a:t>Текущие платежи по налогам и взносам.</a:t>
            </a:r>
          </a:p>
          <a:p>
            <a:pPr algn="just">
              <a:spcAft>
                <a:spcPts val="600"/>
              </a:spcAft>
              <a:buFontTx/>
              <a:buAutoNum type="arabicPeriod"/>
            </a:pPr>
            <a:r>
              <a:rPr lang="ru-RU" altLang="ru-RU"/>
              <a:t>Пени.</a:t>
            </a:r>
          </a:p>
          <a:p>
            <a:pPr algn="just">
              <a:spcAft>
                <a:spcPts val="600"/>
              </a:spcAft>
              <a:buFontTx/>
              <a:buAutoNum type="arabicPeriod"/>
            </a:pPr>
            <a:r>
              <a:rPr lang="ru-RU" altLang="ru-RU"/>
              <a:t>Проценты.</a:t>
            </a:r>
          </a:p>
          <a:p>
            <a:pPr algn="just">
              <a:spcAft>
                <a:spcPts val="600"/>
              </a:spcAft>
              <a:buFontTx/>
              <a:buAutoNum type="arabicPeriod"/>
            </a:pPr>
            <a:r>
              <a:rPr lang="ru-RU" altLang="ru-RU"/>
              <a:t>Штрафы.</a:t>
            </a:r>
          </a:p>
          <a:p>
            <a:pPr algn="just">
              <a:spcAft>
                <a:spcPts val="600"/>
              </a:spcAft>
            </a:pPr>
            <a:r>
              <a:rPr lang="ru-RU" altLang="ru-RU" b="1"/>
              <a:t>При этом, если ЕНП недостаточно для погашения </a:t>
            </a:r>
            <a:r>
              <a:rPr lang="ru-RU" altLang="ru-RU"/>
              <a:t>обязательств с совпадающими сроками уплаты, ЕНП </a:t>
            </a:r>
            <a:r>
              <a:rPr lang="ru-RU" altLang="ru-RU" b="1" i="1"/>
              <a:t>распределят пропорционально суммам между обязательствами одной очереди </a:t>
            </a:r>
            <a:r>
              <a:rPr lang="ru-RU" altLang="ru-RU"/>
              <a:t>(п. 10 ст. 45 НК РФ)</a:t>
            </a:r>
            <a:r>
              <a:rPr lang="ru-RU" altLang="ru-RU" b="1" i="1"/>
              <a:t>.</a:t>
            </a:r>
          </a:p>
          <a:p>
            <a:endParaRPr lang="ru-RU" altLang="ru-RU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AD55909E-0DAE-8EAE-901E-B272EC8DF5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 3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рафический объект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рафический объект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4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endParaRPr lang="ru-RU" noProof="0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Рисунок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Должность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Объект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рафический объект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Рисунок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1" name="Текст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62" name="Текст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3" name="Текст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4" name="Текст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5" name="Текст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6" name="Текст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7" name="Текст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9" name="Текст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825500"/>
            <a:ext cx="5596128" cy="4359148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/>
              <a:t>Новации налогового законодательства, затрагивающие деятельность сельскохозяйственных потребительских кооперативов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1" y="5523573"/>
            <a:ext cx="4505648" cy="1017854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ru-RU" dirty="0" err="1"/>
              <a:t>Рсо</a:t>
            </a:r>
            <a:r>
              <a:rPr lang="ru-RU" dirty="0"/>
              <a:t> «Агроконтроль»</a:t>
            </a:r>
          </a:p>
          <a:p>
            <a:pPr algn="ctr" rtl="0"/>
            <a:r>
              <a:rPr lang="ru-RU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71207-6D8C-8E41-EFDD-F806FE82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Понятие введено частью 9 ст. 58 НК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697DA-E0F5-087D-58C8-DB26DF8538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В случае, если законодательством о налогах и сборах предусмотрена уплата (перечисление) налогов, авансовых платежей по налогам, сборов, страховых взносов </a:t>
            </a:r>
            <a:r>
              <a:rPr lang="ru-RU" b="1" dirty="0"/>
              <a:t>до представления соответствующей налоговой декларации (расчета)</a:t>
            </a:r>
            <a:r>
              <a:rPr lang="ru-RU" dirty="0"/>
              <a:t> либо если </a:t>
            </a:r>
            <a:r>
              <a:rPr lang="ru-RU" b="1" dirty="0"/>
              <a:t>обязанность по представлению налоговой декларации (расчета) не установлена</a:t>
            </a:r>
            <a:r>
              <a:rPr lang="ru-RU" dirty="0"/>
              <a:t> настоящим Кодексом, налогоплательщики, плательщики сборов, налоговые агенты, плательщики страховых взносов представляют в налоговый орган </a:t>
            </a:r>
            <a:r>
              <a:rPr lang="ru-RU" b="1" dirty="0"/>
              <a:t>уведомление</a:t>
            </a:r>
            <a:r>
              <a:rPr lang="ru-RU" dirty="0"/>
              <a:t> об исчисленных суммах налогов, авансовых платежей по налогам, сборов, страховых взносов.</a:t>
            </a:r>
          </a:p>
          <a:p>
            <a:pPr marL="0" indent="0">
              <a:buNone/>
            </a:pPr>
            <a:r>
              <a:rPr lang="ru-RU" dirty="0"/>
              <a:t>Уведомление об исчисленных суммах налогов, авансовых платежей по налогам, сборов, страховых взносов представляется в налоговый орган по месту учета не позднее 25-го числа месяца, в котором установлен срок уплаты соответствующих налогов…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E80E4AB-7319-A882-D5A6-16D8E472148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0826455"/>
              </p:ext>
            </p:extLst>
          </p:nvPr>
        </p:nvGraphicFramePr>
        <p:xfrm>
          <a:off x="6419850" y="2011363"/>
          <a:ext cx="4937125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ата 4">
            <a:extLst>
              <a:ext uri="{FF2B5EF4-FFF2-40B4-BE49-F238E27FC236}">
                <a16:creationId xmlns:a16="http://schemas.microsoft.com/office/drawing/2014/main" id="{8D64BB2E-10E3-5EF9-1864-FBED04015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140733-39B9-D4F7-881E-BF4541777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D378DC-6750-43B4-F725-9F3B2023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10</a:t>
            </a:fld>
            <a:endParaRPr lang="ru-RU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162C62-69A6-BF24-B4FF-E02E3001FC90}"/>
              </a:ext>
            </a:extLst>
          </p:cNvPr>
          <p:cNvSpPr txBox="1"/>
          <p:nvPr/>
        </p:nvSpPr>
        <p:spPr>
          <a:xfrm>
            <a:off x="6096000" y="5283200"/>
            <a:ext cx="542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Штраф за непредставление уведомления – 200 рублей (ч. 1 ст. 126 НК РФ)</a:t>
            </a:r>
          </a:p>
        </p:txBody>
      </p:sp>
    </p:spTree>
    <p:extLst>
      <p:ext uri="{BB962C8B-B14F-4D97-AF65-F5344CB8AC3E}">
        <p14:creationId xmlns:p14="http://schemas.microsoft.com/office/powerpoint/2010/main" val="125181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73797-69A5-E490-972D-F191C36C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Приказ Федеральной налоговой службы от 2 ноября 2022 г. № ЕД-7-8/1047@ "Об утверждении формы, порядка заполнения и формата представления уведомления об исчисленных суммах налогов, авансовых платежей по налогам, сборов, страховым взносам в электронной форме"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5D10D1-D81A-A237-1DE3-64DF3D932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Уведомление включает в себя:</a:t>
            </a:r>
          </a:p>
          <a:p>
            <a:r>
              <a:rPr lang="ru-RU" dirty="0"/>
              <a:t>Титульный лист,</a:t>
            </a:r>
          </a:p>
          <a:p>
            <a:r>
              <a:rPr lang="ru-RU" dirty="0"/>
              <a:t>Данные: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КПП;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Код по ОКТМО;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Код бюджетной классификации;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Сумма налога, авансовых платежей по налогу, сборов, страховых взносов;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Отчетный (налоговый) период (код) / Номер месяца (квартала):</a:t>
            </a:r>
          </a:p>
          <a:p>
            <a:pPr marL="0" indent="0">
              <a:buNone/>
            </a:pPr>
            <a:r>
              <a:rPr lang="ru-RU" dirty="0"/>
              <a:t>— для ежемесячных платежей: 21/01, 21/02, 21/03, 31/01, 31/02, 31/03, 33/01, 33/02, 33/03, 34/01, 34/02, 34/03, 34/04 (только для декабрьского НДФЛ);</a:t>
            </a:r>
          </a:p>
          <a:p>
            <a:pPr marL="0" indent="0">
              <a:buNone/>
            </a:pPr>
            <a:r>
              <a:rPr lang="ru-RU" dirty="0"/>
              <a:t>— для ежеквартальных платежей: 34/01, 34/02, 34/03, 34/04.</a:t>
            </a:r>
          </a:p>
          <a:p>
            <a:pPr marL="0" indent="0">
              <a:buNone/>
            </a:pPr>
            <a:r>
              <a:rPr lang="ru-RU" dirty="0"/>
              <a:t>6. «Отчетный календарный год» — год, за который платится налог.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86721-0A92-CDF1-E768-E947F0BCA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09A4AC-86D1-8C40-EBE0-53B22D15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5AF47-8663-5518-AFA9-41276C66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6533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267D8-8D04-A34D-496D-8A24BC1B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373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/>
              <a:t>Пример заполнения налогового уведомления</a:t>
            </a:r>
          </a:p>
        </p:txBody>
      </p:sp>
      <p:pic>
        <p:nvPicPr>
          <p:cNvPr id="2050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BD4645D-1212-59BF-A947-CB84E8DFE2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3327" y="1169852"/>
            <a:ext cx="10025345" cy="41605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5" name="Date Placeholder 3">
            <a:extLst>
              <a:ext uri="{FF2B5EF4-FFF2-40B4-BE49-F238E27FC236}">
                <a16:creationId xmlns:a16="http://schemas.microsoft.com/office/drawing/2014/main" id="{F6E23246-6297-7684-E2BF-CD6FE9CCC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2057" name="Footer Placeholder 4">
            <a:extLst>
              <a:ext uri="{FF2B5EF4-FFF2-40B4-BE49-F238E27FC236}">
                <a16:creationId xmlns:a16="http://schemas.microsoft.com/office/drawing/2014/main" id="{58C71C71-A454-304B-0657-99053EDDF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5804D8-D822-B3A3-1AE9-19977273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12</a:t>
            </a:fld>
            <a:endParaRPr lang="ru-RU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D918D1-C166-1FA3-5E00-D70ACA32D40B}"/>
              </a:ext>
            </a:extLst>
          </p:cNvPr>
          <p:cNvSpPr txBox="1"/>
          <p:nvPr/>
        </p:nvSpPr>
        <p:spPr>
          <a:xfrm>
            <a:off x="716097" y="5264389"/>
            <a:ext cx="11253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поле "Отчетный (налоговый) период (код) / Номер месяца (квартала)" указывается код налогового периода в соответствии с приложением 2 к порядку. По ежемесячным авансовым платежам при заполнении кодов "21", "31", "33", "34" указывается порядковый номер квартального месяца - 01, 02, 03, 04. По ежеквартальным авансовым платежам при заполнении кода "34" указывается порядковый номер квартала - 01, 02, 03, 04.</a:t>
            </a:r>
          </a:p>
        </p:txBody>
      </p:sp>
    </p:spTree>
    <p:extLst>
      <p:ext uri="{BB962C8B-B14F-4D97-AF65-F5344CB8AC3E}">
        <p14:creationId xmlns:p14="http://schemas.microsoft.com/office/powerpoint/2010/main" val="221344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FFC58-C49C-A6B5-C9E2-15B443ED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778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Пример: календарь представления налоговых уведомлений в 2023 г.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A4515E75-A4C7-28CC-976E-20AB45168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482466"/>
              </p:ext>
            </p:extLst>
          </p:nvPr>
        </p:nvGraphicFramePr>
        <p:xfrm>
          <a:off x="533399" y="952500"/>
          <a:ext cx="11316223" cy="5774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686">
                  <a:extLst>
                    <a:ext uri="{9D8B030D-6E8A-4147-A177-3AD203B41FA5}">
                      <a16:colId xmlns:a16="http://schemas.microsoft.com/office/drawing/2014/main" val="250193877"/>
                    </a:ext>
                  </a:extLst>
                </a:gridCol>
                <a:gridCol w="2116899">
                  <a:extLst>
                    <a:ext uri="{9D8B030D-6E8A-4147-A177-3AD203B41FA5}">
                      <a16:colId xmlns:a16="http://schemas.microsoft.com/office/drawing/2014/main" val="599092338"/>
                    </a:ext>
                  </a:extLst>
                </a:gridCol>
                <a:gridCol w="1377863">
                  <a:extLst>
                    <a:ext uri="{9D8B030D-6E8A-4147-A177-3AD203B41FA5}">
                      <a16:colId xmlns:a16="http://schemas.microsoft.com/office/drawing/2014/main" val="38302449"/>
                    </a:ext>
                  </a:extLst>
                </a:gridCol>
                <a:gridCol w="964504">
                  <a:extLst>
                    <a:ext uri="{9D8B030D-6E8A-4147-A177-3AD203B41FA5}">
                      <a16:colId xmlns:a16="http://schemas.microsoft.com/office/drawing/2014/main" val="3665310050"/>
                    </a:ext>
                  </a:extLst>
                </a:gridCol>
                <a:gridCol w="2993720">
                  <a:extLst>
                    <a:ext uri="{9D8B030D-6E8A-4147-A177-3AD203B41FA5}">
                      <a16:colId xmlns:a16="http://schemas.microsoft.com/office/drawing/2014/main" val="3462451075"/>
                    </a:ext>
                  </a:extLst>
                </a:gridCol>
                <a:gridCol w="1227551">
                  <a:extLst>
                    <a:ext uri="{9D8B030D-6E8A-4147-A177-3AD203B41FA5}">
                      <a16:colId xmlns:a16="http://schemas.microsoft.com/office/drawing/2014/main" val="3302735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Дата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НДФЛ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Страховые взносы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УСН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Налог на имущество, земельный, транспортный налоги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ЕСХН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184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 января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период с 01.01 по 22.01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01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 февраля (перенос с 25.02)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период с 23.01 по 22.02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январь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2022 г.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739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 марта (перенос с 25.03)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период с 23.02 по 22.03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февраль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1181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 апреля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период с 23.03 по 22.04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1 квартал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Авансовые платежи за 1 квартал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8142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 мая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период с 23.04 по 22.05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апрель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7387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 июня (перенос с 25.06)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период с 23.05 по 22.06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май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877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 июля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период с 23.06 по 22.07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2 квартал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Авансовые платежи за 2 квартал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За 1 полугодие - 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7551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 августа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период с 23.07 по 22.08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июль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7582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 сентября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период с 23.08 по 22.09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август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7461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 октября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период с 23.09 по 22.10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3 квартал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9492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 ноября (перенос с 25.11)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период с 23.10 по 22.11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октябрь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Авансовые платежи за 3 квартал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4861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 декабря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период с 23.11 по 22.12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ноябрь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7655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29.12.2023 (последний рабочий день)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 период с 23.12 по 31.12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2295230"/>
                  </a:ext>
                </a:extLst>
              </a:tr>
            </a:tbl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1A8C283C-D843-7A83-BC01-D10B4A94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6C49A6-1D94-9306-465A-06700559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483465-75AB-34BD-1480-C0BBC75A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3430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7FDE1-CB33-8CC7-CCB2-2CCBCFDC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dirty="0"/>
              <a:t>Если сумма налога заранее известна и неизменна…</a:t>
            </a:r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A1C3E16-F8C8-56FF-53CF-69E26DA9A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1680"/>
            <a:ext cx="5098143" cy="41605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b="0" i="0" dirty="0">
                <a:effectLst/>
              </a:rPr>
              <a:t>Не запрещено представлять уведомления по налогу сразу на весь год по всем срокам уплаты!</a:t>
            </a:r>
            <a:endParaRPr lang="ru-RU" dirty="0"/>
          </a:p>
        </p:txBody>
      </p:sp>
      <p:pic>
        <p:nvPicPr>
          <p:cNvPr id="3074" name="Picture 2" descr="Пятилетку – за три года! - &quot;Мій Бердичів&quot;">
            <a:extLst>
              <a:ext uri="{FF2B5EF4-FFF2-40B4-BE49-F238E27FC236}">
                <a16:creationId xmlns:a16="http://schemas.microsoft.com/office/drawing/2014/main" id="{D47D6F38-CDE2-4548-3549-4F37BB5FE3A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4779" y="2011680"/>
            <a:ext cx="3926378" cy="41605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79" name="Date Placeholder 4">
            <a:extLst>
              <a:ext uri="{FF2B5EF4-FFF2-40B4-BE49-F238E27FC236}">
                <a16:creationId xmlns:a16="http://schemas.microsoft.com/office/drawing/2014/main" id="{B310D7B3-3502-A897-00F5-9CED289A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3081" name="Footer Placeholder 5">
            <a:extLst>
              <a:ext uri="{FF2B5EF4-FFF2-40B4-BE49-F238E27FC236}">
                <a16:creationId xmlns:a16="http://schemas.microsoft.com/office/drawing/2014/main" id="{8D325695-0608-7095-98C7-7F77458B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047C2E-B0BE-F833-BAF6-0AEDD0D0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2125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D6AF9-D48C-4D90-C303-23248432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Не предусмотрена подача уведомлений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0A774D-EDAD-5E60-AAD6-8A5E76DC2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55" y="2011680"/>
            <a:ext cx="5580889" cy="416052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 НДС,</a:t>
            </a:r>
          </a:p>
          <a:p>
            <a:r>
              <a:rPr lang="ru-RU" dirty="0"/>
              <a:t>По налогу на прибыль (при ежеквартальной уплате) и др.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67E6196-9DD1-48E1-20D7-8FB126D3A0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Как понять, нужно ли подавать уведомление:</a:t>
            </a:r>
          </a:p>
          <a:p>
            <a:r>
              <a:rPr lang="ru-RU" dirty="0"/>
              <a:t>Проверить, платится ли налог в составе ЕНП,</a:t>
            </a:r>
          </a:p>
          <a:p>
            <a:r>
              <a:rPr lang="ru-RU" dirty="0"/>
              <a:t>Если платится – проверить срок подачи декларации (расчёта),</a:t>
            </a:r>
          </a:p>
          <a:p>
            <a:r>
              <a:rPr lang="ru-RU" dirty="0"/>
              <a:t>Если декларация (расчёт) подаются позже срока платежа – уведомление подаётся,</a:t>
            </a:r>
          </a:p>
          <a:p>
            <a:r>
              <a:rPr lang="ru-RU" dirty="0"/>
              <a:t>Если подача декларации не предусмотрена (транспортный, земельный налоги) – уведомление подаётся обязательно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C8BA5-71B5-3FDB-0010-DFE3F605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1A2EE4-ED97-E646-F389-464B36A13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F98968-BB36-4E58-6B7F-09822543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15</a:t>
            </a:fld>
            <a:endParaRPr lang="ru-RU" noProof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A52D0B-4C8A-D40B-5268-2CF8BB64C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85" y="3169086"/>
            <a:ext cx="5230189" cy="272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60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CD35E-8ADA-C286-0E4B-1970440B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dirty="0"/>
              <a:t>Только в 2023 г. возможно не подавать налоговое уведомление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DEF376-C858-6416-5B5D-117750BFE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>
            <a:normAutofit/>
          </a:bodyPr>
          <a:lstStyle/>
          <a:p>
            <a:r>
              <a:rPr lang="ru-RU" sz="2600"/>
              <a:t>Условие: ранее уведомление в ИФНС не подавалось.</a:t>
            </a:r>
          </a:p>
          <a:p>
            <a:r>
              <a:rPr lang="ru-RU" sz="2600"/>
              <a:t>Роль уведомления играет платёжное поручение со статусом «02» в поле 101 и заполненными реквизитами налога (КБК, ОКТМО, период и др.)</a:t>
            </a:r>
          </a:p>
        </p:txBody>
      </p:sp>
      <p:pic>
        <p:nvPicPr>
          <p:cNvPr id="9" name="Объект 8" descr="Изображение выглядит как текст, векторная графика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F5CF2704-421B-F6D7-0146-0E17C01ABB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6923" y="2011680"/>
            <a:ext cx="3562089" cy="4160520"/>
          </a:xfrm>
          <a:noFill/>
        </p:spPr>
      </p:pic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30708E00-DCC8-77BF-26BE-3D817F21B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656A0B13-39A1-BF10-CAEE-D6628A819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BB7259-3B03-C74A-8B9A-8074D93D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81177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4D742-E656-45AA-B99F-E9ED31CF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836" y="2509157"/>
            <a:ext cx="4385128" cy="2373086"/>
          </a:xfrm>
        </p:spPr>
        <p:txBody>
          <a:bodyPr/>
          <a:lstStyle/>
          <a:p>
            <a:r>
              <a:rPr lang="en-US" dirty="0"/>
              <a:t>III. </a:t>
            </a:r>
            <a:r>
              <a:rPr lang="ru-RU" dirty="0"/>
              <a:t>Сроки уплаты налогов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9A0594-94B4-CD54-A532-FFBF6053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AE621D-55B0-B135-371C-1E21006A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42AF18-1C54-DAB9-E210-1D151D31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17</a:t>
            </a:fld>
            <a:endParaRPr lang="ru-RU" noProof="0"/>
          </a:p>
        </p:txBody>
      </p:sp>
      <p:pic>
        <p:nvPicPr>
          <p:cNvPr id="3078" name="Picture 6" descr="Hand Holding Classic Stopwatch Timer Grafika przez aryo.hadi · Creative  Fabrica">
            <a:extLst>
              <a:ext uri="{FF2B5EF4-FFF2-40B4-BE49-F238E27FC236}">
                <a16:creationId xmlns:a16="http://schemas.microsoft.com/office/drawing/2014/main" id="{E547E26A-A0A0-C9A7-258E-CF348036CD8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1889014"/>
            <a:ext cx="4618037" cy="307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947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4A0230E0-BB55-2B0B-53C1-15927EE9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937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Сроки уплаты налогов, входящих в ЕНП, в 2023 г.</a:t>
            </a:r>
          </a:p>
        </p:txBody>
      </p:sp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id="{E6864350-8EEC-7CB5-B9B1-8D69DCCF4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035601"/>
              </p:ext>
            </p:extLst>
          </p:nvPr>
        </p:nvGraphicFramePr>
        <p:xfrm>
          <a:off x="1148891" y="985015"/>
          <a:ext cx="9894218" cy="534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243">
                  <a:extLst>
                    <a:ext uri="{9D8B030D-6E8A-4147-A177-3AD203B41FA5}">
                      <a16:colId xmlns:a16="http://schemas.microsoft.com/office/drawing/2014/main" val="3868295103"/>
                    </a:ext>
                  </a:extLst>
                </a:gridCol>
                <a:gridCol w="1223257">
                  <a:extLst>
                    <a:ext uri="{9D8B030D-6E8A-4147-A177-3AD203B41FA5}">
                      <a16:colId xmlns:a16="http://schemas.microsoft.com/office/drawing/2014/main" val="3590434602"/>
                    </a:ext>
                  </a:extLst>
                </a:gridCol>
                <a:gridCol w="1297118">
                  <a:extLst>
                    <a:ext uri="{9D8B030D-6E8A-4147-A177-3AD203B41FA5}">
                      <a16:colId xmlns:a16="http://schemas.microsoft.com/office/drawing/2014/main" val="2193519130"/>
                    </a:ext>
                  </a:extLst>
                </a:gridCol>
                <a:gridCol w="1253798">
                  <a:extLst>
                    <a:ext uri="{9D8B030D-6E8A-4147-A177-3AD203B41FA5}">
                      <a16:colId xmlns:a16="http://schemas.microsoft.com/office/drawing/2014/main" val="1591173575"/>
                    </a:ext>
                  </a:extLst>
                </a:gridCol>
                <a:gridCol w="3322872">
                  <a:extLst>
                    <a:ext uri="{9D8B030D-6E8A-4147-A177-3AD203B41FA5}">
                      <a16:colId xmlns:a16="http://schemas.microsoft.com/office/drawing/2014/main" val="2004195100"/>
                    </a:ext>
                  </a:extLst>
                </a:gridCol>
                <a:gridCol w="1957930">
                  <a:extLst>
                    <a:ext uri="{9D8B030D-6E8A-4147-A177-3AD203B41FA5}">
                      <a16:colId xmlns:a16="http://schemas.microsoft.com/office/drawing/2014/main" val="2969425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Срок платежа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Страховые взносы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Налог на прибыль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УСН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Налог на имущество, земельный, транспортный налоги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ЕСХН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82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30.01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декабрь 2022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564278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28.02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январь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2022 г.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93696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28.03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февраль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2022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2022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2022 г.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626852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28.04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март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1 квартал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1 квартал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1 квартал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790906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29.05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апрель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86433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28.06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май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09577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25.07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1 полугодие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68737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28.07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июнь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2 квартал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2 квартал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2 квартал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257027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28.08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июль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29989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28.09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август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817967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30.10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сентябрь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3 квартал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3 квартал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3 квартал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4271405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28.11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октябрь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60876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28.12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>
                          <a:solidFill>
                            <a:srgbClr val="33305A"/>
                          </a:solidFill>
                          <a:effectLst/>
                        </a:rPr>
                        <a:t>За ноябрь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879038624"/>
                  </a:ext>
                </a:extLst>
              </a:tr>
            </a:tbl>
          </a:graphicData>
        </a:graphic>
      </p:graphicFrame>
      <p:sp>
        <p:nvSpPr>
          <p:cNvPr id="7" name="Дата 6">
            <a:extLst>
              <a:ext uri="{FF2B5EF4-FFF2-40B4-BE49-F238E27FC236}">
                <a16:creationId xmlns:a16="http://schemas.microsoft.com/office/drawing/2014/main" id="{6B8BCDCF-6EED-4AE1-052C-7AFEF3FC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8B72E8-F7C4-0502-D52B-21DEFE18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7FAE07-CC6C-1E62-0847-A83136BF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19404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4D742-E656-45AA-B99F-E9ED31CF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836" y="2509157"/>
            <a:ext cx="4385128" cy="2373086"/>
          </a:xfrm>
        </p:spPr>
        <p:txBody>
          <a:bodyPr/>
          <a:lstStyle/>
          <a:p>
            <a:r>
              <a:rPr lang="en-US" dirty="0"/>
              <a:t>IV. </a:t>
            </a:r>
            <a:r>
              <a:rPr lang="ru-RU" dirty="0"/>
              <a:t>Реквизиты для уплаты налогов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9A0594-94B4-CD54-A532-FFBF6053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AE621D-55B0-B135-371C-1E21006A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42AF18-1C54-DAB9-E210-1D151D31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19</a:t>
            </a:fld>
            <a:endParaRPr lang="ru-RU" noProof="0"/>
          </a:p>
        </p:txBody>
      </p:sp>
      <p:pic>
        <p:nvPicPr>
          <p:cNvPr id="4098" name="Picture 2" descr="9 способов узнать банковские реквизиты организации по ИНН онлайн">
            <a:extLst>
              <a:ext uri="{FF2B5EF4-FFF2-40B4-BE49-F238E27FC236}">
                <a16:creationId xmlns:a16="http://schemas.microsoft.com/office/drawing/2014/main" id="{5FB24988-C42D-AFE1-B756-C0DBFB84384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833572"/>
            <a:ext cx="4618037" cy="519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6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0AD8F-F4EC-45FA-BFE2-4D73EE9F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Источник внесения изменений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F88DB8-DCB9-72DB-529A-8955998456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dirty="0"/>
              <a:t>Федеральный закон от 14 июля 2022 г. № 263-ФЗ "О внесении изменений в части первую и вторую Налогового кодекса Российской Федерации"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B86D60B-C3B6-B9CA-047F-067130A3AB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9850" y="2240360"/>
            <a:ext cx="4937125" cy="3702843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1AFCF4E8-F54B-E8C3-247E-DF3CF2B0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8D2985-AA40-B0B8-1D14-06FAB983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78E0B5-CD7C-2DA6-0A35-117E4BDF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28503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870C4-35CA-4B9B-20F8-0EB97962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Разработан проект изменений в Приказ Минфина от 12.11.2013 № 107н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C2F381-FE1F-EC4B-2541-5389708B6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Новая редакция приказа утвердит три вида платёжных поручений:</a:t>
            </a:r>
          </a:p>
          <a:p>
            <a:r>
              <a:rPr lang="ru-RU" dirty="0"/>
              <a:t>платежки по ЕНП;</a:t>
            </a:r>
          </a:p>
          <a:p>
            <a:r>
              <a:rPr lang="ru-RU" dirty="0"/>
              <a:t>платежки по конкретным налогам и взносам, которые заменяют уведомления о начислениях;</a:t>
            </a:r>
          </a:p>
          <a:p>
            <a:r>
              <a:rPr lang="ru-RU" dirty="0"/>
              <a:t>платежки по налогам и сборам, которые не перечисляют через ЕНП (</a:t>
            </a:r>
            <a:r>
              <a:rPr lang="ru-RU" u="sng" dirty="0"/>
              <a:t>изменений по сравнению с 2022 г. не претерпели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Также официально будет утверждён новый КБК для ЕНП.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57B7B-769D-0DD3-5464-9F8E784BA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C4B2E9-78C9-7C64-46AB-5246F21E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AD9355-3B1A-50B0-7F03-9A520C4AA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26569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21B53-27F7-EF57-1590-7BCC59AA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Новые КБК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9EC36EA-BFEF-5521-EE35-04C5D2D68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60170"/>
            <a:ext cx="4937760" cy="950976"/>
          </a:xfrm>
        </p:spPr>
        <p:txBody>
          <a:bodyPr anchor="ctr"/>
          <a:lstStyle/>
          <a:p>
            <a:pPr algn="ctr"/>
            <a:r>
              <a:rPr lang="ru-RU" dirty="0"/>
              <a:t>КБК в уведомлениях и декларациях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B71C994-98A1-2534-48A7-0B4C9F922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26030"/>
            <a:ext cx="4937760" cy="36644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dirty="0"/>
              <a:t>Как и ранее – указывается уникальный КБК соответствующего налога (сбора)</a:t>
            </a:r>
            <a:r>
              <a:rPr lang="en-US" sz="2000" dirty="0"/>
              <a:t> – </a:t>
            </a:r>
            <a:r>
              <a:rPr lang="ru-RU" sz="2000" dirty="0"/>
              <a:t>перечень содержится в Приказе Минфина России от 17 мая 2022 г. № 75н "Об утверждении кодов (перечней кодов) бюджетной классификации Российской Федерации на 2023 год (на 2023 год и на плановый период 2024 и 2025 годов)"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6C3BBDF-917F-0609-7042-2D9472CC7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1360170"/>
            <a:ext cx="4937760" cy="950976"/>
          </a:xfrm>
        </p:spPr>
        <p:txBody>
          <a:bodyPr anchor="ctr"/>
          <a:lstStyle/>
          <a:p>
            <a:pPr algn="ctr"/>
            <a:r>
              <a:rPr lang="ru-RU" dirty="0"/>
              <a:t>КБК в платёжном поручении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5ACD23EB-E7ED-22EA-117A-703433F18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2526030"/>
            <a:ext cx="4937760" cy="366445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Единая позиция не сформулирована. Возможные варианты:</a:t>
            </a:r>
          </a:p>
          <a:p>
            <a:r>
              <a:rPr lang="ru-RU" dirty="0"/>
              <a:t>Указывается КБК для ЕНП (182 01 06 12 01 01 0000 510),</a:t>
            </a:r>
          </a:p>
          <a:p>
            <a:r>
              <a:rPr lang="ru-RU" dirty="0"/>
              <a:t>Указывается уникальный КБК соответствующего налога,</a:t>
            </a:r>
          </a:p>
          <a:p>
            <a:r>
              <a:rPr lang="ru-RU" dirty="0"/>
              <a:t>При уплате нескольких налогов одним поручением указывается КБК ЕНП, а при уплате в одном поручении только одного налога – указывается уникальный КБК.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9FAB44-C638-DF2B-E6B9-3DFEC902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6BB898-9D1F-2D55-5631-1355E041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F553D-B8FD-D759-C104-FFC103A7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07813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A95F599B-DD30-792F-7866-8061CB5D9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700"/>
            <a:ext cx="10515600" cy="766445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«Основные» КБК 2023 года (в редакции Приказа Минфина РФ от 22 ноября 2022 г. № 177н)</a:t>
            </a: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B4EDD76E-8CE5-72B9-693B-91CC5FCA6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276902"/>
              </p:ext>
            </p:extLst>
          </p:nvPr>
        </p:nvGraphicFramePr>
        <p:xfrm>
          <a:off x="838200" y="932145"/>
          <a:ext cx="105156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7110">
                  <a:extLst>
                    <a:ext uri="{9D8B030D-6E8A-4147-A177-3AD203B41FA5}">
                      <a16:colId xmlns:a16="http://schemas.microsoft.com/office/drawing/2014/main" val="1349439454"/>
                    </a:ext>
                  </a:extLst>
                </a:gridCol>
                <a:gridCol w="3158490">
                  <a:extLst>
                    <a:ext uri="{9D8B030D-6E8A-4147-A177-3AD203B41FA5}">
                      <a16:colId xmlns:a16="http://schemas.microsoft.com/office/drawing/2014/main" val="494589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налога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КБК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582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Налог на прибыль (в федеральный бюджет, 3 %)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182 1 01 01011 01 1000 110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630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Налог на прибыль (в региональный бюджет, 17 %)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182 1 01 01012 02 1000 110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905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НДС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182 1 03 01000 01 1000 110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5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Налог на имущество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182 1 06 02010 02 1000 110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921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УСН по базе «доходы»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182 1 05 01011 01 1000 110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163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УСН по базе «доходы минус расходы»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182 1 05 01021 01 1000 110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58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ЕСХН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182 1 05 03010 01 1000 110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968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НДФЛ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налоговой базе до 5 млн руб. включительно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182 1 01 02010 01 1000 110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570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«Общий» КБК по страховым взносам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182 1 02 01000 01 1000 160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369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Страховые взносы на ОПС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182 1 02 0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0 0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000 160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93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Страховые взносы на ОМС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182 1 02 02101 08 0000 160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558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Страховые взносы на </a:t>
                      </a:r>
                      <a:r>
                        <a:rPr lang="ru-RU" dirty="0" err="1"/>
                        <a:t>ВНиМ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182 1 02 0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0 0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000 160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По данным промо-страницы ФНС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81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Единый налоговый платёж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182 01 06 1201 01 0000 510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112760"/>
                  </a:ext>
                </a:extLst>
              </a:tr>
            </a:tbl>
          </a:graphicData>
        </a:graphic>
      </p:graphicFrame>
      <p:sp>
        <p:nvSpPr>
          <p:cNvPr id="7" name="Дата 6">
            <a:extLst>
              <a:ext uri="{FF2B5EF4-FFF2-40B4-BE49-F238E27FC236}">
                <a16:creationId xmlns:a16="http://schemas.microsoft.com/office/drawing/2014/main" id="{79E826FF-79D1-30CE-BAA6-F23E10FF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F41EF5-235A-0D1A-6767-9EBDFE9A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8381BD-428B-5078-B5E4-EDB9A38E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32454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464A7-BF53-BE9E-8643-700E25577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Платёжное поручение по ЕНП в 2023 г.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5BCD9E2-148E-EE15-F312-57F1172D7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72685" y="2011363"/>
            <a:ext cx="9046629" cy="4160836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1111EA35-AC57-DFDF-3C56-DB026D53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188B90-9758-DBC6-DEA8-BA2E2D26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EB8538-E604-7867-A7F8-DB20B307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78466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8ED08-D336-778B-DCDE-B3D93F81D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В 2023 г. возможно вместо комбинации «уведомление + оплата» направлять «поручения – уведомления» (если уведомления ранее не направлялись)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9DEAEF2-9195-C7BF-7A2C-93B6562A33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9478" y="2011363"/>
            <a:ext cx="4574569" cy="416083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FC8B68A7-3ED2-B645-6FEA-B3B8B3B5AB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Поля поручения – уведомления имеют особенности:</a:t>
            </a:r>
          </a:p>
          <a:p>
            <a:r>
              <a:rPr lang="ru-RU" dirty="0"/>
              <a:t>«02» в поле 101,</a:t>
            </a:r>
          </a:p>
          <a:p>
            <a:r>
              <a:rPr lang="ru-RU" dirty="0"/>
              <a:t>Заполняется КПП,</a:t>
            </a:r>
          </a:p>
          <a:p>
            <a:r>
              <a:rPr lang="ru-RU" dirty="0"/>
              <a:t>Отражается КБК (тот же, что в декларации),</a:t>
            </a:r>
          </a:p>
          <a:p>
            <a:r>
              <a:rPr lang="ru-RU" dirty="0"/>
              <a:t>Отражается ОКТМО,</a:t>
            </a:r>
          </a:p>
          <a:p>
            <a:r>
              <a:rPr lang="ru-RU" dirty="0"/>
              <a:t>Отражается период оплаты,</a:t>
            </a:r>
          </a:p>
          <a:p>
            <a:r>
              <a:rPr lang="ru-RU" dirty="0"/>
              <a:t>Используется иная формулировка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DFFA6F-7383-FA10-B264-0E503A5D6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1B6038-5D6A-9E1D-958C-57CBFC9B1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398FBC-083B-3D41-CA96-78463A8E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5188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4D742-E656-45AA-B99F-E9ED31CF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036" y="2509157"/>
            <a:ext cx="4385128" cy="2373086"/>
          </a:xfrm>
        </p:spPr>
        <p:txBody>
          <a:bodyPr>
            <a:normAutofit/>
          </a:bodyPr>
          <a:lstStyle/>
          <a:p>
            <a:r>
              <a:rPr lang="en-US" dirty="0"/>
              <a:t>V. </a:t>
            </a:r>
            <a:r>
              <a:rPr lang="ru-RU" dirty="0"/>
              <a:t>Налог на доходы физических лиц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9A0594-94B4-CD54-A532-FFBF6053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AE621D-55B0-B135-371C-1E21006A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42AF18-1C54-DAB9-E210-1D151D31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25</a:t>
            </a:fld>
            <a:endParaRPr lang="ru-RU" noProof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91B5550-1D0B-55BD-B23E-408D86084F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/>
        </p:blipFill>
        <p:spPr>
          <a:xfrm>
            <a:off x="6434364" y="1721522"/>
            <a:ext cx="5525407" cy="3458904"/>
          </a:xfrm>
        </p:spPr>
      </p:pic>
    </p:spTree>
    <p:extLst>
      <p:ext uri="{BB962C8B-B14F-4D97-AF65-F5344CB8AC3E}">
        <p14:creationId xmlns:p14="http://schemas.microsoft.com/office/powerpoint/2010/main" val="1659963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F9DC5-5F7D-E3EB-A535-00161245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Новации, связанные с представлением сведений по НДФЛ налоговыми агентами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0E830BB-E1D3-BE9B-E273-C1E4FFD45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54480"/>
            <a:ext cx="4937760" cy="668020"/>
          </a:xfrm>
        </p:spPr>
        <p:txBody>
          <a:bodyPr anchor="ctr"/>
          <a:lstStyle/>
          <a:p>
            <a:pPr algn="ctr"/>
            <a:r>
              <a:rPr lang="ru-RU" dirty="0"/>
              <a:t>Расчётный период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3E6936AE-FAE4-5175-B2A0-AA9EAD13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22500"/>
            <a:ext cx="4937760" cy="39679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b="0" i="0" dirty="0"/>
              <a:t>Расчетным периодом считается не месяц, а период с 23-го числа предыдущего месяца по 22-е число текущего месяца.</a:t>
            </a:r>
          </a:p>
          <a:p>
            <a:pPr marL="0" indent="0">
              <a:buNone/>
            </a:pPr>
            <a:r>
              <a:rPr lang="ru-RU" dirty="0"/>
              <a:t>С 2023 года не имеет значения, с какого дохода уплачивается НДФЛ, — главное, когда налог исчислен и удержан.</a:t>
            </a:r>
          </a:p>
          <a:p>
            <a:pPr marL="0" indent="0">
              <a:buNone/>
            </a:pPr>
            <a:r>
              <a:rPr lang="ru-RU" dirty="0"/>
              <a:t>удерживается с </a:t>
            </a:r>
            <a:r>
              <a:rPr lang="ru-RU" i="1" dirty="0"/>
              <a:t>каждой</a:t>
            </a:r>
            <a:r>
              <a:rPr lang="ru-RU" dirty="0"/>
              <a:t> выплаты сотруднику, включая авансы.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94ADBF4B-4EBF-A765-CD6F-C9ADD9B38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1554480"/>
            <a:ext cx="4937760" cy="668020"/>
          </a:xfrm>
        </p:spPr>
        <p:txBody>
          <a:bodyPr anchor="ctr"/>
          <a:lstStyle/>
          <a:p>
            <a:pPr algn="ctr"/>
            <a:r>
              <a:rPr lang="ru-RU" dirty="0"/>
              <a:t>Правила декларирования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63E1F0F8-CE51-0711-C457-D26EF6428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2222500"/>
            <a:ext cx="4937760" cy="3967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расчете сумм налога на доходы физических лиц, исчисленных и удержанных налоговым агентом, подлежат отражению за первый квартал удержанные суммы налога в период с 1 января по 22 марта включительно, за полугодие - удержанные суммы налога в период с 1 января по 22 июня включительно, за девять месяцев - удержанные суммы налога в период с 1 января по 22 сентября включительно.</a:t>
            </a:r>
          </a:p>
          <a:p>
            <a:pPr marL="0" indent="0">
              <a:buNone/>
            </a:pPr>
            <a:r>
              <a:rPr lang="ru-RU" dirty="0"/>
              <a:t>НДФЛ, удержанный за период с 23 по 31 декабря, включается в годовой расчёт.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F316F-A964-F8DB-913C-28106EC2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E39CFF-FCBB-BB7E-F36C-6754C08E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31F787-42B8-F544-0772-33E3807A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7182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4ECE4-837A-DEBB-3E07-B37649938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Особенности подачи уведомления при уплате НДФЛ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B5E0F5-F08F-3FA1-7739-2917964A42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Ежемесячно, не позднее 25-го числа каждого месяца: в отношении НДФЛ, удержанного в период с 23 числа предыдущего месяца по 22 число текущего месяца;</a:t>
            </a:r>
          </a:p>
          <a:p>
            <a:r>
              <a:rPr lang="ru-RU" dirty="0"/>
              <a:t>Не позднее 31 декабря – в отношении НДФЛ, удержанного в период с 23 по 31 декабря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A61CB-50E7-0780-5811-5CDB88DCA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B4911E-7B30-5E2A-EAEC-65C3A87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C1D139-8F1F-8F59-4D1C-A49EF112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27</a:t>
            </a:fld>
            <a:endParaRPr lang="ru-RU" noProof="0"/>
          </a:p>
        </p:txBody>
      </p:sp>
      <p:pic>
        <p:nvPicPr>
          <p:cNvPr id="1026" name="Picture 2" descr="НДФЛ: все о налоге на доходы физических лиц">
            <a:extLst>
              <a:ext uri="{FF2B5EF4-FFF2-40B4-BE49-F238E27FC236}">
                <a16:creationId xmlns:a16="http://schemas.microsoft.com/office/drawing/2014/main" id="{A09D340E-54E5-B480-B930-30B49D92C9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629930"/>
            <a:ext cx="4937125" cy="292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02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1A1F9-AB1A-ADAF-3AB1-1C3ECAB7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Общая зависимость срока перечисления НДФЛ от срока выплаты дохода и удержания НДФЛ</a:t>
            </a:r>
          </a:p>
        </p:txBody>
      </p:sp>
      <p:pic>
        <p:nvPicPr>
          <p:cNvPr id="8" name="Объект 7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9AFC43DC-6651-C0B5-8F6A-42A078A8E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121" y="2011363"/>
            <a:ext cx="8737757" cy="4160837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1B5BCD35-6E3D-CB55-48EA-42114494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28004B-E2FC-326D-0C83-EB475187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9A2078-23F8-6671-F99F-A98A37DA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9472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33EC0-7659-5D13-87D9-F641C0BA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Особенности перечисления НДФЛ в январе и декабре (например, 2023 г.)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9CE7A2A-C8F4-54A4-05A7-92C5815F8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121" y="2011363"/>
            <a:ext cx="8737757" cy="4160837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8B3F2A8F-0554-9C3B-EE09-95BCF9D5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D627C3-0DCE-7A47-7979-BBBE49A4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C4CA5-18B8-5069-D465-DF3215B2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388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0197D-38EB-6170-1033-BBEC49EB1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новые понятия налогового законодательства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4AE9F2-55B3-FA73-2E0E-0A7A4507B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ru-RU" b="1" dirty="0"/>
              <a:t>Единый налоговый платёж</a:t>
            </a:r>
            <a:r>
              <a:rPr lang="ru-RU" dirty="0"/>
              <a:t> (ЕНП) – сумма денежных средств, перечисляемая налогоплательщиком на соответствующий счёт в счёт исполнения обязанности перед бюджетной системой РФ.</a:t>
            </a:r>
          </a:p>
          <a:p>
            <a:r>
              <a:rPr lang="ru-RU" b="1" dirty="0"/>
              <a:t>Единый налоговый счёт</a:t>
            </a:r>
            <a:r>
              <a:rPr lang="ru-RU" dirty="0"/>
              <a:t> (ЕНС) – форма учёта совокупной обязанности налогоплательщика и перечисленных денежных средств в качестве ЕНП, распределение которого осуществляет ФНС России.</a:t>
            </a:r>
          </a:p>
          <a:p>
            <a:r>
              <a:rPr lang="ru-RU" b="1" dirty="0"/>
              <a:t>Совокупная обязанность</a:t>
            </a:r>
            <a:r>
              <a:rPr lang="ru-RU" dirty="0"/>
              <a:t> – общая сумма налогов, авансовых платежей, сборов, страховых взносов, пеней, штрафов, процентов, которую обязан уплатить (перечислить) налогоплательщик, и сумма налога, подлежащая возврату в бюджетную систему РФ.</a:t>
            </a:r>
          </a:p>
          <a:p>
            <a:r>
              <a:rPr lang="ru-RU" b="1" dirty="0"/>
              <a:t>Сальдо ЕНС</a:t>
            </a:r>
            <a:r>
              <a:rPr lang="ru-RU" dirty="0"/>
              <a:t> – разница между совокупной обязанностью и перечисленными в качестве ЕНП денежными средствами.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68DE8C-C238-5B25-6CE0-9E2C5C386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ACA3B-0A51-0F95-09F8-24B2A327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16EA6-06E0-83A3-2CBD-23EB37EF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60727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A259C-42EB-F13A-829C-D1CC5BC6E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16217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Особенности перечисления НДФЛ в декабре 2022 г. – январе 2023 г.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231570D2-EF90-33C1-218D-01C9899A85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918855"/>
              </p:ext>
            </p:extLst>
          </p:nvPr>
        </p:nvGraphicFramePr>
        <p:xfrm>
          <a:off x="841829" y="1452742"/>
          <a:ext cx="1051560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489643821"/>
                    </a:ext>
                  </a:extLst>
                </a:gridCol>
                <a:gridCol w="2077357">
                  <a:extLst>
                    <a:ext uri="{9D8B030D-6E8A-4147-A177-3AD203B41FA5}">
                      <a16:colId xmlns:a16="http://schemas.microsoft.com/office/drawing/2014/main" val="3664139187"/>
                    </a:ext>
                  </a:extLst>
                </a:gridCol>
                <a:gridCol w="3788229">
                  <a:extLst>
                    <a:ext uri="{9D8B030D-6E8A-4147-A177-3AD203B41FA5}">
                      <a16:colId xmlns:a16="http://schemas.microsoft.com/office/drawing/2014/main" val="2129711416"/>
                    </a:ext>
                  </a:extLst>
                </a:gridCol>
                <a:gridCol w="2021114">
                  <a:extLst>
                    <a:ext uri="{9D8B030D-6E8A-4147-A177-3AD203B41FA5}">
                      <a16:colId xmlns:a16="http://schemas.microsoft.com/office/drawing/2014/main" val="43182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Период выплаты зарплаты и удержания НДФЛ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подачи налогового уведомления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перечисления НДФЛ в бюджет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Отражение в декларации 6-НДФЛ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968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 1 по 31 декабря 2022 г.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 подаётся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позднее следующего рабочего дня после удержания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 4 квартал 2022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3203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B050"/>
                          </a:solidFill>
                        </a:rPr>
                        <a:t>Например, 20.12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B050"/>
                          </a:solidFill>
                        </a:rPr>
                        <a:t>21.12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168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B050"/>
                          </a:solidFill>
                        </a:rPr>
                        <a:t>Например, 30.12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B050"/>
                          </a:solidFill>
                        </a:rPr>
                        <a:t>09.01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71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 1 по 22 января 2023 г. (в т.ч. зарплата за декабрь 2022 г., включая аванс)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 позднее 25.01.2023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Не позднее 28.01.2023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 1 квартал 2022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9134429"/>
                  </a:ext>
                </a:extLst>
              </a:tr>
            </a:tbl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27BCF910-33A5-174F-32D7-F50EA503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B8038C-EEFB-DAC7-A0F9-67B39EEC5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E3E3C3-444F-584F-BD2B-E5A58640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30</a:t>
            </a:fld>
            <a:endParaRPr lang="ru-RU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F15DE-E5C1-4918-5871-67154FB59001}"/>
              </a:ext>
            </a:extLst>
          </p:cNvPr>
          <p:cNvSpPr txBox="1"/>
          <p:nvPr/>
        </p:nvSpPr>
        <p:spPr>
          <a:xfrm>
            <a:off x="348343" y="5283200"/>
            <a:ext cx="10697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Рекомендация: если организацией в декабре выплачивается аванс, целесообразно</a:t>
            </a:r>
          </a:p>
          <a:p>
            <a:pPr marL="285750" indent="-285750">
              <a:buFontTx/>
              <a:buChar char="-"/>
            </a:pPr>
            <a:r>
              <a:rPr lang="ru-RU" dirty="0"/>
              <a:t>Удержать НДФЛ с аванса,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Перечислить удержанный НДФЛ в бюджет не позднее дня выплаты аванса,</a:t>
            </a:r>
          </a:p>
          <a:p>
            <a:pPr marL="285750" indent="-285750">
              <a:buFontTx/>
              <a:buChar char="-"/>
            </a:pPr>
            <a:r>
              <a:rPr lang="ru-RU" dirty="0"/>
              <a:t>Включить сумму аванса в отчёт 6-НДФЛ за 4 квартал 2022 г.</a:t>
            </a:r>
          </a:p>
        </p:txBody>
      </p:sp>
    </p:spTree>
    <p:extLst>
      <p:ext uri="{BB962C8B-B14F-4D97-AF65-F5344CB8AC3E}">
        <p14:creationId xmlns:p14="http://schemas.microsoft.com/office/powerpoint/2010/main" val="729948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4A0230E0-BB55-2B0B-53C1-15927EE9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937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Сроки уплаты в 2023 г. в зависимости от даты удержания НДФЛ</a:t>
            </a:r>
          </a:p>
        </p:txBody>
      </p:sp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id="{E6864350-8EEC-7CB5-B9B1-8D69DCCF49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546797"/>
              </p:ext>
            </p:extLst>
          </p:nvPr>
        </p:nvGraphicFramePr>
        <p:xfrm>
          <a:off x="838200" y="1164590"/>
          <a:ext cx="10515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69422383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90434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>
                          <a:solidFill>
                            <a:srgbClr val="33305A"/>
                          </a:solidFill>
                          <a:effectLst/>
                        </a:rPr>
                        <a:t>Период удержания НДФЛ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>
                          <a:solidFill>
                            <a:srgbClr val="33305A"/>
                          </a:solidFill>
                          <a:effectLst/>
                        </a:rPr>
                        <a:t>Срок уплаты НДФЛ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31982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01.01.2023 — 22.01.2023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30.01.2023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402004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23.01.2023 — 22.02.2023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28.02.2023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936963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23.02.2023 — 22.03.2023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28.03.2023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626852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23.03.2023 — 22.04.2023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28.04.2023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790906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23.04.2023 — 22.05.2023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29.05.2023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86433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23.05.2023 — 22.06.2023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28.06.2023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095774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23.06.2023 — 22.07.2023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28.07.2023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257027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23.07.2023 — 22.08.2023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28.08.2023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29989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23.08.2023 — 22.09.2023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28.09.2023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817967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23.09.2023 — 22.10.2023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30.10.2023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4271405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23.10.2023 — 22.11.2023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28.11.2023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60876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23.11.2023 — 22.12.2023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28.12.2023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87903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23.12.2023 — 31.12.2023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solidFill>
                            <a:srgbClr val="33305A"/>
                          </a:solidFill>
                          <a:effectLst/>
                        </a:rPr>
                        <a:t>29.12.2023</a:t>
                      </a:r>
                      <a:endParaRPr lang="ru-RU" dirty="0">
                        <a:solidFill>
                          <a:srgbClr val="33305A"/>
                        </a:solidFill>
                        <a:effectLst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369248072"/>
                  </a:ext>
                </a:extLst>
              </a:tr>
            </a:tbl>
          </a:graphicData>
        </a:graphic>
      </p:graphicFrame>
      <p:sp>
        <p:nvSpPr>
          <p:cNvPr id="7" name="Дата 6">
            <a:extLst>
              <a:ext uri="{FF2B5EF4-FFF2-40B4-BE49-F238E27FC236}">
                <a16:creationId xmlns:a16="http://schemas.microsoft.com/office/drawing/2014/main" id="{6B8BCDCF-6EED-4AE1-052C-7AFEF3FC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8B72E8-F7C4-0502-D52B-21DEFE18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7FAE07-CC6C-1E62-0847-A83136BF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28665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4E530-A795-214C-EE57-74E795E88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3700"/>
              <a:t>Раздел 1 Расчёта 6-НДФЛ (в соответствии с Приказом ФНС от 29.09.2022 № ЕД-7-11/881@)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221EACF-01E3-5B4A-529D-1A1E5972F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480" y="1704517"/>
            <a:ext cx="9890760" cy="4797019"/>
          </a:xfrm>
          <a:noFill/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1BC4769-AB71-EC4E-0124-46CAE995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8B1721C-C18D-1A34-B9AF-27DD2367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E0A4A-AF33-3BCE-A3D1-AA50AC11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32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88818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FCFBB-321A-580B-DF52-18EDA03B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Общее правило включения сумм удержанного НДФЛ в Расчёт 6-НДФЛ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FD7B7E0-478B-63C7-B6FF-95590AED0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959522"/>
              </p:ext>
            </p:extLst>
          </p:nvPr>
        </p:nvGraphicFramePr>
        <p:xfrm>
          <a:off x="667657" y="1690687"/>
          <a:ext cx="10686143" cy="4802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4114">
                  <a:extLst>
                    <a:ext uri="{9D8B030D-6E8A-4147-A177-3AD203B41FA5}">
                      <a16:colId xmlns:a16="http://schemas.microsoft.com/office/drawing/2014/main" val="1749415832"/>
                    </a:ext>
                  </a:extLst>
                </a:gridCol>
                <a:gridCol w="2525486">
                  <a:extLst>
                    <a:ext uri="{9D8B030D-6E8A-4147-A177-3AD203B41FA5}">
                      <a16:colId xmlns:a16="http://schemas.microsoft.com/office/drawing/2014/main" val="425018586"/>
                    </a:ext>
                  </a:extLst>
                </a:gridCol>
                <a:gridCol w="4996543">
                  <a:extLst>
                    <a:ext uri="{9D8B030D-6E8A-4147-A177-3AD203B41FA5}">
                      <a16:colId xmlns:a16="http://schemas.microsoft.com/office/drawing/2014/main" val="1542717170"/>
                    </a:ext>
                  </a:extLst>
                </a:gridCol>
              </a:tblGrid>
              <a:tr h="274282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Поле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Включается налог, удержанный: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extLst>
                  <a:ext uri="{0D108BD9-81ED-4DB2-BD59-A6C34878D82A}">
                    <a16:rowId xmlns:a16="http://schemas.microsoft.com/office/drawing/2014/main" val="1326824894"/>
                  </a:ext>
                </a:extLst>
              </a:tr>
              <a:tr h="284988">
                <a:tc rowSpan="4"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I квартал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 1 января по 22 января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extLst>
                  <a:ext uri="{0D108BD9-81ED-4DB2-BD59-A6C34878D82A}">
                    <a16:rowId xmlns:a16="http://schemas.microsoft.com/office/drawing/2014/main" val="1443983208"/>
                  </a:ext>
                </a:extLst>
              </a:tr>
              <a:tr h="284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022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 23 января по 22 февраля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extLst>
                  <a:ext uri="{0D108BD9-81ED-4DB2-BD59-A6C34878D82A}">
                    <a16:rowId xmlns:a16="http://schemas.microsoft.com/office/drawing/2014/main" val="4062908146"/>
                  </a:ext>
                </a:extLst>
              </a:tr>
              <a:tr h="284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 23 февраля по 22 марта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extLst>
                  <a:ext uri="{0D108BD9-81ED-4DB2-BD59-A6C34878D82A}">
                    <a16:rowId xmlns:a16="http://schemas.microsoft.com/office/drawing/2014/main" val="2697191876"/>
                  </a:ext>
                </a:extLst>
              </a:tr>
              <a:tr h="274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024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не заполняется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extLst>
                  <a:ext uri="{0D108BD9-81ED-4DB2-BD59-A6C34878D82A}">
                    <a16:rowId xmlns:a16="http://schemas.microsoft.com/office/drawing/2014/main" val="2082395447"/>
                  </a:ext>
                </a:extLst>
              </a:tr>
              <a:tr h="284988">
                <a:tc rowSpan="4"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Полугодие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 23 марта по 22 апреля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extLst>
                  <a:ext uri="{0D108BD9-81ED-4DB2-BD59-A6C34878D82A}">
                    <a16:rowId xmlns:a16="http://schemas.microsoft.com/office/drawing/2014/main" val="765172632"/>
                  </a:ext>
                </a:extLst>
              </a:tr>
              <a:tr h="284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 23 апреля по 22 мая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extLst>
                  <a:ext uri="{0D108BD9-81ED-4DB2-BD59-A6C34878D82A}">
                    <a16:rowId xmlns:a16="http://schemas.microsoft.com/office/drawing/2014/main" val="415421877"/>
                  </a:ext>
                </a:extLst>
              </a:tr>
              <a:tr h="284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 23 мая по 22 июня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extLst>
                  <a:ext uri="{0D108BD9-81ED-4DB2-BD59-A6C34878D82A}">
                    <a16:rowId xmlns:a16="http://schemas.microsoft.com/office/drawing/2014/main" val="1574340369"/>
                  </a:ext>
                </a:extLst>
              </a:tr>
              <a:tr h="274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не заполняется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extLst>
                  <a:ext uri="{0D108BD9-81ED-4DB2-BD59-A6C34878D82A}">
                    <a16:rowId xmlns:a16="http://schemas.microsoft.com/office/drawing/2014/main" val="2995404730"/>
                  </a:ext>
                </a:extLst>
              </a:tr>
              <a:tr h="284988">
                <a:tc rowSpan="4"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Девять месяцев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 23 июня по 22 июля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extLst>
                  <a:ext uri="{0D108BD9-81ED-4DB2-BD59-A6C34878D82A}">
                    <a16:rowId xmlns:a16="http://schemas.microsoft.com/office/drawing/2014/main" val="1971756563"/>
                  </a:ext>
                </a:extLst>
              </a:tr>
              <a:tr h="284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 23 июля по 22 августа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extLst>
                  <a:ext uri="{0D108BD9-81ED-4DB2-BD59-A6C34878D82A}">
                    <a16:rowId xmlns:a16="http://schemas.microsoft.com/office/drawing/2014/main" val="450395112"/>
                  </a:ext>
                </a:extLst>
              </a:tr>
              <a:tr h="284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 23 августа по 22 сентября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extLst>
                  <a:ext uri="{0D108BD9-81ED-4DB2-BD59-A6C34878D82A}">
                    <a16:rowId xmlns:a16="http://schemas.microsoft.com/office/drawing/2014/main" val="2792092992"/>
                  </a:ext>
                </a:extLst>
              </a:tr>
              <a:tr h="274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не заполняется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extLst>
                  <a:ext uri="{0D108BD9-81ED-4DB2-BD59-A6C34878D82A}">
                    <a16:rowId xmlns:a16="http://schemas.microsoft.com/office/drawing/2014/main" val="2560003245"/>
                  </a:ext>
                </a:extLst>
              </a:tr>
              <a:tr h="284988">
                <a:tc rowSpan="4"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 23 сентября по 22 октября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extLst>
                  <a:ext uri="{0D108BD9-81ED-4DB2-BD59-A6C34878D82A}">
                    <a16:rowId xmlns:a16="http://schemas.microsoft.com/office/drawing/2014/main" val="4210086305"/>
                  </a:ext>
                </a:extLst>
              </a:tr>
              <a:tr h="284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 23 октября по 22 ноября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extLst>
                  <a:ext uri="{0D108BD9-81ED-4DB2-BD59-A6C34878D82A}">
                    <a16:rowId xmlns:a16="http://schemas.microsoft.com/office/drawing/2014/main" val="2736747054"/>
                  </a:ext>
                </a:extLst>
              </a:tr>
              <a:tr h="284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 23 ноября по 22 декабря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extLst>
                  <a:ext uri="{0D108BD9-81ED-4DB2-BD59-A6C34878D82A}">
                    <a16:rowId xmlns:a16="http://schemas.microsoft.com/office/drawing/2014/main" val="3649879272"/>
                  </a:ext>
                </a:extLst>
              </a:tr>
              <a:tr h="284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 23 по 31 декабря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43" marR="44743" marT="44743" marB="44743"/>
                </a:tc>
                <a:extLst>
                  <a:ext uri="{0D108BD9-81ED-4DB2-BD59-A6C34878D82A}">
                    <a16:rowId xmlns:a16="http://schemas.microsoft.com/office/drawing/2014/main" val="2559357937"/>
                  </a:ext>
                </a:extLst>
              </a:tr>
            </a:tbl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2D17BC27-D635-64AE-2ACF-7626F6B2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0EF9-07B7-E680-3E01-7826AD80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303CC5-D281-2FFA-BF8B-7DF6C712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6067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4D742-E656-45AA-B99F-E9ED31CF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036" y="2509157"/>
            <a:ext cx="4385128" cy="2373086"/>
          </a:xfrm>
        </p:spPr>
        <p:txBody>
          <a:bodyPr>
            <a:normAutofit fontScale="90000"/>
          </a:bodyPr>
          <a:lstStyle/>
          <a:p>
            <a:r>
              <a:rPr lang="en-US" dirty="0"/>
              <a:t>VI. </a:t>
            </a:r>
            <a:r>
              <a:rPr lang="ru-RU" dirty="0"/>
              <a:t>Единый социальный фонд, отчётность по страховым взносам и их уплата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9A0594-94B4-CD54-A532-FFBF6053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AE621D-55B0-B135-371C-1E21006A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42AF18-1C54-DAB9-E210-1D151D31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34</a:t>
            </a:fld>
            <a:endParaRPr lang="ru-RU" noProof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91B5550-1D0B-55BD-B23E-408D86084F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700569" y="545599"/>
            <a:ext cx="4653231" cy="5810751"/>
          </a:xfrm>
        </p:spPr>
      </p:pic>
    </p:spTree>
    <p:extLst>
      <p:ext uri="{BB962C8B-B14F-4D97-AF65-F5344CB8AC3E}">
        <p14:creationId xmlns:p14="http://schemas.microsoft.com/office/powerpoint/2010/main" val="47959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FE0C0-52E4-4AED-14F5-5C034EC2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изменения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DC3EA-25FD-DB6F-BFDC-1D9ED5E160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«Единый тариф страховых взносов» – 30 % (без НС и ПЗ),</a:t>
            </a:r>
          </a:p>
          <a:p>
            <a:r>
              <a:rPr lang="ru-RU" dirty="0"/>
              <a:t>Единая предельная база для взносов – 1 917 тыс. руб.,</a:t>
            </a:r>
          </a:p>
          <a:p>
            <a:r>
              <a:rPr lang="ru-RU" dirty="0"/>
              <a:t>Исчисление и уплата взносов (включая ВН и МН) с договоров гражданско-правового характера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6F5F87-5E63-E348-1693-1A202071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02EE-3198-CD1C-64BE-2ED302C7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B83FE1-0BB0-AA7D-7DAC-7C3CC6A0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35</a:t>
            </a:fld>
            <a:endParaRPr lang="ru-RU" noProof="0"/>
          </a:p>
        </p:txBody>
      </p:sp>
      <p:pic>
        <p:nvPicPr>
          <p:cNvPr id="3074" name="Picture 2" descr="Страховые взносы в 2023 году: платежки, перечисление, изменения">
            <a:extLst>
              <a:ext uri="{FF2B5EF4-FFF2-40B4-BE49-F238E27FC236}">
                <a16:creationId xmlns:a16="http://schemas.microsoft.com/office/drawing/2014/main" id="{9610D302-FE09-A436-6F6A-51B6515151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857500"/>
            <a:ext cx="4937125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172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E8746-E06D-DA78-7808-3C25F54D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Сроки сдачи новой формы ЕФС-1 (объединила: СЗВ-ТД, СЗВ-СТАЖ, ДСВ-3, 4-ФСС)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BF8AC3-7061-DAAE-EE71-B396134EB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74838"/>
            <a:ext cx="3200400" cy="4297362"/>
          </a:xfrm>
        </p:spPr>
        <p:txBody>
          <a:bodyPr anchor="ctr">
            <a:noAutofit/>
          </a:bodyPr>
          <a:lstStyle/>
          <a:p>
            <a:r>
              <a:rPr lang="ru-RU" sz="1800" b="1" dirty="0"/>
              <a:t>ЕФС-1 можно представлять в электронном или бумажном виде.</a:t>
            </a:r>
          </a:p>
          <a:p>
            <a:r>
              <a:rPr lang="ru-RU" sz="1800" b="1" dirty="0"/>
              <a:t>Если численность сотрудников — 11 и более человек, отчет нужно подавать обязательно в электронном виде. Если же сотрудников 10 или меньше — страхователь может подать отчет в любом формате.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6D09AD5-159B-FFE4-3625-EB9100140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6578" y="2011680"/>
            <a:ext cx="7060270" cy="41605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Состоит из:</a:t>
            </a:r>
          </a:p>
          <a:p>
            <a:r>
              <a:rPr lang="ru-RU" dirty="0"/>
              <a:t>Раздела 1 – Сведения о трудовой (иной) деятельности, страховом стаже, заработной плате и дополнительных страховых взносах на накопительную пенсию:</a:t>
            </a:r>
          </a:p>
          <a:p>
            <a:r>
              <a:rPr lang="ru-RU" dirty="0"/>
              <a:t>Подраздел 1 – Сведения о трудовой (иной) деятельности, страховом стаже, заработной плате зарегистрированного лица (ЗЛ):</a:t>
            </a:r>
          </a:p>
          <a:p>
            <a:r>
              <a:rPr lang="ru-RU" b="1" dirty="0"/>
              <a:t>Подраздел 1.1: сведения о трудовой деятельности (аналог формы СЗВ-ТД),</a:t>
            </a:r>
          </a:p>
          <a:p>
            <a:r>
              <a:rPr lang="ru-RU" b="1" dirty="0"/>
              <a:t>Подраздел 1.2: сведения о страховом стаже (аналог СЗВ-СТАЖ),</a:t>
            </a:r>
          </a:p>
          <a:p>
            <a:r>
              <a:rPr lang="ru-RU" dirty="0"/>
              <a:t>Подраздел 1.3: Сведения о заработной плате и условиях осуществления деятельности работников государственных (муниципальных) учреждений</a:t>
            </a:r>
          </a:p>
          <a:p>
            <a:r>
              <a:rPr lang="ru-RU" dirty="0"/>
              <a:t>Подраздел 2. Основание для отражения данных о периодах работы застрахованного лица в условиях, дающих право на досрочное назначение пенсии... (аналог таблицы 5 СЗВ-СТАЖ)</a:t>
            </a:r>
          </a:p>
          <a:p>
            <a:r>
              <a:rPr lang="ru-RU" dirty="0"/>
              <a:t>Подраздел 3. Сведения о застрахованных лицах, за которых перечислены дополнительные страховые взносы на накопительную пенсию и уплачены взносы работодателя (аналог ДСВ-3)</a:t>
            </a:r>
          </a:p>
          <a:p>
            <a:r>
              <a:rPr lang="ru-RU" b="1" dirty="0"/>
              <a:t>Раздел 2.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(аналог 4-ФСС)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9BF5A2-AB4C-20FC-D577-0809779B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603481-7139-31D4-F42B-54242191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FF4F3-654C-7731-BA6D-A7394948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26638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8CCBF-91BE-9329-1B3D-2DAACA41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ЕФС-1, раздел 1, подраздел 1.1.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72DF48D9-BDA8-944B-1F1D-E6FABB782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012420"/>
              </p:ext>
            </p:extLst>
          </p:nvPr>
        </p:nvGraphicFramePr>
        <p:xfrm>
          <a:off x="838200" y="2011363"/>
          <a:ext cx="10515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337">
                  <a:extLst>
                    <a:ext uri="{9D8B030D-6E8A-4147-A177-3AD203B41FA5}">
                      <a16:colId xmlns:a16="http://schemas.microsoft.com/office/drawing/2014/main" val="1409659241"/>
                    </a:ext>
                  </a:extLst>
                </a:gridCol>
                <a:gridCol w="8390263">
                  <a:extLst>
                    <a:ext uri="{9D8B030D-6E8A-4147-A177-3AD203B41FA5}">
                      <a16:colId xmlns:a16="http://schemas.microsoft.com/office/drawing/2014/main" val="2836244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Заменил собой отчёт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 и основание представления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1502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СЗВ-ТД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позднее 25-го числа месяца, следующего за месяцем издания приказа о переводе либо подачи заявления о способе ведения трудовой книжки.</a:t>
                      </a:r>
                    </a:p>
                    <a:p>
                      <a:r>
                        <a:rPr lang="ru-RU" dirty="0"/>
                        <a:t>Не позднее рабочего дня, следующего за днем издания приказа об оформлении, прекращении, приостановлении или возобновлении трудового договора, заключении или прекращении договора ГПХ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1914181"/>
                  </a:ext>
                </a:extLst>
              </a:tr>
            </a:tbl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7EF373B0-EFAA-51DD-3319-CA22BA4B3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D3E385-9B4E-281A-EC4F-64DEB084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981DFE-AC71-26B4-19B9-AB69E4D0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74505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625F9-1A13-C792-96AB-FEBA8D7A9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Образец заполнения подраздела 1.1.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C34E1EB-9C07-1086-3918-A482B1E1D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537" y="1839817"/>
            <a:ext cx="10275618" cy="4362679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2442C289-27D3-5F14-B7C0-080129C7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891EB6-4869-9ECB-BCD0-8A29DEEE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F64D21-264B-53E6-9821-2F5F2D73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11006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8CCBF-91BE-9329-1B3D-2DAACA41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ЕФС-1, раздел 1, подраздел 1.</a:t>
            </a:r>
            <a:r>
              <a:rPr lang="en-US" dirty="0"/>
              <a:t>2</a:t>
            </a:r>
            <a:r>
              <a:rPr lang="ru-RU" dirty="0"/>
              <a:t>.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72DF48D9-BDA8-944B-1F1D-E6FABB782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479849"/>
              </p:ext>
            </p:extLst>
          </p:nvPr>
        </p:nvGraphicFramePr>
        <p:xfrm>
          <a:off x="838200" y="2011363"/>
          <a:ext cx="10515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337">
                  <a:extLst>
                    <a:ext uri="{9D8B030D-6E8A-4147-A177-3AD203B41FA5}">
                      <a16:colId xmlns:a16="http://schemas.microsoft.com/office/drawing/2014/main" val="1409659241"/>
                    </a:ext>
                  </a:extLst>
                </a:gridCol>
                <a:gridCol w="8390263">
                  <a:extLst>
                    <a:ext uri="{9D8B030D-6E8A-4147-A177-3AD203B41FA5}">
                      <a16:colId xmlns:a16="http://schemas.microsoft.com/office/drawing/2014/main" val="2836244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Заменил собой отчёт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 и основание представления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1502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СЗВ-СТАЖ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 итогам календарного года, не позднее 25 января года, следующего за отчетным периодом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1914181"/>
                  </a:ext>
                </a:extLst>
              </a:tr>
            </a:tbl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7EF373B0-EFAA-51DD-3319-CA22BA4B3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D3E385-9B4E-281A-EC4F-64DEB084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981DFE-AC71-26B4-19B9-AB69E4D0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4089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524D8-4566-67C5-D43F-92A3D398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Существенные аспекты предстоящих изменений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B023A4-8A71-1B28-84D3-2265070A2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Продекларированные цели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031DC8-1B3D-4C42-B6FD-E5941584B1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altLang="ru-RU" sz="1800" dirty="0"/>
              <a:t>Упростить уплату налогов: отмена большого количества платежных поручений с большим объемом заполняемых данных и различных сроков уплаты налогов.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altLang="ru-RU" sz="1800" dirty="0"/>
              <a:t>Исключить наличие у налогоплательщиков одновременно задолженности и переплаты по разным налогам.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altLang="ru-RU" sz="1800" dirty="0"/>
              <a:t>Обеспечить экономически обоснованный расчет пеней на общую задолженность.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6D29AD-2B14-F11C-9FB1-D620FF3BC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Важно!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1B8E8B-AD26-C4D4-CF0C-A690EB3812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Специального порядка перехода на ЕНП нет, заявлений подавать не нужно.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75A97B-59F0-F1F1-1239-1FDEA65E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D466B0-954C-A5B0-00F7-FA81C000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177C26-2EA6-652A-DF56-D65F71F6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2505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198D1-197A-5B0E-BDD9-00E1F957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81477"/>
          </a:xfrm>
        </p:spPr>
        <p:txBody>
          <a:bodyPr/>
          <a:lstStyle/>
          <a:p>
            <a:pPr algn="ctr"/>
            <a:r>
              <a:rPr lang="ru-RU" dirty="0"/>
              <a:t>Образец заполнения подраздела 1.2.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173813-926C-8666-C4A1-3F0B11F5A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9A0D4C-55F5-DC70-8E75-C302FEFE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F4725C-7E89-A044-17AD-92C35C20B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40</a:t>
            </a:fld>
            <a:endParaRPr lang="ru-RU" noProof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761703-8308-FA49-38BD-98BE7AEE66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63" y="818002"/>
            <a:ext cx="8349196" cy="590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035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8CCBF-91BE-9329-1B3D-2DAACA41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ЕФС-1, раздел </a:t>
            </a:r>
            <a:r>
              <a:rPr lang="en-US" dirty="0"/>
              <a:t>2</a:t>
            </a:r>
            <a:r>
              <a:rPr lang="ru-RU" dirty="0"/>
              <a:t>.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72DF48D9-BDA8-944B-1F1D-E6FABB782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016494"/>
              </p:ext>
            </p:extLst>
          </p:nvPr>
        </p:nvGraphicFramePr>
        <p:xfrm>
          <a:off x="761082" y="1548654"/>
          <a:ext cx="10515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337">
                  <a:extLst>
                    <a:ext uri="{9D8B030D-6E8A-4147-A177-3AD203B41FA5}">
                      <a16:colId xmlns:a16="http://schemas.microsoft.com/office/drawing/2014/main" val="1409659241"/>
                    </a:ext>
                  </a:extLst>
                </a:gridCol>
                <a:gridCol w="8390263">
                  <a:extLst>
                    <a:ext uri="{9D8B030D-6E8A-4147-A177-3AD203B41FA5}">
                      <a16:colId xmlns:a16="http://schemas.microsoft.com/office/drawing/2014/main" val="2836244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Заменил собой отчёт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 и основание представления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1502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4-ФСС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Ежеквартально, до 25-го числа месяца, следующего за отчетным периодом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1914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Структура раздела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Титульный лист	«Основные данные страхователя»</a:t>
                      </a:r>
                    </a:p>
                    <a:p>
                      <a:r>
                        <a:rPr lang="ru-RU" dirty="0"/>
                        <a:t>Раздел 2 «О начисленных страховых взносах на травматизм»</a:t>
                      </a:r>
                    </a:p>
                    <a:p>
                      <a:r>
                        <a:rPr lang="ru-RU" dirty="0"/>
                        <a:t>Подраздел 2.1 «Расчет сумм страховых взносов»</a:t>
                      </a:r>
                    </a:p>
                    <a:p>
                      <a:r>
                        <a:rPr lang="ru-RU" dirty="0"/>
                        <a:t>Подраздел 2.1.1 «Об облагаемой базе для исчисления страховых взносов и исчисленных страховых взносах»</a:t>
                      </a:r>
                    </a:p>
                    <a:p>
                      <a:r>
                        <a:rPr lang="ru-RU" dirty="0"/>
                        <a:t>Подраздел 2.2 «Сведения, необходимые для исчисления страховых взносов»</a:t>
                      </a:r>
                    </a:p>
                    <a:p>
                      <a:r>
                        <a:rPr lang="ru-RU" dirty="0"/>
                        <a:t>Подраздел 2.3 «О результатах проведенных медосмотров работников и </a:t>
                      </a:r>
                      <a:r>
                        <a:rPr lang="ru-RU" dirty="0" err="1"/>
                        <a:t>спецоценке</a:t>
                      </a:r>
                      <a:r>
                        <a:rPr lang="ru-RU" dirty="0"/>
                        <a:t>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519043"/>
                  </a:ext>
                </a:extLst>
              </a:tr>
            </a:tbl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7EF373B0-EFAA-51DD-3319-CA22BA4B3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D3E385-9B4E-281A-EC4F-64DEB084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981DFE-AC71-26B4-19B9-AB69E4D0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41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66427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67292-7051-24DD-F6BF-C2DBC7CF1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5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признаки новой формы РСВ</a:t>
            </a:r>
            <a:br>
              <a:rPr lang="ru-RU" dirty="0"/>
            </a:br>
            <a:r>
              <a:rPr lang="ru-RU" dirty="0"/>
              <a:t>(представляется с отчёта за 1 квартал 2023 г., содержит 4 раздела)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Приказ ФНС от 29.09.2022 г. № ЕД-7-11/878@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265EFC-8F32-9731-8499-B5EADF81A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996"/>
            <a:ext cx="10515600" cy="376720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Срок сдачи – не позднее 25 числа месяца после отчётного периода (Первый раз отчитаться по обновленному РСВ нужно будет за первый квартал 2023 года не позднее 25 апреля),</a:t>
            </a:r>
          </a:p>
          <a:p>
            <a:r>
              <a:rPr lang="ru-RU" dirty="0"/>
              <a:t>Сохранился раздел 1 «Сводные данные об обязательствах плательщиков страховых взносов»,</a:t>
            </a:r>
          </a:p>
          <a:p>
            <a:r>
              <a:rPr lang="ru-RU" dirty="0"/>
              <a:t>Сохранился раздел 2 «Сводные данные об обязательствах глав крестьянских (фермерских) хозяйств»,</a:t>
            </a:r>
          </a:p>
          <a:p>
            <a:r>
              <a:rPr lang="ru-RU" dirty="0"/>
              <a:t>Раздел 3 «Персонифицированные сведения о застрахованных лицах» (по каждому работнику),</a:t>
            </a:r>
          </a:p>
          <a:p>
            <a:r>
              <a:rPr lang="ru-RU" dirty="0"/>
              <a:t>Раздел 4 - Новый раздел для организаций, которые выплачивают вознаграждения прокурорам, следователя и судьям.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CAEEF9-6969-187E-2DB1-8FF356AF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B42ADF-5426-A01B-A873-BD92FE23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46C085-87D8-A005-F9AC-B1484DBAF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42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04267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B3059-51B2-7854-8D52-09CBB4C9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526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Персонифицированные сведения о физических лицах - новая форма отчётности вместо СЗВ-М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Приказ ФНС от 29.09.2022 г. № ЕД-7-11/878@ (Раздел 3 новой формы отчета)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B7CB1B-76E0-A9F5-29F0-8261FB72B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0882"/>
            <a:ext cx="10515600" cy="3341318"/>
          </a:xfrm>
        </p:spPr>
        <p:txBody>
          <a:bodyPr/>
          <a:lstStyle/>
          <a:p>
            <a:r>
              <a:rPr lang="ru-RU" dirty="0"/>
              <a:t>Представляется не позднее 25-го числа месяца после отчетного (начиная с февраля 2023 г. – за январь),</a:t>
            </a:r>
          </a:p>
          <a:p>
            <a:r>
              <a:rPr lang="ru-RU" dirty="0"/>
              <a:t>Содержит сведения о занятых в течение месяца работниках по трудовым договорам и договорам ГПХ.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658D0A-EA05-B576-8D3A-D7C2979C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3EDAF-EB98-2157-B4EC-5C68734E8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093D49-E248-0FC6-9431-4596392C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43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08741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4D742-E656-45AA-B99F-E9ED31CF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036" y="2509157"/>
            <a:ext cx="4385128" cy="2373086"/>
          </a:xfrm>
        </p:spPr>
        <p:txBody>
          <a:bodyPr>
            <a:normAutofit/>
          </a:bodyPr>
          <a:lstStyle/>
          <a:p>
            <a:r>
              <a:rPr lang="en-US" dirty="0"/>
              <a:t>VII. </a:t>
            </a:r>
            <a:r>
              <a:rPr lang="ru-RU" dirty="0"/>
              <a:t>Уплата взносов на травматизм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9A0594-94B4-CD54-A532-FFBF6053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AE621D-55B0-B135-371C-1E21006A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42AF18-1C54-DAB9-E210-1D151D31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44</a:t>
            </a:fld>
            <a:endParaRPr lang="ru-RU" noProof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074AD87-225B-8669-D0A0-E6F59AF9506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/>
        </p:blipFill>
        <p:spPr bwMode="auto">
          <a:xfrm>
            <a:off x="7263751" y="1042053"/>
            <a:ext cx="3562060" cy="477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98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50C21-6EB9-07F2-B1BF-50EAF1C5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Платится не в составе ЕНП</a:t>
            </a:r>
            <a:br>
              <a:rPr lang="ru-RU" dirty="0"/>
            </a:br>
            <a:r>
              <a:rPr lang="ru-RU" sz="3600" dirty="0"/>
              <a:t>Реквизиты </a:t>
            </a:r>
            <a:r>
              <a:rPr lang="ru-RU" sz="3600"/>
              <a:t>получателя </a:t>
            </a:r>
            <a:r>
              <a:rPr lang="ru-RU" sz="3600"/>
              <a:t>(Сахалинская область)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1F95F-F412-56A3-5D66-D299F7003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ИНН / КПП: 6500005551 / 650101001</a:t>
            </a:r>
          </a:p>
          <a:p>
            <a:pPr marL="0" indent="0">
              <a:buNone/>
            </a:pPr>
            <a:r>
              <a:rPr lang="ru-RU" dirty="0"/>
              <a:t>Получатель: УФК по Сахалинской области (ОСФР по Сахалинской области, л/</a:t>
            </a:r>
            <a:r>
              <a:rPr lang="ru-RU" dirty="0" err="1"/>
              <a:t>сч</a:t>
            </a:r>
            <a:r>
              <a:rPr lang="ru-RU" dirty="0"/>
              <a:t> 04614Ф61010)</a:t>
            </a:r>
          </a:p>
          <a:p>
            <a:pPr marL="0" indent="0">
              <a:buNone/>
            </a:pPr>
            <a:r>
              <a:rPr lang="ru-RU" dirty="0"/>
              <a:t>Счёт: 03100643000000016100</a:t>
            </a:r>
          </a:p>
          <a:p>
            <a:pPr marL="0" indent="0">
              <a:buNone/>
            </a:pPr>
            <a:r>
              <a:rPr lang="ru-RU" dirty="0"/>
              <a:t>Банк: Отделение Южно-Сахалинск Банка России//УФК по Сахалинской области г. Южно-Сахалинск)</a:t>
            </a:r>
          </a:p>
          <a:p>
            <a:pPr marL="0" indent="0">
              <a:buNone/>
            </a:pPr>
            <a:r>
              <a:rPr lang="ru-RU" dirty="0"/>
              <a:t>БИК: 016401800</a:t>
            </a:r>
          </a:p>
          <a:p>
            <a:pPr marL="0" indent="0">
              <a:buNone/>
            </a:pPr>
            <a:r>
              <a:rPr lang="ru-RU" dirty="0" err="1"/>
              <a:t>Коррсчёт</a:t>
            </a:r>
            <a:r>
              <a:rPr lang="ru-RU" dirty="0"/>
              <a:t>: 40102810845370000053</a:t>
            </a:r>
          </a:p>
          <a:p>
            <a:pPr marL="0" indent="0">
              <a:buNone/>
            </a:pPr>
            <a:r>
              <a:rPr lang="ru-RU" dirty="0"/>
              <a:t>КБК: 797 1 02 12000 06 1000 160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F4EDFC-F59C-FA4E-48E2-84AE909D7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F6CEEA-D072-C406-EFC0-FDBB03A0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8C2D15-A704-B110-B5F1-B4658E0B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45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62193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4D742-E656-45AA-B99F-E9ED31CF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036" y="2509157"/>
            <a:ext cx="4385128" cy="2373086"/>
          </a:xfrm>
        </p:spPr>
        <p:txBody>
          <a:bodyPr>
            <a:normAutofit/>
          </a:bodyPr>
          <a:lstStyle/>
          <a:p>
            <a:r>
              <a:rPr lang="en-US" dirty="0"/>
              <a:t>VIII. </a:t>
            </a:r>
            <a:r>
              <a:rPr lang="ru-RU" dirty="0"/>
              <a:t>Переходные положения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9A0594-94B4-CD54-A532-FFBF6053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AE621D-55B0-B135-371C-1E21006A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42AF18-1C54-DAB9-E210-1D151D31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46</a:t>
            </a:fld>
            <a:endParaRPr lang="ru-RU" noProof="0"/>
          </a:p>
        </p:txBody>
      </p:sp>
      <p:pic>
        <p:nvPicPr>
          <p:cNvPr id="4098" name="Picture 2" descr="Бизнесмен проходит через пропасть Стоковое Изображение - изображение  насчитывающей достигают, бездна: 204594505">
            <a:extLst>
              <a:ext uri="{FF2B5EF4-FFF2-40B4-BE49-F238E27FC236}">
                <a16:creationId xmlns:a16="http://schemas.microsoft.com/office/drawing/2014/main" id="{F074AD87-225B-8669-D0A0-E6F59AF9506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1042053"/>
            <a:ext cx="4618037" cy="477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1444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66E0D3D-050E-B3F5-DDC5-993CCA27D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995"/>
            <a:ext cx="10515600" cy="10772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Сроки уплаты налогов и взносов в 2023 году за 2022 год</a:t>
            </a: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B5B775E5-13FE-B57B-0589-76FA31B15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948839"/>
              </p:ext>
            </p:extLst>
          </p:nvPr>
        </p:nvGraphicFramePr>
        <p:xfrm>
          <a:off x="838200" y="1315234"/>
          <a:ext cx="10515600" cy="525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2662024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527573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Налоги и взносы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 уплаты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594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НДФЛ с зарплаты, выплаченной 30 декабря 2022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января 2023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47031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НДФЛ с декабрьских больничных и отпускных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января 2023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007675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НДФЛ с декабрьской зарплаты, выплаченной в январе 2023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января 2023 года (28 января – выходной)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560870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 в ИФНС с декабрьской зарплаты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января 2023 года (28 января – выходной)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85799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 на травматизм с декабрьской зарплаты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января (15 января – выходной)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4716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за 2022 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марта 2023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46110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1/3 НДС за IV квартал 2022 года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января 2023 года (28 января – выходной)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91993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УСН за 2022 год для организаций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марта 2023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948683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УСН за 2022 год для ИП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апреля 2023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79552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ЕСХН за 2022 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марта 2023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758310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за 2022 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февраля 2023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29938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за 2022 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февраля 2023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65057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за 2022 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февраля 2023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393831915"/>
                  </a:ext>
                </a:extLst>
              </a:tr>
            </a:tbl>
          </a:graphicData>
        </a:graphic>
      </p:graphicFrame>
      <p:sp>
        <p:nvSpPr>
          <p:cNvPr id="3" name="Дата 2">
            <a:extLst>
              <a:ext uri="{FF2B5EF4-FFF2-40B4-BE49-F238E27FC236}">
                <a16:creationId xmlns:a16="http://schemas.microsoft.com/office/drawing/2014/main" id="{0F8F7C0B-6F4C-55E6-AC9F-61A8A818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4F3554-B9E9-F236-82EE-B0044AAF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4EE481-5C81-0800-B2A6-81F8BA55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47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1306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30634-F46E-BB0C-5871-90B8B91D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735849" cy="677667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Отчётность, подлежащая сдаче в январе 2023 г.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304DE695-C2A0-DA02-7EE0-F391E30FFA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451102"/>
              </p:ext>
            </p:extLst>
          </p:nvPr>
        </p:nvGraphicFramePr>
        <p:xfrm>
          <a:off x="838199" y="713740"/>
          <a:ext cx="10515597" cy="607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886">
                  <a:extLst>
                    <a:ext uri="{9D8B030D-6E8A-4147-A177-3AD203B41FA5}">
                      <a16:colId xmlns:a16="http://schemas.microsoft.com/office/drawing/2014/main" val="2893518709"/>
                    </a:ext>
                  </a:extLst>
                </a:gridCol>
                <a:gridCol w="2292263">
                  <a:extLst>
                    <a:ext uri="{9D8B030D-6E8A-4147-A177-3AD203B41FA5}">
                      <a16:colId xmlns:a16="http://schemas.microsoft.com/office/drawing/2014/main" val="57767997"/>
                    </a:ext>
                  </a:extLst>
                </a:gridCol>
                <a:gridCol w="5892448">
                  <a:extLst>
                    <a:ext uri="{9D8B030D-6E8A-4147-A177-3AD203B41FA5}">
                      <a16:colId xmlns:a16="http://schemas.microsoft.com/office/drawing/2014/main" val="2275544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(не позднее)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Отчётная форма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Отчётный период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8977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09 января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СЗВ-ТД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Приём (увольнение) сотрудников 30.12.2022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1394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09 января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Уведомление по НДФЛ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Зарплата, выплаченная 30.12.2022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197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 января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СЗВ-М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Декабрь 2022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89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16 января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СЗВ-ТД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Декабрь 2022 г. в случае кадрового мероприятия (кроме приёма/увольнения), выбора способа ведения трудовой книжки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9937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 января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4-ФСС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 квартал 2022 г. (на бумаге)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 января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ДСВ-3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 квартал 2022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4275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 января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Журнал учёта счетов-фактур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 квартал 2022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516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 января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Уведомление об НДФЛ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НДФЛ, удержанный с 1 по 22 января 2023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5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 января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РСВ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2022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602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 января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4-ФСС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 квартал 2022 г. (в электронном виде)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3722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 января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Декларация по НДС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 квартал 2022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820451"/>
                  </a:ext>
                </a:extLst>
              </a:tr>
            </a:tbl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CBF2C0DC-3ACD-3EF3-FA91-EB6CDA99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CC35E1-4CFA-21BE-F76F-86290953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CB7CD1-4FC8-900B-85B3-1D2FF7BB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48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57513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30634-F46E-BB0C-5871-90B8B91D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5577"/>
            <a:ext cx="10735849" cy="98768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Платежи января 2023 г.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304DE695-C2A0-DA02-7EE0-F391E30FFA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460557"/>
              </p:ext>
            </p:extLst>
          </p:nvPr>
        </p:nvGraphicFramePr>
        <p:xfrm>
          <a:off x="838199" y="1299576"/>
          <a:ext cx="10973845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461">
                  <a:extLst>
                    <a:ext uri="{9D8B030D-6E8A-4147-A177-3AD203B41FA5}">
                      <a16:colId xmlns:a16="http://schemas.microsoft.com/office/drawing/2014/main" val="2893518709"/>
                    </a:ext>
                  </a:extLst>
                </a:gridCol>
                <a:gridCol w="2392155">
                  <a:extLst>
                    <a:ext uri="{9D8B030D-6E8A-4147-A177-3AD203B41FA5}">
                      <a16:colId xmlns:a16="http://schemas.microsoft.com/office/drawing/2014/main" val="57767997"/>
                    </a:ext>
                  </a:extLst>
                </a:gridCol>
                <a:gridCol w="6149229">
                  <a:extLst>
                    <a:ext uri="{9D8B030D-6E8A-4147-A177-3AD203B41FA5}">
                      <a16:colId xmlns:a16="http://schemas.microsoft.com/office/drawing/2014/main" val="2275544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(не позднее)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Налог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Налоговый период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8977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 января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НДФЛ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Больничные, отпускные, з/п, выплаченные 30.12.22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1394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 января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Взносы в ЕСН (травматизм)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Декабрь 2022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89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30 января (28 – выходной)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Взносы ПФ, ФСС, ФФОМС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Декабрь 2022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9937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 января (28 – выходной)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НДФЛ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Удержанный в период с 1 по 22 января 2023 г.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 января (28 – выходной)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НДС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 квартал 2022 г. (1/3 или вся сумма)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4275450"/>
                  </a:ext>
                </a:extLst>
              </a:tr>
            </a:tbl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CBF2C0DC-3ACD-3EF3-FA91-EB6CDA99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CC35E1-4CFA-21BE-F76F-86290953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CB7CD1-4FC8-900B-85B3-1D2FF7BB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49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0738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CF57D-C25F-6954-1B79-26177DF8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Какие налоги входят в единый налоговый платёж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ADF1C-638D-44FC-CAD2-2AE86DC37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НДС;</a:t>
            </a:r>
          </a:p>
          <a:p>
            <a:r>
              <a:rPr lang="ru-RU" dirty="0">
                <a:solidFill>
                  <a:srgbClr val="00B050"/>
                </a:solidFill>
              </a:rPr>
              <a:t>налог на прибыль;</a:t>
            </a:r>
          </a:p>
          <a:p>
            <a:r>
              <a:rPr lang="ru-RU" dirty="0">
                <a:solidFill>
                  <a:srgbClr val="00B050"/>
                </a:solidFill>
              </a:rPr>
              <a:t>НДФЛ;</a:t>
            </a:r>
          </a:p>
          <a:p>
            <a:r>
              <a:rPr lang="ru-RU" dirty="0">
                <a:solidFill>
                  <a:srgbClr val="00B050"/>
                </a:solidFill>
              </a:rPr>
              <a:t>страховые взносы, кроме взносов на травматизм;</a:t>
            </a:r>
          </a:p>
          <a:p>
            <a:r>
              <a:rPr lang="ru-RU" dirty="0">
                <a:solidFill>
                  <a:srgbClr val="00B050"/>
                </a:solidFill>
              </a:rPr>
              <a:t>все имущественные налоги, в т. ч. на землю и транспорт;</a:t>
            </a:r>
          </a:p>
          <a:p>
            <a:r>
              <a:rPr lang="ru-RU" dirty="0">
                <a:solidFill>
                  <a:srgbClr val="00B050"/>
                </a:solidFill>
              </a:rPr>
              <a:t>УСН, ЕСХН, ПСН.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B56DB1-261F-FD82-0118-67C25339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110873-02C6-B837-82FC-B9E99356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373839-A239-16F1-4CC7-EB6B15B6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5</a:t>
            </a:fld>
            <a:endParaRPr lang="ru-RU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CEABB3-CCA6-803F-5719-84A80D1E42B8}"/>
              </a:ext>
            </a:extLst>
          </p:cNvPr>
          <p:cNvSpPr txBox="1"/>
          <p:nvPr/>
        </p:nvSpPr>
        <p:spPr>
          <a:xfrm>
            <a:off x="6096000" y="2011680"/>
            <a:ext cx="557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Взносы на НС и ПЗ в состав ЕНП не входят!</a:t>
            </a:r>
          </a:p>
        </p:txBody>
      </p:sp>
    </p:spTree>
    <p:extLst>
      <p:ext uri="{BB962C8B-B14F-4D97-AF65-F5344CB8AC3E}">
        <p14:creationId xmlns:p14="http://schemas.microsoft.com/office/powerpoint/2010/main" val="2928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4244E6E9-825C-1D5D-DD3F-42FE6AC9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57" y="274638"/>
            <a:ext cx="10584543" cy="962026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altLang="ru-RU" dirty="0"/>
              <a:t>Очерёдность зачёта ЕНП в счет обязательств по налогам</a:t>
            </a:r>
          </a:p>
        </p:txBody>
      </p:sp>
      <p:sp>
        <p:nvSpPr>
          <p:cNvPr id="6147" name="Содержимое 4">
            <a:extLst>
              <a:ext uri="{FF2B5EF4-FFF2-40B4-BE49-F238E27FC236}">
                <a16:creationId xmlns:a16="http://schemas.microsoft.com/office/drawing/2014/main" id="{56009F69-5B89-971F-1D4C-61C8A150A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4971"/>
            <a:ext cx="10787743" cy="5088391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600"/>
              </a:spcAft>
              <a:buNone/>
              <a:defRPr/>
            </a:pPr>
            <a:r>
              <a:rPr lang="ru-RU" altLang="ru-RU" sz="2400" b="1" dirty="0"/>
              <a:t>ЕНП зачитывают в определенной последовательности (п. 8    ст. 45 НК РФ):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altLang="ru-RU" sz="2400" dirty="0"/>
              <a:t>Недоимки, начиная с наиболее ранней.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altLang="ru-RU" sz="2400" dirty="0"/>
              <a:t>Текущие платежи по налогам и взносам.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altLang="ru-RU" sz="2400" dirty="0"/>
              <a:t>Пени.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altLang="ru-RU" sz="2400" dirty="0"/>
              <a:t>Проценты.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altLang="ru-RU" sz="2400" dirty="0"/>
              <a:t>Штрафы.</a:t>
            </a:r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ru-RU" altLang="ru-RU" sz="2400" b="1" dirty="0"/>
              <a:t>Если ЕНП недостаточно для погашения </a:t>
            </a:r>
            <a:r>
              <a:rPr lang="ru-RU" altLang="ru-RU" sz="2400" dirty="0"/>
              <a:t>обязательств с совпадающими сроками уплаты, ЕНП </a:t>
            </a:r>
            <a:r>
              <a:rPr lang="ru-RU" altLang="ru-RU" sz="2400" b="1" i="1" dirty="0"/>
              <a:t>распределят пропорционально суммам между обязательствами одной очереди </a:t>
            </a:r>
            <a:r>
              <a:rPr lang="ru-RU" altLang="ru-RU" sz="2400" dirty="0"/>
              <a:t>(п. 10 ст. 45 НК РФ)</a:t>
            </a:r>
            <a:r>
              <a:rPr lang="ru-RU" altLang="ru-RU" sz="2400" b="1" i="1" dirty="0"/>
              <a:t>.</a:t>
            </a:r>
            <a:endParaRPr lang="ru-RU" altLang="ru-RU" dirty="0"/>
          </a:p>
        </p:txBody>
      </p:sp>
      <p:sp>
        <p:nvSpPr>
          <p:cNvPr id="51204" name="Номер слайда 3">
            <a:extLst>
              <a:ext uri="{FF2B5EF4-FFF2-40B4-BE49-F238E27FC236}">
                <a16:creationId xmlns:a16="http://schemas.microsoft.com/office/drawing/2014/main" id="{E21A0996-12A0-B6A3-7081-E93CB209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0DC868-072A-4A3C-9FB9-7164762013D8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4D742-E656-45AA-B99F-E9ED31CF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836" y="2509157"/>
            <a:ext cx="4385128" cy="2373086"/>
          </a:xfrm>
        </p:spPr>
        <p:txBody>
          <a:bodyPr/>
          <a:lstStyle/>
          <a:p>
            <a:r>
              <a:rPr lang="en-US" dirty="0"/>
              <a:t>I. </a:t>
            </a:r>
            <a:r>
              <a:rPr lang="ru-RU" dirty="0"/>
              <a:t>Декларирование налоговых обязательств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9A0594-94B4-CD54-A532-FFBF6053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AE621D-55B0-B135-371C-1E21006A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42AF18-1C54-DAB9-E210-1D151D31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7</a:t>
            </a:fld>
            <a:endParaRPr lang="ru-RU" noProof="0"/>
          </a:p>
        </p:txBody>
      </p:sp>
      <p:pic>
        <p:nvPicPr>
          <p:cNvPr id="1026" name="Picture 2" descr="Правительство изменило перечень продукции, подпадающей под декларацию о  соответствии - БУХ.1С, сайт в помощь бухгалтеру">
            <a:extLst>
              <a:ext uri="{FF2B5EF4-FFF2-40B4-BE49-F238E27FC236}">
                <a16:creationId xmlns:a16="http://schemas.microsoft.com/office/drawing/2014/main" id="{DB7D2BBD-1B23-37A0-1664-E5D4746C52D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881" y="825500"/>
            <a:ext cx="5207000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59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B7599-4169-F681-D6A1-17DC0AE6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Сравнение сроков подачи налоговых деклараций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D61B6897-0354-3313-A27C-43A50EC407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713830"/>
              </p:ext>
            </p:extLst>
          </p:nvPr>
        </p:nvGraphicFramePr>
        <p:xfrm>
          <a:off x="368300" y="1282700"/>
          <a:ext cx="11582399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500">
                  <a:extLst>
                    <a:ext uri="{9D8B030D-6E8A-4147-A177-3AD203B41FA5}">
                      <a16:colId xmlns:a16="http://schemas.microsoft.com/office/drawing/2014/main" val="4064082043"/>
                    </a:ext>
                  </a:extLst>
                </a:gridCol>
                <a:gridCol w="4075229">
                  <a:extLst>
                    <a:ext uri="{9D8B030D-6E8A-4147-A177-3AD203B41FA5}">
                      <a16:colId xmlns:a16="http://schemas.microsoft.com/office/drawing/2014/main" val="3053660281"/>
                    </a:ext>
                  </a:extLst>
                </a:gridCol>
                <a:gridCol w="4014670">
                  <a:extLst>
                    <a:ext uri="{9D8B030D-6E8A-4147-A177-3AD203B41FA5}">
                      <a16:colId xmlns:a16="http://schemas.microsoft.com/office/drawing/2014/main" val="3384695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Вид налоговой декларации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 до 31.12.2022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Срок </a:t>
                      </a:r>
                      <a:r>
                        <a:rPr lang="ru-RU"/>
                        <a:t>после 01.01.2023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9087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Налог на добавленную стоимость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позднее 25-го числа месяца, следующего за истекшим налоговым периодом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позднее 25-го числа месяца, следующего за истекшим налоговым периодом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368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Налог на прибыль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Не позднее 28 числа месяца, следующего за отчётным кварталом, и до 28 марта – по году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B050"/>
                          </a:solidFill>
                        </a:rPr>
                        <a:t>Не позднее 25 числа месяца, следующего за отчётным кварталом, и до 25 марта – по году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110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Налог на имущество организаций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Не позднее 30 марта года, следующего за истекшим налоговым периодом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B050"/>
                          </a:solidFill>
                        </a:rPr>
                        <a:t>Не позднее 25 марта года, следующего за истекшим налоговым периодом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2142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Налог в связи с применением УСН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1) организации - не позднее 31 марта года, следующего за истекшим налоговым периодом</a:t>
                      </a:r>
                    </a:p>
                    <a:p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2) индивидуальные предприниматели - не позднее 30 апреля года, следующего за истекшим налоговым периодом.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B050"/>
                          </a:solidFill>
                        </a:rPr>
                        <a:t>1) организации - не позднее 25 марта года, следующего за истекшим налоговым периодом</a:t>
                      </a:r>
                    </a:p>
                    <a:p>
                      <a:r>
                        <a:rPr lang="ru-RU" sz="1200" dirty="0">
                          <a:solidFill>
                            <a:srgbClr val="00B050"/>
                          </a:solidFill>
                        </a:rPr>
                        <a:t>2) индивидуальные предприниматели - не позднее 25 апреля года, следующего за истекшим налоговым периодом.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0409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ЕСХН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Не позднее 31 марта года, следующего за истекшим налоговым периодом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B050"/>
                          </a:solidFill>
                        </a:rPr>
                        <a:t>Не позднее 25 марта года, следующего за истекшим налоговым периодом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0216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6-НДФЛ (как налоговые агенты)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Не позднее последнего дня месяца, следующего за соответствующим периодом, за год - не позднее 1 марта года, следующего за истекшим налоговым периодом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B050"/>
                          </a:solidFill>
                        </a:rPr>
                        <a:t>Не позднее 25-го числа месяца, следующего за соответствующим периодом, за год - не позднее 25 февраля года, следующего за истекшим налоговым периодом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52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РСВ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Не позднее 30-го числа месяца, следующего за расчетным (отчетным) периодом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B050"/>
                          </a:solidFill>
                        </a:rPr>
                        <a:t>Не позднее 25-го числа месяца, следующего за расчетным (отчетным) периодом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583458"/>
                  </a:ext>
                </a:extLst>
              </a:tr>
            </a:tbl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633EE96F-BA99-8250-44F2-20E198750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C7EFE6-46EA-98F7-8A22-762763322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324CE-1BCA-5657-E26F-A51470B8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2738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4D742-E656-45AA-B99F-E9ED31CF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836" y="2509157"/>
            <a:ext cx="4385128" cy="2373086"/>
          </a:xfrm>
        </p:spPr>
        <p:txBody>
          <a:bodyPr/>
          <a:lstStyle/>
          <a:p>
            <a:r>
              <a:rPr lang="en-US" dirty="0"/>
              <a:t>II. </a:t>
            </a:r>
            <a:r>
              <a:rPr lang="ru-RU" dirty="0"/>
              <a:t>Налоговое уведомление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9A0594-94B4-CD54-A532-FFBF6053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AE621D-55B0-B135-371C-1E21006A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42AF18-1C54-DAB9-E210-1D151D31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9</a:t>
            </a:fld>
            <a:endParaRPr lang="ru-RU" noProof="0"/>
          </a:p>
        </p:txBody>
      </p:sp>
      <p:pic>
        <p:nvPicPr>
          <p:cNvPr id="2050" name="Picture 2" descr="Как почтовые голуби определяют куда лететь?">
            <a:extLst>
              <a:ext uri="{FF2B5EF4-FFF2-40B4-BE49-F238E27FC236}">
                <a16:creationId xmlns:a16="http://schemas.microsoft.com/office/drawing/2014/main" id="{F5B943A0-F521-079F-9459-C50CF5ED3AF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1119982"/>
            <a:ext cx="4618037" cy="461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94275"/>
      </p:ext>
    </p:extLst>
  </p:cSld>
  <p:clrMapOvr>
    <a:masterClrMapping/>
  </p:clrMapOvr>
</p:sld>
</file>

<file path=ppt/theme/theme1.xml><?xml version="1.0" encoding="utf-8"?>
<a:theme xmlns:a="http://schemas.openxmlformats.org/drawingml/2006/main" name="Кисть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92_TF89080264_Win32.potx" id="{428D9069-58EC-4783-870A-04463FA03883}" vid="{0960D2B8-4321-41E6-8967-AFDAD9D0417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FCC198-DBFA-46B2-A241-8E3888E6367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оформлением Кисть</Template>
  <TotalTime>1042</TotalTime>
  <Words>3502</Words>
  <Application>Microsoft Office PowerPoint</Application>
  <PresentationFormat>Широкоэкранный</PresentationFormat>
  <Paragraphs>554</Paragraphs>
  <Slides>49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Arial</vt:lpstr>
      <vt:lpstr>Calibri</vt:lpstr>
      <vt:lpstr>Century Gothic</vt:lpstr>
      <vt:lpstr>Times New Roman</vt:lpstr>
      <vt:lpstr>Кисть</vt:lpstr>
      <vt:lpstr>Новации налогового законодательства, затрагивающие деятельность сельскохозяйственных потребительских кооперативов</vt:lpstr>
      <vt:lpstr>Источник внесения изменений</vt:lpstr>
      <vt:lpstr>Основные новые понятия налогового законодательства</vt:lpstr>
      <vt:lpstr>Существенные аспекты предстоящих изменений</vt:lpstr>
      <vt:lpstr>Какие налоги входят в единый налоговый платёж</vt:lpstr>
      <vt:lpstr>Очерёдность зачёта ЕНП в счет обязательств по налогам</vt:lpstr>
      <vt:lpstr>I. Декларирование налоговых обязательств</vt:lpstr>
      <vt:lpstr>Сравнение сроков подачи налоговых деклараций</vt:lpstr>
      <vt:lpstr>II. Налоговое уведомление</vt:lpstr>
      <vt:lpstr>Понятие введено частью 9 ст. 58 НК РФ</vt:lpstr>
      <vt:lpstr>Приказ Федеральной налоговой службы от 2 ноября 2022 г. № ЕД-7-8/1047@ "Об утверждении формы, порядка заполнения и формата представления уведомления об исчисленных суммах налогов, авансовых платежей по налогам, сборов, страховым взносам в электронной форме"</vt:lpstr>
      <vt:lpstr>Пример заполнения налогового уведомления</vt:lpstr>
      <vt:lpstr>Пример: календарь представления налоговых уведомлений в 2023 г.</vt:lpstr>
      <vt:lpstr>Если сумма налога заранее известна и неизменна…</vt:lpstr>
      <vt:lpstr>Не предусмотрена подача уведомлений</vt:lpstr>
      <vt:lpstr>Только в 2023 г. возможно не подавать налоговое уведомление</vt:lpstr>
      <vt:lpstr>III. Сроки уплаты налогов</vt:lpstr>
      <vt:lpstr>Сроки уплаты налогов, входящих в ЕНП, в 2023 г.</vt:lpstr>
      <vt:lpstr>IV. Реквизиты для уплаты налогов</vt:lpstr>
      <vt:lpstr>Разработан проект изменений в Приказ Минфина от 12.11.2013 № 107н</vt:lpstr>
      <vt:lpstr>Новые КБК</vt:lpstr>
      <vt:lpstr>«Основные» КБК 2023 года (в редакции Приказа Минфина РФ от 22 ноября 2022 г. № 177н)</vt:lpstr>
      <vt:lpstr>Платёжное поручение по ЕНП в 2023 г.</vt:lpstr>
      <vt:lpstr>В 2023 г. возможно вместо комбинации «уведомление + оплата» направлять «поручения – уведомления» (если уведомления ранее не направлялись)</vt:lpstr>
      <vt:lpstr>V. Налог на доходы физических лиц</vt:lpstr>
      <vt:lpstr>Новации, связанные с представлением сведений по НДФЛ налоговыми агентами</vt:lpstr>
      <vt:lpstr>Особенности подачи уведомления при уплате НДФЛ</vt:lpstr>
      <vt:lpstr>Общая зависимость срока перечисления НДФЛ от срока выплаты дохода и удержания НДФЛ</vt:lpstr>
      <vt:lpstr>Особенности перечисления НДФЛ в январе и декабре (например, 2023 г.)</vt:lpstr>
      <vt:lpstr>Особенности перечисления НДФЛ в декабре 2022 г. – январе 2023 г.</vt:lpstr>
      <vt:lpstr>Сроки уплаты в 2023 г. в зависимости от даты удержания НДФЛ</vt:lpstr>
      <vt:lpstr>Раздел 1 Расчёта 6-НДФЛ (в соответствии с Приказом ФНС от 29.09.2022 № ЕД-7-11/881@)</vt:lpstr>
      <vt:lpstr>Общее правило включения сумм удержанного НДФЛ в Расчёт 6-НДФЛ</vt:lpstr>
      <vt:lpstr>VI. Единый социальный фонд, отчётность по страховым взносам и их уплата</vt:lpstr>
      <vt:lpstr>Основные изменения</vt:lpstr>
      <vt:lpstr>Сроки сдачи новой формы ЕФС-1 (объединила: СЗВ-ТД, СЗВ-СТАЖ, ДСВ-3, 4-ФСС)</vt:lpstr>
      <vt:lpstr>ЕФС-1, раздел 1, подраздел 1.1.</vt:lpstr>
      <vt:lpstr>Образец заполнения подраздела 1.1.</vt:lpstr>
      <vt:lpstr>ЕФС-1, раздел 1, подраздел 1.2.</vt:lpstr>
      <vt:lpstr>Образец заполнения подраздела 1.2.</vt:lpstr>
      <vt:lpstr>ЕФС-1, раздел 2.</vt:lpstr>
      <vt:lpstr>Основные признаки новой формы РСВ (представляется с отчёта за 1 квартал 2023 г., содержит 4 раздела) Приказ ФНС от 29.09.2022 г. № ЕД-7-11/878@</vt:lpstr>
      <vt:lpstr>Персонифицированные сведения о физических лицах - новая форма отчётности вместо СЗВ-М Приказ ФНС от 29.09.2022 г. № ЕД-7-11/878@ (Раздел 3 новой формы отчета)</vt:lpstr>
      <vt:lpstr>VII. Уплата взносов на травматизм</vt:lpstr>
      <vt:lpstr>Платится не в составе ЕНП Реквизиты получателя (Сахалинская область)</vt:lpstr>
      <vt:lpstr>VIII. Переходные положения</vt:lpstr>
      <vt:lpstr>Сроки уплаты налогов и взносов в 2023 году за 2022 год</vt:lpstr>
      <vt:lpstr>Отчётность, подлежащая сдаче в январе 2023 г.</vt:lpstr>
      <vt:lpstr>Платежи января 2023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Кисть</dc:title>
  <dc:creator>Морозов Андрей</dc:creator>
  <cp:lastModifiedBy>Hodeg</cp:lastModifiedBy>
  <cp:revision>90</cp:revision>
  <cp:lastPrinted>2023-01-19T15:13:08Z</cp:lastPrinted>
  <dcterms:created xsi:type="dcterms:W3CDTF">2022-12-10T14:48:36Z</dcterms:created>
  <dcterms:modified xsi:type="dcterms:W3CDTF">2023-03-16T22:32:39Z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