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90" r:id="rId3"/>
    <p:sldId id="275" r:id="rId4"/>
    <p:sldId id="299" r:id="rId5"/>
    <p:sldId id="260" r:id="rId6"/>
    <p:sldId id="261" r:id="rId7"/>
    <p:sldId id="262" r:id="rId8"/>
    <p:sldId id="263" r:id="rId9"/>
    <p:sldId id="264" r:id="rId10"/>
    <p:sldId id="291" r:id="rId11"/>
    <p:sldId id="280" r:id="rId12"/>
    <p:sldId id="265" r:id="rId13"/>
    <p:sldId id="297" r:id="rId14"/>
    <p:sldId id="268" r:id="rId15"/>
    <p:sldId id="270" r:id="rId16"/>
    <p:sldId id="269" r:id="rId17"/>
    <p:sldId id="292" r:id="rId18"/>
    <p:sldId id="271" r:id="rId19"/>
    <p:sldId id="272" r:id="rId20"/>
    <p:sldId id="273" r:id="rId21"/>
    <p:sldId id="274" r:id="rId22"/>
    <p:sldId id="276" r:id="rId23"/>
    <p:sldId id="294" r:id="rId24"/>
    <p:sldId id="296" r:id="rId25"/>
    <p:sldId id="295" r:id="rId26"/>
    <p:sldId id="1285" r:id="rId27"/>
    <p:sldId id="486" r:id="rId28"/>
    <p:sldId id="485" r:id="rId29"/>
    <p:sldId id="488" r:id="rId30"/>
    <p:sldId id="487" r:id="rId31"/>
    <p:sldId id="258" r:id="rId32"/>
    <p:sldId id="277" r:id="rId33"/>
    <p:sldId id="278" r:id="rId34"/>
    <p:sldId id="293" r:id="rId35"/>
    <p:sldId id="281" r:id="rId36"/>
    <p:sldId id="1286" r:id="rId37"/>
    <p:sldId id="1287" r:id="rId38"/>
    <p:sldId id="1288" r:id="rId39"/>
    <p:sldId id="1289" r:id="rId40"/>
    <p:sldId id="1290" r:id="rId41"/>
    <p:sldId id="1272" r:id="rId42"/>
    <p:sldId id="1280" r:id="rId43"/>
    <p:sldId id="1275" r:id="rId44"/>
    <p:sldId id="1276" r:id="rId45"/>
    <p:sldId id="1277" r:id="rId46"/>
    <p:sldId id="1278" r:id="rId47"/>
    <p:sldId id="1284" r:id="rId48"/>
    <p:sldId id="1301" r:id="rId49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ser519" initials="e" lastIdx="1" clrIdx="0">
    <p:extLst>
      <p:ext uri="{19B8F6BF-5375-455C-9EA6-DF929625EA0E}">
        <p15:presenceInfo xmlns:p15="http://schemas.microsoft.com/office/powerpoint/2012/main" userId="S::euser519@my365.site::57ede08d-95f2-4b02-b722-a154b94f8d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7T14:02:38.14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4E86B-6CE1-4B0C-91E5-1672AA532C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9D98D7-21FD-42FA-A45A-7C0210ABBF0A}">
      <dgm:prSet phldrT="[Текст]" custT="1"/>
      <dgm:spPr/>
      <dgm:t>
        <a:bodyPr/>
        <a:lstStyle/>
        <a:p>
          <a:r>
            <a:rPr lang="ru-RU" sz="2400" dirty="0"/>
            <a:t>КФХ без образования юридического лица</a:t>
          </a:r>
        </a:p>
      </dgm:t>
    </dgm:pt>
    <dgm:pt modelId="{4EEB2F3F-810B-4E6B-B998-60180C68169C}" type="parTrans" cxnId="{E44D1649-943E-4E04-BC5F-5070440B57DA}">
      <dgm:prSet/>
      <dgm:spPr/>
      <dgm:t>
        <a:bodyPr/>
        <a:lstStyle/>
        <a:p>
          <a:endParaRPr lang="ru-RU"/>
        </a:p>
      </dgm:t>
    </dgm:pt>
    <dgm:pt modelId="{EB12E132-3696-4BB5-9CA3-56D12DFBDA0C}" type="sibTrans" cxnId="{E44D1649-943E-4E04-BC5F-5070440B57DA}">
      <dgm:prSet/>
      <dgm:spPr/>
      <dgm:t>
        <a:bodyPr/>
        <a:lstStyle/>
        <a:p>
          <a:endParaRPr lang="ru-RU"/>
        </a:p>
      </dgm:t>
    </dgm:pt>
    <dgm:pt modelId="{2398B0FB-1877-49C6-9E6E-D85985B07121}">
      <dgm:prSet phldrT="[Текст]" custT="1"/>
      <dgm:spPr/>
      <dgm:t>
        <a:bodyPr/>
        <a:lstStyle/>
        <a:p>
          <a:r>
            <a:rPr lang="ru-RU" sz="2400" dirty="0"/>
            <a:t>КФХ – юридическое лицо</a:t>
          </a:r>
        </a:p>
      </dgm:t>
    </dgm:pt>
    <dgm:pt modelId="{4DA60A00-D34D-4C98-B631-AA5715A06D7F}" type="parTrans" cxnId="{057F4602-3CB3-447B-A0C7-29DCF1EBD873}">
      <dgm:prSet/>
      <dgm:spPr/>
      <dgm:t>
        <a:bodyPr/>
        <a:lstStyle/>
        <a:p>
          <a:endParaRPr lang="ru-RU"/>
        </a:p>
      </dgm:t>
    </dgm:pt>
    <dgm:pt modelId="{121D5B45-9C9F-4169-B2F0-A1BE331BE3B1}" type="sibTrans" cxnId="{057F4602-3CB3-447B-A0C7-29DCF1EBD873}">
      <dgm:prSet/>
      <dgm:spPr/>
      <dgm:t>
        <a:bodyPr/>
        <a:lstStyle/>
        <a:p>
          <a:endParaRPr lang="ru-RU"/>
        </a:p>
      </dgm:t>
    </dgm:pt>
    <dgm:pt modelId="{89D5717D-3C55-4BB2-A90F-3344F130A72D}" type="pres">
      <dgm:prSet presAssocID="{EC54E86B-6CE1-4B0C-91E5-1672AA532C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27F446-ACD5-4BD4-9049-8FF39DE0920F}" type="pres">
      <dgm:prSet presAssocID="{D39D98D7-21FD-42FA-A45A-7C0210ABBF0A}" presName="parentLin" presStyleCnt="0"/>
      <dgm:spPr/>
    </dgm:pt>
    <dgm:pt modelId="{FC88879C-A12D-49FF-A69C-030125F199D4}" type="pres">
      <dgm:prSet presAssocID="{D39D98D7-21FD-42FA-A45A-7C0210ABBF0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DE0729B-AA76-44F7-B14B-2D764C87F644}" type="pres">
      <dgm:prSet presAssocID="{D39D98D7-21FD-42FA-A45A-7C0210ABBF0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03C67-EAF3-4F00-BE6C-E4C34485CAC4}" type="pres">
      <dgm:prSet presAssocID="{D39D98D7-21FD-42FA-A45A-7C0210ABBF0A}" presName="negativeSpace" presStyleCnt="0"/>
      <dgm:spPr/>
    </dgm:pt>
    <dgm:pt modelId="{FF61B1B8-E71E-4A28-B776-0715430D8808}" type="pres">
      <dgm:prSet presAssocID="{D39D98D7-21FD-42FA-A45A-7C0210ABBF0A}" presName="childText" presStyleLbl="conFgAcc1" presStyleIdx="0" presStyleCnt="2">
        <dgm:presLayoutVars>
          <dgm:bulletEnabled val="1"/>
        </dgm:presLayoutVars>
      </dgm:prSet>
      <dgm:spPr/>
    </dgm:pt>
    <dgm:pt modelId="{77DF35EC-CEE9-4D65-AEF8-029FC175011D}" type="pres">
      <dgm:prSet presAssocID="{EB12E132-3696-4BB5-9CA3-56D12DFBDA0C}" presName="spaceBetweenRectangles" presStyleCnt="0"/>
      <dgm:spPr/>
    </dgm:pt>
    <dgm:pt modelId="{C1BA59B9-41F4-4685-81FF-4A6FDAC4C521}" type="pres">
      <dgm:prSet presAssocID="{2398B0FB-1877-49C6-9E6E-D85985B07121}" presName="parentLin" presStyleCnt="0"/>
      <dgm:spPr/>
    </dgm:pt>
    <dgm:pt modelId="{AEF5E67A-F76D-45CC-8C7E-0DF579406964}" type="pres">
      <dgm:prSet presAssocID="{2398B0FB-1877-49C6-9E6E-D85985B0712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7F77512-7828-42CF-BA0C-9B8F59AAA419}" type="pres">
      <dgm:prSet presAssocID="{2398B0FB-1877-49C6-9E6E-D85985B0712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07546-C154-4565-A270-E6BCFA80F0F5}" type="pres">
      <dgm:prSet presAssocID="{2398B0FB-1877-49C6-9E6E-D85985B07121}" presName="negativeSpace" presStyleCnt="0"/>
      <dgm:spPr/>
    </dgm:pt>
    <dgm:pt modelId="{910CC65E-D581-44C8-A626-9DD51C05C6C5}" type="pres">
      <dgm:prSet presAssocID="{2398B0FB-1877-49C6-9E6E-D85985B0712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F91C3B2-AB83-4875-B912-887977737DC1}" type="presOf" srcId="{2398B0FB-1877-49C6-9E6E-D85985B07121}" destId="{27F77512-7828-42CF-BA0C-9B8F59AAA419}" srcOrd="1" destOrd="0" presId="urn:microsoft.com/office/officeart/2005/8/layout/list1"/>
    <dgm:cxn modelId="{E44D1649-943E-4E04-BC5F-5070440B57DA}" srcId="{EC54E86B-6CE1-4B0C-91E5-1672AA532C7B}" destId="{D39D98D7-21FD-42FA-A45A-7C0210ABBF0A}" srcOrd="0" destOrd="0" parTransId="{4EEB2F3F-810B-4E6B-B998-60180C68169C}" sibTransId="{EB12E132-3696-4BB5-9CA3-56D12DFBDA0C}"/>
    <dgm:cxn modelId="{512BDD78-0388-4618-A860-10115DF2F86D}" type="presOf" srcId="{EC54E86B-6CE1-4B0C-91E5-1672AA532C7B}" destId="{89D5717D-3C55-4BB2-A90F-3344F130A72D}" srcOrd="0" destOrd="0" presId="urn:microsoft.com/office/officeart/2005/8/layout/list1"/>
    <dgm:cxn modelId="{8E95CDA2-BE4A-4772-8D93-65945951FB8D}" type="presOf" srcId="{D39D98D7-21FD-42FA-A45A-7C0210ABBF0A}" destId="{FC88879C-A12D-49FF-A69C-030125F199D4}" srcOrd="0" destOrd="0" presId="urn:microsoft.com/office/officeart/2005/8/layout/list1"/>
    <dgm:cxn modelId="{057F4602-3CB3-447B-A0C7-29DCF1EBD873}" srcId="{EC54E86B-6CE1-4B0C-91E5-1672AA532C7B}" destId="{2398B0FB-1877-49C6-9E6E-D85985B07121}" srcOrd="1" destOrd="0" parTransId="{4DA60A00-D34D-4C98-B631-AA5715A06D7F}" sibTransId="{121D5B45-9C9F-4169-B2F0-A1BE331BE3B1}"/>
    <dgm:cxn modelId="{B56A4B34-1D6A-46A7-B006-955D9CF740D2}" type="presOf" srcId="{D39D98D7-21FD-42FA-A45A-7C0210ABBF0A}" destId="{3DE0729B-AA76-44F7-B14B-2D764C87F644}" srcOrd="1" destOrd="0" presId="urn:microsoft.com/office/officeart/2005/8/layout/list1"/>
    <dgm:cxn modelId="{65BACE00-B4BC-4E23-B03D-91A9D31A22E9}" type="presOf" srcId="{2398B0FB-1877-49C6-9E6E-D85985B07121}" destId="{AEF5E67A-F76D-45CC-8C7E-0DF579406964}" srcOrd="0" destOrd="0" presId="urn:microsoft.com/office/officeart/2005/8/layout/list1"/>
    <dgm:cxn modelId="{AFBBC4DB-0777-44A2-8F08-52EB8C5D4F26}" type="presParOf" srcId="{89D5717D-3C55-4BB2-A90F-3344F130A72D}" destId="{F427F446-ACD5-4BD4-9049-8FF39DE0920F}" srcOrd="0" destOrd="0" presId="urn:microsoft.com/office/officeart/2005/8/layout/list1"/>
    <dgm:cxn modelId="{5A0558C6-54F5-4910-8E05-570A094F0074}" type="presParOf" srcId="{F427F446-ACD5-4BD4-9049-8FF39DE0920F}" destId="{FC88879C-A12D-49FF-A69C-030125F199D4}" srcOrd="0" destOrd="0" presId="urn:microsoft.com/office/officeart/2005/8/layout/list1"/>
    <dgm:cxn modelId="{F4B62CE7-87B9-49AD-B27E-12F3B126FE60}" type="presParOf" srcId="{F427F446-ACD5-4BD4-9049-8FF39DE0920F}" destId="{3DE0729B-AA76-44F7-B14B-2D764C87F644}" srcOrd="1" destOrd="0" presId="urn:microsoft.com/office/officeart/2005/8/layout/list1"/>
    <dgm:cxn modelId="{37A9FFA6-B536-4A96-9B13-56E69A602502}" type="presParOf" srcId="{89D5717D-3C55-4BB2-A90F-3344F130A72D}" destId="{37B03C67-EAF3-4F00-BE6C-E4C34485CAC4}" srcOrd="1" destOrd="0" presId="urn:microsoft.com/office/officeart/2005/8/layout/list1"/>
    <dgm:cxn modelId="{B15C52CF-532D-4614-9CF8-E011083950DD}" type="presParOf" srcId="{89D5717D-3C55-4BB2-A90F-3344F130A72D}" destId="{FF61B1B8-E71E-4A28-B776-0715430D8808}" srcOrd="2" destOrd="0" presId="urn:microsoft.com/office/officeart/2005/8/layout/list1"/>
    <dgm:cxn modelId="{61ECA16E-994F-4743-BDBC-7A4B44A37586}" type="presParOf" srcId="{89D5717D-3C55-4BB2-A90F-3344F130A72D}" destId="{77DF35EC-CEE9-4D65-AEF8-029FC175011D}" srcOrd="3" destOrd="0" presId="urn:microsoft.com/office/officeart/2005/8/layout/list1"/>
    <dgm:cxn modelId="{67FCB014-C9E1-4716-B67E-63643E3A961A}" type="presParOf" srcId="{89D5717D-3C55-4BB2-A90F-3344F130A72D}" destId="{C1BA59B9-41F4-4685-81FF-4A6FDAC4C521}" srcOrd="4" destOrd="0" presId="urn:microsoft.com/office/officeart/2005/8/layout/list1"/>
    <dgm:cxn modelId="{900D5A39-8CB9-4A36-BD4C-88D32977ACA7}" type="presParOf" srcId="{C1BA59B9-41F4-4685-81FF-4A6FDAC4C521}" destId="{AEF5E67A-F76D-45CC-8C7E-0DF579406964}" srcOrd="0" destOrd="0" presId="urn:microsoft.com/office/officeart/2005/8/layout/list1"/>
    <dgm:cxn modelId="{3D03217A-27BC-4B5D-8455-24BCD883B953}" type="presParOf" srcId="{C1BA59B9-41F4-4685-81FF-4A6FDAC4C521}" destId="{27F77512-7828-42CF-BA0C-9B8F59AAA419}" srcOrd="1" destOrd="0" presId="urn:microsoft.com/office/officeart/2005/8/layout/list1"/>
    <dgm:cxn modelId="{FB2EE3C4-E627-46BC-895A-E1FE6B567AF7}" type="presParOf" srcId="{89D5717D-3C55-4BB2-A90F-3344F130A72D}" destId="{A1207546-C154-4565-A270-E6BCFA80F0F5}" srcOrd="5" destOrd="0" presId="urn:microsoft.com/office/officeart/2005/8/layout/list1"/>
    <dgm:cxn modelId="{BBE55BA1-10C7-4346-9CB4-042487B3125D}" type="presParOf" srcId="{89D5717D-3C55-4BB2-A90F-3344F130A72D}" destId="{910CC65E-D581-44C8-A626-9DD51C05C6C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345570-1CA5-4972-907C-8CC3884A3AF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915337-BE46-4784-BCA8-38ED70073CC7}">
      <dgm:prSet phldrT="[Текст]" custT="1"/>
      <dgm:spPr/>
      <dgm:t>
        <a:bodyPr/>
        <a:lstStyle/>
        <a:p>
          <a:r>
            <a:rPr lang="ru-RU" sz="1600" dirty="0"/>
            <a:t>Налог на прибыль / налог на доходы физических лиц</a:t>
          </a:r>
        </a:p>
      </dgm:t>
    </dgm:pt>
    <dgm:pt modelId="{35F2674C-3115-45B8-97D3-A4F55E896CB6}" type="parTrans" cxnId="{21519C0F-0760-4566-96AA-DB5774D3A1AC}">
      <dgm:prSet/>
      <dgm:spPr/>
      <dgm:t>
        <a:bodyPr/>
        <a:lstStyle/>
        <a:p>
          <a:endParaRPr lang="ru-RU"/>
        </a:p>
      </dgm:t>
    </dgm:pt>
    <dgm:pt modelId="{1D55A39D-AF62-48BF-8244-94DB59BB9DDE}" type="sibTrans" cxnId="{21519C0F-0760-4566-96AA-DB5774D3A1AC}">
      <dgm:prSet/>
      <dgm:spPr/>
      <dgm:t>
        <a:bodyPr/>
        <a:lstStyle/>
        <a:p>
          <a:endParaRPr lang="ru-RU"/>
        </a:p>
      </dgm:t>
    </dgm:pt>
    <dgm:pt modelId="{40CB3FB5-51D7-493E-B8A3-51D1EF4836B6}">
      <dgm:prSet phldrT="[Текст]" custT="1"/>
      <dgm:spPr/>
      <dgm:t>
        <a:bodyPr/>
        <a:lstStyle/>
        <a:p>
          <a:r>
            <a:rPr lang="ru-RU" sz="1600" dirty="0"/>
            <a:t>УСН («доходы» / «доходы, уменьшенные на величину расходов»)</a:t>
          </a:r>
        </a:p>
      </dgm:t>
    </dgm:pt>
    <dgm:pt modelId="{AD8E96BD-22EB-46D8-AA25-330CCD8BFBD8}" type="parTrans" cxnId="{CFA05986-5F8F-48EA-B28E-42EA3828296B}">
      <dgm:prSet/>
      <dgm:spPr/>
      <dgm:t>
        <a:bodyPr/>
        <a:lstStyle/>
        <a:p>
          <a:endParaRPr lang="ru-RU"/>
        </a:p>
      </dgm:t>
    </dgm:pt>
    <dgm:pt modelId="{654C9006-55D4-46A1-9514-0BBCF9A1AB7D}" type="sibTrans" cxnId="{CFA05986-5F8F-48EA-B28E-42EA3828296B}">
      <dgm:prSet/>
      <dgm:spPr/>
      <dgm:t>
        <a:bodyPr/>
        <a:lstStyle/>
        <a:p>
          <a:endParaRPr lang="ru-RU"/>
        </a:p>
      </dgm:t>
    </dgm:pt>
    <dgm:pt modelId="{CF619A7A-55AA-4546-BF41-E265C20FCCB6}">
      <dgm:prSet custT="1"/>
      <dgm:spPr/>
      <dgm:t>
        <a:bodyPr/>
        <a:lstStyle/>
        <a:p>
          <a:r>
            <a:rPr lang="ru-RU" sz="1600" dirty="0"/>
            <a:t>ЕСХН («с НДС» / «без НДС»)</a:t>
          </a:r>
        </a:p>
      </dgm:t>
    </dgm:pt>
    <dgm:pt modelId="{6FB24F55-4EBF-49D1-8666-C21228A1678B}" type="parTrans" cxnId="{B34EB03D-8DBB-497E-B503-47E78FF9064F}">
      <dgm:prSet/>
      <dgm:spPr/>
      <dgm:t>
        <a:bodyPr/>
        <a:lstStyle/>
        <a:p>
          <a:endParaRPr lang="ru-RU"/>
        </a:p>
      </dgm:t>
    </dgm:pt>
    <dgm:pt modelId="{B0B328A2-3BC3-4ACC-9A89-A250200E491D}" type="sibTrans" cxnId="{B34EB03D-8DBB-497E-B503-47E78FF9064F}">
      <dgm:prSet/>
      <dgm:spPr/>
      <dgm:t>
        <a:bodyPr/>
        <a:lstStyle/>
        <a:p>
          <a:endParaRPr lang="ru-RU"/>
        </a:p>
      </dgm:t>
    </dgm:pt>
    <dgm:pt modelId="{6723B629-3478-463C-8A85-D9FB44F58AD3}" type="pres">
      <dgm:prSet presAssocID="{00345570-1CA5-4972-907C-8CC3884A3A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2DF077-EE63-455A-8794-15EB88A12024}" type="pres">
      <dgm:prSet presAssocID="{BF915337-BE46-4784-BCA8-38ED70073CC7}" presName="parentLin" presStyleCnt="0"/>
      <dgm:spPr/>
    </dgm:pt>
    <dgm:pt modelId="{7A6634A8-87B9-4F06-B5A0-771FF3C3E1A0}" type="pres">
      <dgm:prSet presAssocID="{BF915337-BE46-4784-BCA8-38ED70073C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FADACE9-9919-4B9E-BB04-B2F8835144B8}" type="pres">
      <dgm:prSet presAssocID="{BF915337-BE46-4784-BCA8-38ED70073CC7}" presName="parentText" presStyleLbl="node1" presStyleIdx="0" presStyleCnt="3" custScaleX="97908" custScaleY="3164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E5519-09E8-4E95-9F5A-441BCCEDBAB2}" type="pres">
      <dgm:prSet presAssocID="{BF915337-BE46-4784-BCA8-38ED70073CC7}" presName="negativeSpace" presStyleCnt="0"/>
      <dgm:spPr/>
    </dgm:pt>
    <dgm:pt modelId="{A2EF7929-8623-4E81-BB39-0B0BDAB66C2E}" type="pres">
      <dgm:prSet presAssocID="{BF915337-BE46-4784-BCA8-38ED70073CC7}" presName="childText" presStyleLbl="conFgAcc1" presStyleIdx="0" presStyleCnt="3">
        <dgm:presLayoutVars>
          <dgm:bulletEnabled val="1"/>
        </dgm:presLayoutVars>
      </dgm:prSet>
      <dgm:spPr/>
    </dgm:pt>
    <dgm:pt modelId="{7A33DE39-61EB-4B98-A525-7E53B5845180}" type="pres">
      <dgm:prSet presAssocID="{1D55A39D-AF62-48BF-8244-94DB59BB9DDE}" presName="spaceBetweenRectangles" presStyleCnt="0"/>
      <dgm:spPr/>
    </dgm:pt>
    <dgm:pt modelId="{61524BC9-DF64-4E7A-AA76-CBBAA2B86DCA}" type="pres">
      <dgm:prSet presAssocID="{40CB3FB5-51D7-493E-B8A3-51D1EF4836B6}" presName="parentLin" presStyleCnt="0"/>
      <dgm:spPr/>
    </dgm:pt>
    <dgm:pt modelId="{201F7512-95EE-4F84-BEAF-A87225CB7C96}" type="pres">
      <dgm:prSet presAssocID="{40CB3FB5-51D7-493E-B8A3-51D1EF4836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3E6DD19-8A34-4000-8416-BBA5C711FA29}" type="pres">
      <dgm:prSet presAssocID="{40CB3FB5-51D7-493E-B8A3-51D1EF4836B6}" presName="parentText" presStyleLbl="node1" presStyleIdx="1" presStyleCnt="3" custScaleX="97908" custScaleY="3164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D29D0-C28A-4410-8EAF-92684477BB29}" type="pres">
      <dgm:prSet presAssocID="{40CB3FB5-51D7-493E-B8A3-51D1EF4836B6}" presName="negativeSpace" presStyleCnt="0"/>
      <dgm:spPr/>
    </dgm:pt>
    <dgm:pt modelId="{F80C367A-3426-4C6D-9C86-16408837FCF3}" type="pres">
      <dgm:prSet presAssocID="{40CB3FB5-51D7-493E-B8A3-51D1EF4836B6}" presName="childText" presStyleLbl="conFgAcc1" presStyleIdx="1" presStyleCnt="3">
        <dgm:presLayoutVars>
          <dgm:bulletEnabled val="1"/>
        </dgm:presLayoutVars>
      </dgm:prSet>
      <dgm:spPr/>
    </dgm:pt>
    <dgm:pt modelId="{B04E9590-2B6B-4FA3-9F93-B4BECD69F4DF}" type="pres">
      <dgm:prSet presAssocID="{654C9006-55D4-46A1-9514-0BBCF9A1AB7D}" presName="spaceBetweenRectangles" presStyleCnt="0"/>
      <dgm:spPr/>
    </dgm:pt>
    <dgm:pt modelId="{2E5F3590-FF4B-4DC2-BB4A-149911E93B6E}" type="pres">
      <dgm:prSet presAssocID="{CF619A7A-55AA-4546-BF41-E265C20FCCB6}" presName="parentLin" presStyleCnt="0"/>
      <dgm:spPr/>
    </dgm:pt>
    <dgm:pt modelId="{53EAA242-8169-4646-8E4F-22C2F2145CAC}" type="pres">
      <dgm:prSet presAssocID="{CF619A7A-55AA-4546-BF41-E265C20FCCB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C628F8A-E9F2-4159-B926-416DC723E164}" type="pres">
      <dgm:prSet presAssocID="{CF619A7A-55AA-4546-BF41-E265C20FCCB6}" presName="parentText" presStyleLbl="node1" presStyleIdx="2" presStyleCnt="3" custScaleX="97908" custScaleY="3164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895B1-CE13-4888-B5AC-991FF6620DF5}" type="pres">
      <dgm:prSet presAssocID="{CF619A7A-55AA-4546-BF41-E265C20FCCB6}" presName="negativeSpace" presStyleCnt="0"/>
      <dgm:spPr/>
    </dgm:pt>
    <dgm:pt modelId="{47E51E0A-E655-4F59-998E-D07EBB73D205}" type="pres">
      <dgm:prSet presAssocID="{CF619A7A-55AA-4546-BF41-E265C20FCCB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34EB03D-8DBB-497E-B503-47E78FF9064F}" srcId="{00345570-1CA5-4972-907C-8CC3884A3AF9}" destId="{CF619A7A-55AA-4546-BF41-E265C20FCCB6}" srcOrd="2" destOrd="0" parTransId="{6FB24F55-4EBF-49D1-8666-C21228A1678B}" sibTransId="{B0B328A2-3BC3-4ACC-9A89-A250200E491D}"/>
    <dgm:cxn modelId="{2DFCDB64-989B-4296-B22F-CCBCA322A053}" type="presOf" srcId="{40CB3FB5-51D7-493E-B8A3-51D1EF4836B6}" destId="{F3E6DD19-8A34-4000-8416-BBA5C711FA29}" srcOrd="1" destOrd="0" presId="urn:microsoft.com/office/officeart/2005/8/layout/list1"/>
    <dgm:cxn modelId="{CFA05986-5F8F-48EA-B28E-42EA3828296B}" srcId="{00345570-1CA5-4972-907C-8CC3884A3AF9}" destId="{40CB3FB5-51D7-493E-B8A3-51D1EF4836B6}" srcOrd="1" destOrd="0" parTransId="{AD8E96BD-22EB-46D8-AA25-330CCD8BFBD8}" sibTransId="{654C9006-55D4-46A1-9514-0BBCF9A1AB7D}"/>
    <dgm:cxn modelId="{1DB1AB91-80CB-4303-8D6A-AAE79591B134}" type="presOf" srcId="{40CB3FB5-51D7-493E-B8A3-51D1EF4836B6}" destId="{201F7512-95EE-4F84-BEAF-A87225CB7C96}" srcOrd="0" destOrd="0" presId="urn:microsoft.com/office/officeart/2005/8/layout/list1"/>
    <dgm:cxn modelId="{21519C0F-0760-4566-96AA-DB5774D3A1AC}" srcId="{00345570-1CA5-4972-907C-8CC3884A3AF9}" destId="{BF915337-BE46-4784-BCA8-38ED70073CC7}" srcOrd="0" destOrd="0" parTransId="{35F2674C-3115-45B8-97D3-A4F55E896CB6}" sibTransId="{1D55A39D-AF62-48BF-8244-94DB59BB9DDE}"/>
    <dgm:cxn modelId="{1A5E250F-E857-4CB3-95AB-62F4774105F4}" type="presOf" srcId="{CF619A7A-55AA-4546-BF41-E265C20FCCB6}" destId="{5C628F8A-E9F2-4159-B926-416DC723E164}" srcOrd="1" destOrd="0" presId="urn:microsoft.com/office/officeart/2005/8/layout/list1"/>
    <dgm:cxn modelId="{1AEAD5CB-FC33-418D-A160-45BFC7B8ADE9}" type="presOf" srcId="{BF915337-BE46-4784-BCA8-38ED70073CC7}" destId="{7A6634A8-87B9-4F06-B5A0-771FF3C3E1A0}" srcOrd="0" destOrd="0" presId="urn:microsoft.com/office/officeart/2005/8/layout/list1"/>
    <dgm:cxn modelId="{00B43A79-BC2F-4422-8800-01DC62A1A0EF}" type="presOf" srcId="{00345570-1CA5-4972-907C-8CC3884A3AF9}" destId="{6723B629-3478-463C-8A85-D9FB44F58AD3}" srcOrd="0" destOrd="0" presId="urn:microsoft.com/office/officeart/2005/8/layout/list1"/>
    <dgm:cxn modelId="{68B194CB-B534-416E-B63F-6AF07ABFA5CA}" type="presOf" srcId="{CF619A7A-55AA-4546-BF41-E265C20FCCB6}" destId="{53EAA242-8169-4646-8E4F-22C2F2145CAC}" srcOrd="0" destOrd="0" presId="urn:microsoft.com/office/officeart/2005/8/layout/list1"/>
    <dgm:cxn modelId="{A046D964-9D74-423C-8BB5-1A468D0D7228}" type="presOf" srcId="{BF915337-BE46-4784-BCA8-38ED70073CC7}" destId="{2FADACE9-9919-4B9E-BB04-B2F8835144B8}" srcOrd="1" destOrd="0" presId="urn:microsoft.com/office/officeart/2005/8/layout/list1"/>
    <dgm:cxn modelId="{6C2D0E72-2243-4617-A783-25D5D423F8D4}" type="presParOf" srcId="{6723B629-3478-463C-8A85-D9FB44F58AD3}" destId="{5C2DF077-EE63-455A-8794-15EB88A12024}" srcOrd="0" destOrd="0" presId="urn:microsoft.com/office/officeart/2005/8/layout/list1"/>
    <dgm:cxn modelId="{2EA44FB7-A12F-4E62-B4A7-1C0450AE6C43}" type="presParOf" srcId="{5C2DF077-EE63-455A-8794-15EB88A12024}" destId="{7A6634A8-87B9-4F06-B5A0-771FF3C3E1A0}" srcOrd="0" destOrd="0" presId="urn:microsoft.com/office/officeart/2005/8/layout/list1"/>
    <dgm:cxn modelId="{907E35AD-67C6-43AF-9A2A-181DA22AC09E}" type="presParOf" srcId="{5C2DF077-EE63-455A-8794-15EB88A12024}" destId="{2FADACE9-9919-4B9E-BB04-B2F8835144B8}" srcOrd="1" destOrd="0" presId="urn:microsoft.com/office/officeart/2005/8/layout/list1"/>
    <dgm:cxn modelId="{17488144-DEEE-4A95-BBAA-CF275D8FC9A9}" type="presParOf" srcId="{6723B629-3478-463C-8A85-D9FB44F58AD3}" destId="{B54E5519-09E8-4E95-9F5A-441BCCEDBAB2}" srcOrd="1" destOrd="0" presId="urn:microsoft.com/office/officeart/2005/8/layout/list1"/>
    <dgm:cxn modelId="{7B1CDBE9-2554-4C08-BE4F-2A21B9D4E1E0}" type="presParOf" srcId="{6723B629-3478-463C-8A85-D9FB44F58AD3}" destId="{A2EF7929-8623-4E81-BB39-0B0BDAB66C2E}" srcOrd="2" destOrd="0" presId="urn:microsoft.com/office/officeart/2005/8/layout/list1"/>
    <dgm:cxn modelId="{F3E2E5C6-F844-4497-B7A4-528F696DD603}" type="presParOf" srcId="{6723B629-3478-463C-8A85-D9FB44F58AD3}" destId="{7A33DE39-61EB-4B98-A525-7E53B5845180}" srcOrd="3" destOrd="0" presId="urn:microsoft.com/office/officeart/2005/8/layout/list1"/>
    <dgm:cxn modelId="{C358FA89-DCC4-47E8-B4DB-0FA802A4F929}" type="presParOf" srcId="{6723B629-3478-463C-8A85-D9FB44F58AD3}" destId="{61524BC9-DF64-4E7A-AA76-CBBAA2B86DCA}" srcOrd="4" destOrd="0" presId="urn:microsoft.com/office/officeart/2005/8/layout/list1"/>
    <dgm:cxn modelId="{9DC530A8-B9DE-4750-AB67-B53FD6235FB3}" type="presParOf" srcId="{61524BC9-DF64-4E7A-AA76-CBBAA2B86DCA}" destId="{201F7512-95EE-4F84-BEAF-A87225CB7C96}" srcOrd="0" destOrd="0" presId="urn:microsoft.com/office/officeart/2005/8/layout/list1"/>
    <dgm:cxn modelId="{D7E0533E-5679-4E0C-8444-0ED51571C9F2}" type="presParOf" srcId="{61524BC9-DF64-4E7A-AA76-CBBAA2B86DCA}" destId="{F3E6DD19-8A34-4000-8416-BBA5C711FA29}" srcOrd="1" destOrd="0" presId="urn:microsoft.com/office/officeart/2005/8/layout/list1"/>
    <dgm:cxn modelId="{3C1A52EA-C0E9-4864-934D-1C98A38FD21B}" type="presParOf" srcId="{6723B629-3478-463C-8A85-D9FB44F58AD3}" destId="{36FD29D0-C28A-4410-8EAF-92684477BB29}" srcOrd="5" destOrd="0" presId="urn:microsoft.com/office/officeart/2005/8/layout/list1"/>
    <dgm:cxn modelId="{6630377C-1BEB-4C3C-BE81-020CACF9FC85}" type="presParOf" srcId="{6723B629-3478-463C-8A85-D9FB44F58AD3}" destId="{F80C367A-3426-4C6D-9C86-16408837FCF3}" srcOrd="6" destOrd="0" presId="urn:microsoft.com/office/officeart/2005/8/layout/list1"/>
    <dgm:cxn modelId="{F6149E01-6D72-47BB-89C6-1C7E0D463298}" type="presParOf" srcId="{6723B629-3478-463C-8A85-D9FB44F58AD3}" destId="{B04E9590-2B6B-4FA3-9F93-B4BECD69F4DF}" srcOrd="7" destOrd="0" presId="urn:microsoft.com/office/officeart/2005/8/layout/list1"/>
    <dgm:cxn modelId="{1AF7C6F6-6B49-4576-B958-8C47AA34051C}" type="presParOf" srcId="{6723B629-3478-463C-8A85-D9FB44F58AD3}" destId="{2E5F3590-FF4B-4DC2-BB4A-149911E93B6E}" srcOrd="8" destOrd="0" presId="urn:microsoft.com/office/officeart/2005/8/layout/list1"/>
    <dgm:cxn modelId="{D0BDF366-CFCA-4A1D-A2D4-248C58C3708D}" type="presParOf" srcId="{2E5F3590-FF4B-4DC2-BB4A-149911E93B6E}" destId="{53EAA242-8169-4646-8E4F-22C2F2145CAC}" srcOrd="0" destOrd="0" presId="urn:microsoft.com/office/officeart/2005/8/layout/list1"/>
    <dgm:cxn modelId="{23F56864-7099-48D8-AE55-4977AE57972C}" type="presParOf" srcId="{2E5F3590-FF4B-4DC2-BB4A-149911E93B6E}" destId="{5C628F8A-E9F2-4159-B926-416DC723E164}" srcOrd="1" destOrd="0" presId="urn:microsoft.com/office/officeart/2005/8/layout/list1"/>
    <dgm:cxn modelId="{A63E88DD-988D-4ED9-953B-DF18840773F9}" type="presParOf" srcId="{6723B629-3478-463C-8A85-D9FB44F58AD3}" destId="{620895B1-CE13-4888-B5AC-991FF6620DF5}" srcOrd="9" destOrd="0" presId="urn:microsoft.com/office/officeart/2005/8/layout/list1"/>
    <dgm:cxn modelId="{5A16B77D-8B08-449F-A52A-140F113563A8}" type="presParOf" srcId="{6723B629-3478-463C-8A85-D9FB44F58AD3}" destId="{47E51E0A-E655-4F59-998E-D07EBB73D2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D2465E-D731-4BDC-9E7B-1CE677BFEB4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D9E915-7C06-4C3C-91A5-F272C874273A}">
      <dgm:prSet phldrT="[Текст]"/>
      <dgm:spPr/>
      <dgm:t>
        <a:bodyPr/>
        <a:lstStyle/>
        <a:p>
          <a:r>
            <a:rPr lang="ru-RU" dirty="0"/>
            <a:t>Налога на добавленную стоимость</a:t>
          </a:r>
        </a:p>
      </dgm:t>
    </dgm:pt>
    <dgm:pt modelId="{C6B7A70A-AE80-4E6D-B727-6CBA9FF53C9A}" type="parTrans" cxnId="{D1CEB05A-B6FE-46B8-9326-C597ACEC34D0}">
      <dgm:prSet/>
      <dgm:spPr/>
      <dgm:t>
        <a:bodyPr/>
        <a:lstStyle/>
        <a:p>
          <a:endParaRPr lang="ru-RU"/>
        </a:p>
      </dgm:t>
    </dgm:pt>
    <dgm:pt modelId="{DCBF233D-8484-4C6C-89E6-A24498A0AED9}" type="sibTrans" cxnId="{D1CEB05A-B6FE-46B8-9326-C597ACEC34D0}">
      <dgm:prSet/>
      <dgm:spPr/>
      <dgm:t>
        <a:bodyPr/>
        <a:lstStyle/>
        <a:p>
          <a:endParaRPr lang="ru-RU"/>
        </a:p>
      </dgm:t>
    </dgm:pt>
    <dgm:pt modelId="{7770B813-4DD9-475A-999A-A4EC8ECAEF8B}">
      <dgm:prSet phldrT="[Текст]"/>
      <dgm:spPr/>
      <dgm:t>
        <a:bodyPr/>
        <a:lstStyle/>
        <a:p>
          <a:r>
            <a:rPr lang="ru-RU" dirty="0"/>
            <a:t>Налога на прибыль (для КФХ-юрлиц) / НДФЛ для КФХ без статуса юрлица</a:t>
          </a:r>
        </a:p>
      </dgm:t>
    </dgm:pt>
    <dgm:pt modelId="{FD7B0985-570F-4C17-9868-4B5B6642E29D}" type="parTrans" cxnId="{22E84C9C-8243-49FC-B946-D39DBDAA31DB}">
      <dgm:prSet/>
      <dgm:spPr/>
      <dgm:t>
        <a:bodyPr/>
        <a:lstStyle/>
        <a:p>
          <a:endParaRPr lang="ru-RU"/>
        </a:p>
      </dgm:t>
    </dgm:pt>
    <dgm:pt modelId="{BC50A001-AFE4-41DC-9940-3EFB57850EBA}" type="sibTrans" cxnId="{22E84C9C-8243-49FC-B946-D39DBDAA31DB}">
      <dgm:prSet/>
      <dgm:spPr/>
      <dgm:t>
        <a:bodyPr/>
        <a:lstStyle/>
        <a:p>
          <a:endParaRPr lang="ru-RU"/>
        </a:p>
      </dgm:t>
    </dgm:pt>
    <dgm:pt modelId="{2A21E78E-D99A-476A-985B-4BBBC0C9F765}">
      <dgm:prSet phldrT="[Текст]"/>
      <dgm:spPr/>
      <dgm:t>
        <a:bodyPr/>
        <a:lstStyle/>
        <a:p>
          <a:r>
            <a:rPr lang="ru-RU" dirty="0"/>
            <a:t>Налога на имущество</a:t>
          </a:r>
        </a:p>
      </dgm:t>
    </dgm:pt>
    <dgm:pt modelId="{BEFEB573-1B36-4295-BBC9-91AB35EC88C8}" type="parTrans" cxnId="{FBEC9566-6649-4AC0-90DA-1F9CE4816A2E}">
      <dgm:prSet/>
      <dgm:spPr/>
      <dgm:t>
        <a:bodyPr/>
        <a:lstStyle/>
        <a:p>
          <a:endParaRPr lang="ru-RU"/>
        </a:p>
      </dgm:t>
    </dgm:pt>
    <dgm:pt modelId="{5EAAEB3F-D17E-43CB-BC3F-002642E33BC2}" type="sibTrans" cxnId="{FBEC9566-6649-4AC0-90DA-1F9CE4816A2E}">
      <dgm:prSet/>
      <dgm:spPr/>
      <dgm:t>
        <a:bodyPr/>
        <a:lstStyle/>
        <a:p>
          <a:endParaRPr lang="ru-RU"/>
        </a:p>
      </dgm:t>
    </dgm:pt>
    <dgm:pt modelId="{EA3DD7BC-7F35-49C9-9735-8292623D904B}" type="pres">
      <dgm:prSet presAssocID="{9DD2465E-D731-4BDC-9E7B-1CE677BFEB4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19C4E0-EF42-44FD-8AEC-A385BD0E9681}" type="pres">
      <dgm:prSet presAssocID="{97D9E915-7C06-4C3C-91A5-F272C874273A}" presName="comp" presStyleCnt="0"/>
      <dgm:spPr/>
    </dgm:pt>
    <dgm:pt modelId="{728B13F3-7815-40AA-9803-E6F7AC64F1A6}" type="pres">
      <dgm:prSet presAssocID="{97D9E915-7C06-4C3C-91A5-F272C874273A}" presName="box" presStyleLbl="node1" presStyleIdx="0" presStyleCnt="3"/>
      <dgm:spPr/>
      <dgm:t>
        <a:bodyPr/>
        <a:lstStyle/>
        <a:p>
          <a:endParaRPr lang="ru-RU"/>
        </a:p>
      </dgm:t>
    </dgm:pt>
    <dgm:pt modelId="{587DD794-4E0C-4AD5-BE77-029D9A438F96}" type="pres">
      <dgm:prSet presAssocID="{97D9E915-7C06-4C3C-91A5-F272C874273A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E3259997-9511-4B19-9204-853F4E03CCC8}" type="pres">
      <dgm:prSet presAssocID="{97D9E915-7C06-4C3C-91A5-F272C874273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C3A7C-931A-4597-B550-8F8315B90CD2}" type="pres">
      <dgm:prSet presAssocID="{DCBF233D-8484-4C6C-89E6-A24498A0AED9}" presName="spacer" presStyleCnt="0"/>
      <dgm:spPr/>
    </dgm:pt>
    <dgm:pt modelId="{5EF4B052-25CA-4D0A-BD96-1BDDD20AE158}" type="pres">
      <dgm:prSet presAssocID="{7770B813-4DD9-475A-999A-A4EC8ECAEF8B}" presName="comp" presStyleCnt="0"/>
      <dgm:spPr/>
    </dgm:pt>
    <dgm:pt modelId="{390F96E2-562E-4CAA-811F-B2669EA1BFA3}" type="pres">
      <dgm:prSet presAssocID="{7770B813-4DD9-475A-999A-A4EC8ECAEF8B}" presName="box" presStyleLbl="node1" presStyleIdx="1" presStyleCnt="3"/>
      <dgm:spPr/>
      <dgm:t>
        <a:bodyPr/>
        <a:lstStyle/>
        <a:p>
          <a:endParaRPr lang="ru-RU"/>
        </a:p>
      </dgm:t>
    </dgm:pt>
    <dgm:pt modelId="{D3D7D4DA-3AD0-47CD-B80C-0A4EE981ADB4}" type="pres">
      <dgm:prSet presAssocID="{7770B813-4DD9-475A-999A-A4EC8ECAEF8B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1011306E-A886-480E-BDD2-A8DC961A5249}" type="pres">
      <dgm:prSet presAssocID="{7770B813-4DD9-475A-999A-A4EC8ECAEF8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BB489-865F-477A-9C28-7AA23E0195B5}" type="pres">
      <dgm:prSet presAssocID="{BC50A001-AFE4-41DC-9940-3EFB57850EBA}" presName="spacer" presStyleCnt="0"/>
      <dgm:spPr/>
    </dgm:pt>
    <dgm:pt modelId="{C95F5252-07AC-4479-AB4A-EDD3A28F79B3}" type="pres">
      <dgm:prSet presAssocID="{2A21E78E-D99A-476A-985B-4BBBC0C9F765}" presName="comp" presStyleCnt="0"/>
      <dgm:spPr/>
    </dgm:pt>
    <dgm:pt modelId="{563A94BD-ACE9-47A9-BB67-A863F5500E67}" type="pres">
      <dgm:prSet presAssocID="{2A21E78E-D99A-476A-985B-4BBBC0C9F765}" presName="box" presStyleLbl="node1" presStyleIdx="2" presStyleCnt="3"/>
      <dgm:spPr/>
      <dgm:t>
        <a:bodyPr/>
        <a:lstStyle/>
        <a:p>
          <a:endParaRPr lang="ru-RU"/>
        </a:p>
      </dgm:t>
    </dgm:pt>
    <dgm:pt modelId="{10C0C43D-E2E5-415A-BCAF-3A29C3D50243}" type="pres">
      <dgm:prSet presAssocID="{2A21E78E-D99A-476A-985B-4BBBC0C9F765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3F7580A6-DCCF-46AE-8634-3C4E1344223D}" type="pres">
      <dgm:prSet presAssocID="{2A21E78E-D99A-476A-985B-4BBBC0C9F76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4511A5-CE71-4617-AD56-6C99BF7D8325}" type="presOf" srcId="{7770B813-4DD9-475A-999A-A4EC8ECAEF8B}" destId="{390F96E2-562E-4CAA-811F-B2669EA1BFA3}" srcOrd="0" destOrd="0" presId="urn:microsoft.com/office/officeart/2005/8/layout/vList4"/>
    <dgm:cxn modelId="{D1CEB05A-B6FE-46B8-9326-C597ACEC34D0}" srcId="{9DD2465E-D731-4BDC-9E7B-1CE677BFEB44}" destId="{97D9E915-7C06-4C3C-91A5-F272C874273A}" srcOrd="0" destOrd="0" parTransId="{C6B7A70A-AE80-4E6D-B727-6CBA9FF53C9A}" sibTransId="{DCBF233D-8484-4C6C-89E6-A24498A0AED9}"/>
    <dgm:cxn modelId="{1558ECD8-6348-4850-BB5B-31AF65491B81}" type="presOf" srcId="{2A21E78E-D99A-476A-985B-4BBBC0C9F765}" destId="{563A94BD-ACE9-47A9-BB67-A863F5500E67}" srcOrd="0" destOrd="0" presId="urn:microsoft.com/office/officeart/2005/8/layout/vList4"/>
    <dgm:cxn modelId="{22E84C9C-8243-49FC-B946-D39DBDAA31DB}" srcId="{9DD2465E-D731-4BDC-9E7B-1CE677BFEB44}" destId="{7770B813-4DD9-475A-999A-A4EC8ECAEF8B}" srcOrd="1" destOrd="0" parTransId="{FD7B0985-570F-4C17-9868-4B5B6642E29D}" sibTransId="{BC50A001-AFE4-41DC-9940-3EFB57850EBA}"/>
    <dgm:cxn modelId="{0AB77A53-B8C9-47F2-952A-C36FD20DFD91}" type="presOf" srcId="{2A21E78E-D99A-476A-985B-4BBBC0C9F765}" destId="{3F7580A6-DCCF-46AE-8634-3C4E1344223D}" srcOrd="1" destOrd="0" presId="urn:microsoft.com/office/officeart/2005/8/layout/vList4"/>
    <dgm:cxn modelId="{99F9276F-AE66-4DB6-8ECE-D42BEF48D853}" type="presOf" srcId="{97D9E915-7C06-4C3C-91A5-F272C874273A}" destId="{728B13F3-7815-40AA-9803-E6F7AC64F1A6}" srcOrd="0" destOrd="0" presId="urn:microsoft.com/office/officeart/2005/8/layout/vList4"/>
    <dgm:cxn modelId="{3C303BDC-31B9-4B96-A39A-595CDD566E04}" type="presOf" srcId="{7770B813-4DD9-475A-999A-A4EC8ECAEF8B}" destId="{1011306E-A886-480E-BDD2-A8DC961A5249}" srcOrd="1" destOrd="0" presId="urn:microsoft.com/office/officeart/2005/8/layout/vList4"/>
    <dgm:cxn modelId="{FBEC9566-6649-4AC0-90DA-1F9CE4816A2E}" srcId="{9DD2465E-D731-4BDC-9E7B-1CE677BFEB44}" destId="{2A21E78E-D99A-476A-985B-4BBBC0C9F765}" srcOrd="2" destOrd="0" parTransId="{BEFEB573-1B36-4295-BBC9-91AB35EC88C8}" sibTransId="{5EAAEB3F-D17E-43CB-BC3F-002642E33BC2}"/>
    <dgm:cxn modelId="{FECAC5C4-2DE0-49D7-855A-0E1826074F18}" type="presOf" srcId="{9DD2465E-D731-4BDC-9E7B-1CE677BFEB44}" destId="{EA3DD7BC-7F35-49C9-9735-8292623D904B}" srcOrd="0" destOrd="0" presId="urn:microsoft.com/office/officeart/2005/8/layout/vList4"/>
    <dgm:cxn modelId="{1E48885D-6B6C-42AE-9027-7AB5F321A807}" type="presOf" srcId="{97D9E915-7C06-4C3C-91A5-F272C874273A}" destId="{E3259997-9511-4B19-9204-853F4E03CCC8}" srcOrd="1" destOrd="0" presId="urn:microsoft.com/office/officeart/2005/8/layout/vList4"/>
    <dgm:cxn modelId="{96D12D3E-C0CC-4A9E-ABE2-52F4037C6890}" type="presParOf" srcId="{EA3DD7BC-7F35-49C9-9735-8292623D904B}" destId="{3E19C4E0-EF42-44FD-8AEC-A385BD0E9681}" srcOrd="0" destOrd="0" presId="urn:microsoft.com/office/officeart/2005/8/layout/vList4"/>
    <dgm:cxn modelId="{193FF02B-EB16-4472-9DC6-63A4B356C4DD}" type="presParOf" srcId="{3E19C4E0-EF42-44FD-8AEC-A385BD0E9681}" destId="{728B13F3-7815-40AA-9803-E6F7AC64F1A6}" srcOrd="0" destOrd="0" presId="urn:microsoft.com/office/officeart/2005/8/layout/vList4"/>
    <dgm:cxn modelId="{C6EE6DA2-B682-4C32-A47F-A8ABBEED8F26}" type="presParOf" srcId="{3E19C4E0-EF42-44FD-8AEC-A385BD0E9681}" destId="{587DD794-4E0C-4AD5-BE77-029D9A438F96}" srcOrd="1" destOrd="0" presId="urn:microsoft.com/office/officeart/2005/8/layout/vList4"/>
    <dgm:cxn modelId="{83B81C3F-AF1A-49DD-89CA-11849A96FFEB}" type="presParOf" srcId="{3E19C4E0-EF42-44FD-8AEC-A385BD0E9681}" destId="{E3259997-9511-4B19-9204-853F4E03CCC8}" srcOrd="2" destOrd="0" presId="urn:microsoft.com/office/officeart/2005/8/layout/vList4"/>
    <dgm:cxn modelId="{A3DDBEB1-2389-4915-84A9-F9EB46AFE1E0}" type="presParOf" srcId="{EA3DD7BC-7F35-49C9-9735-8292623D904B}" destId="{96CC3A7C-931A-4597-B550-8F8315B90CD2}" srcOrd="1" destOrd="0" presId="urn:microsoft.com/office/officeart/2005/8/layout/vList4"/>
    <dgm:cxn modelId="{4363EFA8-F1DC-41FB-BC66-5FAC30D5A99F}" type="presParOf" srcId="{EA3DD7BC-7F35-49C9-9735-8292623D904B}" destId="{5EF4B052-25CA-4D0A-BD96-1BDDD20AE158}" srcOrd="2" destOrd="0" presId="urn:microsoft.com/office/officeart/2005/8/layout/vList4"/>
    <dgm:cxn modelId="{078D8A8A-ABB5-4C23-B439-BA968B30E530}" type="presParOf" srcId="{5EF4B052-25CA-4D0A-BD96-1BDDD20AE158}" destId="{390F96E2-562E-4CAA-811F-B2669EA1BFA3}" srcOrd="0" destOrd="0" presId="urn:microsoft.com/office/officeart/2005/8/layout/vList4"/>
    <dgm:cxn modelId="{220399F5-DC85-4407-8CB6-D57A68436DFF}" type="presParOf" srcId="{5EF4B052-25CA-4D0A-BD96-1BDDD20AE158}" destId="{D3D7D4DA-3AD0-47CD-B80C-0A4EE981ADB4}" srcOrd="1" destOrd="0" presId="urn:microsoft.com/office/officeart/2005/8/layout/vList4"/>
    <dgm:cxn modelId="{DE223A09-6B50-4DC1-81B0-2E37C69444A9}" type="presParOf" srcId="{5EF4B052-25CA-4D0A-BD96-1BDDD20AE158}" destId="{1011306E-A886-480E-BDD2-A8DC961A5249}" srcOrd="2" destOrd="0" presId="urn:microsoft.com/office/officeart/2005/8/layout/vList4"/>
    <dgm:cxn modelId="{9BCCFDA3-CE22-418C-9A1E-88F7BD89F338}" type="presParOf" srcId="{EA3DD7BC-7F35-49C9-9735-8292623D904B}" destId="{CB5BB489-865F-477A-9C28-7AA23E0195B5}" srcOrd="3" destOrd="0" presId="urn:microsoft.com/office/officeart/2005/8/layout/vList4"/>
    <dgm:cxn modelId="{FDA702C2-FCC8-4EFA-8106-5B20B66420A4}" type="presParOf" srcId="{EA3DD7BC-7F35-49C9-9735-8292623D904B}" destId="{C95F5252-07AC-4479-AB4A-EDD3A28F79B3}" srcOrd="4" destOrd="0" presId="urn:microsoft.com/office/officeart/2005/8/layout/vList4"/>
    <dgm:cxn modelId="{2177B333-0D85-439E-B22A-814DA4295C87}" type="presParOf" srcId="{C95F5252-07AC-4479-AB4A-EDD3A28F79B3}" destId="{563A94BD-ACE9-47A9-BB67-A863F5500E67}" srcOrd="0" destOrd="0" presId="urn:microsoft.com/office/officeart/2005/8/layout/vList4"/>
    <dgm:cxn modelId="{90AFE49A-017D-47BB-A3E9-A833B3E51366}" type="presParOf" srcId="{C95F5252-07AC-4479-AB4A-EDD3A28F79B3}" destId="{10C0C43D-E2E5-415A-BCAF-3A29C3D50243}" srcOrd="1" destOrd="0" presId="urn:microsoft.com/office/officeart/2005/8/layout/vList4"/>
    <dgm:cxn modelId="{68C7CD84-464F-4E83-AB76-1EB635D2CE42}" type="presParOf" srcId="{C95F5252-07AC-4479-AB4A-EDD3A28F79B3}" destId="{3F7580A6-DCCF-46AE-8634-3C4E1344223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C49AE3-0B57-4557-8EDF-82831D2D566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8A0B47-4EB4-4396-B2E7-366AD8A90758}">
      <dgm:prSet phldrT="[Текст]"/>
      <dgm:spPr/>
      <dgm:t>
        <a:bodyPr/>
        <a:lstStyle/>
        <a:p>
          <a:r>
            <a:rPr lang="ru-RU" dirty="0"/>
            <a:t>Поступления от реализации сельскохозяйственной продукции (всего)</a:t>
          </a:r>
        </a:p>
      </dgm:t>
    </dgm:pt>
    <dgm:pt modelId="{019C0E41-C442-4B73-AA97-E7AE3DC00889}" type="parTrans" cxnId="{6F34528E-C1D4-48B9-AA10-182EF6F55DCD}">
      <dgm:prSet/>
      <dgm:spPr/>
      <dgm:t>
        <a:bodyPr/>
        <a:lstStyle/>
        <a:p>
          <a:endParaRPr lang="ru-RU"/>
        </a:p>
      </dgm:t>
    </dgm:pt>
    <dgm:pt modelId="{FCC90FEC-1D7A-4786-ACD2-796C591CED53}" type="sibTrans" cxnId="{6F34528E-C1D4-48B9-AA10-182EF6F55DCD}">
      <dgm:prSet/>
      <dgm:spPr/>
      <dgm:t>
        <a:bodyPr/>
        <a:lstStyle/>
        <a:p>
          <a:endParaRPr lang="ru-RU"/>
        </a:p>
      </dgm:t>
    </dgm:pt>
    <dgm:pt modelId="{BEB6F727-C99F-41ED-AF95-2337A651FA19}">
      <dgm:prSet phldrT="[Текст]"/>
      <dgm:spPr/>
      <dgm:t>
        <a:bodyPr/>
        <a:lstStyle/>
        <a:p>
          <a:r>
            <a:rPr lang="ru-RU" dirty="0"/>
            <a:t>Выручка</a:t>
          </a:r>
        </a:p>
      </dgm:t>
    </dgm:pt>
    <dgm:pt modelId="{1ACD9BFC-43A9-4553-9937-341AA58F820B}" type="parTrans" cxnId="{2E537FF1-8F56-43B0-9649-95C846A1B53D}">
      <dgm:prSet/>
      <dgm:spPr/>
      <dgm:t>
        <a:bodyPr/>
        <a:lstStyle/>
        <a:p>
          <a:endParaRPr lang="ru-RU"/>
        </a:p>
      </dgm:t>
    </dgm:pt>
    <dgm:pt modelId="{86C32A44-1650-48B7-84BE-F8FF654DE2D6}" type="sibTrans" cxnId="{2E537FF1-8F56-43B0-9649-95C846A1B53D}">
      <dgm:prSet/>
      <dgm:spPr/>
      <dgm:t>
        <a:bodyPr/>
        <a:lstStyle/>
        <a:p>
          <a:endParaRPr lang="ru-RU"/>
        </a:p>
      </dgm:t>
    </dgm:pt>
    <dgm:pt modelId="{35986486-DFC0-4A0C-9D4F-20DCDEE4E8E8}">
      <dgm:prSet phldrT="[Текст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dirty="0"/>
            <a:t>НДС 10 %</a:t>
          </a:r>
        </a:p>
      </dgm:t>
    </dgm:pt>
    <dgm:pt modelId="{8151CF25-56D2-48C5-B720-EA556183557C}" type="parTrans" cxnId="{7BCC1CE4-8F16-4D54-AE40-2E90D3F59014}">
      <dgm:prSet/>
      <dgm:spPr/>
      <dgm:t>
        <a:bodyPr/>
        <a:lstStyle/>
        <a:p>
          <a:endParaRPr lang="ru-RU"/>
        </a:p>
      </dgm:t>
    </dgm:pt>
    <dgm:pt modelId="{8ABCB4B7-DD66-450E-BDBF-FEEA38EB81BD}" type="sibTrans" cxnId="{7BCC1CE4-8F16-4D54-AE40-2E90D3F59014}">
      <dgm:prSet/>
      <dgm:spPr/>
      <dgm:t>
        <a:bodyPr/>
        <a:lstStyle/>
        <a:p>
          <a:endParaRPr lang="ru-RU"/>
        </a:p>
      </dgm:t>
    </dgm:pt>
    <dgm:pt modelId="{C6C00AD2-6A85-40ED-A9E8-CC174EDCA13A}">
      <dgm:prSet phldrT="[Текст]"/>
      <dgm:spPr/>
      <dgm:t>
        <a:bodyPr/>
        <a:lstStyle/>
        <a:p>
          <a:r>
            <a:rPr lang="ru-RU" dirty="0"/>
            <a:t>Сельскохозяйственный товаропроизводитель</a:t>
          </a:r>
        </a:p>
      </dgm:t>
    </dgm:pt>
    <dgm:pt modelId="{A5B11C4D-CDE8-4CCF-B805-BC614F84457F}" type="parTrans" cxnId="{9EF171EB-3BBE-428C-8C8E-5207CF88786F}">
      <dgm:prSet/>
      <dgm:spPr/>
      <dgm:t>
        <a:bodyPr/>
        <a:lstStyle/>
        <a:p>
          <a:endParaRPr lang="ru-RU"/>
        </a:p>
      </dgm:t>
    </dgm:pt>
    <dgm:pt modelId="{57CFF51C-E5D8-456F-A352-4B521E03687A}" type="sibTrans" cxnId="{9EF171EB-3BBE-428C-8C8E-5207CF88786F}">
      <dgm:prSet/>
      <dgm:spPr/>
      <dgm:t>
        <a:bodyPr/>
        <a:lstStyle/>
        <a:p>
          <a:endParaRPr lang="ru-RU"/>
        </a:p>
      </dgm:t>
    </dgm:pt>
    <dgm:pt modelId="{6AFF4DDE-A5C9-44EE-A8E5-7B8BA5BDBCBB}">
      <dgm:prSet phldrT="[Текст]"/>
      <dgm:spPr/>
      <dgm:t>
        <a:bodyPr/>
        <a:lstStyle/>
        <a:p>
          <a:r>
            <a:rPr lang="ru-RU" dirty="0"/>
            <a:t>Платежи поставщикам материальных ресурсов</a:t>
          </a:r>
        </a:p>
      </dgm:t>
    </dgm:pt>
    <dgm:pt modelId="{00B88ACF-4312-4827-800D-D4627C788358}" type="parTrans" cxnId="{F5F92355-2221-4C83-B252-36B9D6167571}">
      <dgm:prSet/>
      <dgm:spPr/>
      <dgm:t>
        <a:bodyPr/>
        <a:lstStyle/>
        <a:p>
          <a:endParaRPr lang="ru-RU"/>
        </a:p>
      </dgm:t>
    </dgm:pt>
    <dgm:pt modelId="{53BA221C-5EF1-4C22-BAA8-10F11A74CB97}" type="sibTrans" cxnId="{F5F92355-2221-4C83-B252-36B9D6167571}">
      <dgm:prSet/>
      <dgm:spPr/>
      <dgm:t>
        <a:bodyPr/>
        <a:lstStyle/>
        <a:p>
          <a:endParaRPr lang="ru-RU"/>
        </a:p>
      </dgm:t>
    </dgm:pt>
    <dgm:pt modelId="{F90F112F-B66E-4F6F-8435-4021401A24EC}">
      <dgm:prSet phldrT="[Текст]"/>
      <dgm:spPr/>
      <dgm:t>
        <a:bodyPr/>
        <a:lstStyle/>
        <a:p>
          <a:r>
            <a:rPr lang="ru-RU" dirty="0"/>
            <a:t>Расходы</a:t>
          </a:r>
        </a:p>
      </dgm:t>
    </dgm:pt>
    <dgm:pt modelId="{FF62B377-488C-4CA8-9E36-4FCBB959E596}" type="parTrans" cxnId="{8F351030-36F1-4EAA-88E8-80F8AD8D6941}">
      <dgm:prSet/>
      <dgm:spPr/>
      <dgm:t>
        <a:bodyPr/>
        <a:lstStyle/>
        <a:p>
          <a:endParaRPr lang="ru-RU"/>
        </a:p>
      </dgm:t>
    </dgm:pt>
    <dgm:pt modelId="{42C10FCA-6C63-462A-87A6-B1B67DBC5964}" type="sibTrans" cxnId="{8F351030-36F1-4EAA-88E8-80F8AD8D6941}">
      <dgm:prSet/>
      <dgm:spPr/>
      <dgm:t>
        <a:bodyPr/>
        <a:lstStyle/>
        <a:p>
          <a:endParaRPr lang="ru-RU"/>
        </a:p>
      </dgm:t>
    </dgm:pt>
    <dgm:pt modelId="{D2EB9591-EFBC-491A-83E7-B45DB70F451E}">
      <dgm:prSet phldrT="[Текст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dirty="0"/>
            <a:t>НДС 20 %</a:t>
          </a:r>
        </a:p>
      </dgm:t>
    </dgm:pt>
    <dgm:pt modelId="{9C8BC9D3-439F-4ABE-9FBB-E30F497534F8}" type="parTrans" cxnId="{C2BA12BA-C66B-483B-B987-FDB9AC207596}">
      <dgm:prSet/>
      <dgm:spPr/>
      <dgm:t>
        <a:bodyPr/>
        <a:lstStyle/>
        <a:p>
          <a:endParaRPr lang="ru-RU"/>
        </a:p>
      </dgm:t>
    </dgm:pt>
    <dgm:pt modelId="{711C956A-3537-4F39-A3FB-92592259FAFA}" type="sibTrans" cxnId="{C2BA12BA-C66B-483B-B987-FDB9AC207596}">
      <dgm:prSet/>
      <dgm:spPr/>
      <dgm:t>
        <a:bodyPr/>
        <a:lstStyle/>
        <a:p>
          <a:endParaRPr lang="ru-RU"/>
        </a:p>
      </dgm:t>
    </dgm:pt>
    <dgm:pt modelId="{57A991F6-ED8A-40E4-90D3-0153638A1CCB}" type="pres">
      <dgm:prSet presAssocID="{D8C49AE3-0B57-4557-8EDF-82831D2D56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7D7490-940D-44EE-97EE-AD2AE2137DDB}" type="pres">
      <dgm:prSet presAssocID="{6AFF4DDE-A5C9-44EE-A8E5-7B8BA5BDBCBB}" presName="boxAndChildren" presStyleCnt="0"/>
      <dgm:spPr/>
    </dgm:pt>
    <dgm:pt modelId="{201A90B9-D73A-457D-9BD6-0005584C8B88}" type="pres">
      <dgm:prSet presAssocID="{6AFF4DDE-A5C9-44EE-A8E5-7B8BA5BDBCBB}" presName="parentTextBox" presStyleLbl="node1" presStyleIdx="0" presStyleCnt="3"/>
      <dgm:spPr/>
      <dgm:t>
        <a:bodyPr/>
        <a:lstStyle/>
        <a:p>
          <a:endParaRPr lang="ru-RU"/>
        </a:p>
      </dgm:t>
    </dgm:pt>
    <dgm:pt modelId="{8438A696-238B-4F2B-8C6F-6C9A7E0E5EB8}" type="pres">
      <dgm:prSet presAssocID="{6AFF4DDE-A5C9-44EE-A8E5-7B8BA5BDBCBB}" presName="entireBox" presStyleLbl="node1" presStyleIdx="0" presStyleCnt="3"/>
      <dgm:spPr/>
      <dgm:t>
        <a:bodyPr/>
        <a:lstStyle/>
        <a:p>
          <a:endParaRPr lang="ru-RU"/>
        </a:p>
      </dgm:t>
    </dgm:pt>
    <dgm:pt modelId="{07399951-7327-4992-8BF6-7433763155D8}" type="pres">
      <dgm:prSet presAssocID="{6AFF4DDE-A5C9-44EE-A8E5-7B8BA5BDBCBB}" presName="descendantBox" presStyleCnt="0"/>
      <dgm:spPr/>
    </dgm:pt>
    <dgm:pt modelId="{5F4B4F93-4DF1-489D-8F2E-5351578FB35B}" type="pres">
      <dgm:prSet presAssocID="{F90F112F-B66E-4F6F-8435-4021401A24EC}" presName="childTextBox" presStyleLbl="fgAccFollowNode1" presStyleIdx="0" presStyleCnt="4" custScaleX="236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89602-E160-4364-B378-DC880860DBF2}" type="pres">
      <dgm:prSet presAssocID="{D2EB9591-EFBC-491A-83E7-B45DB70F451E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52806-1D04-4302-AD27-F8EAF5581C5B}" type="pres">
      <dgm:prSet presAssocID="{57CFF51C-E5D8-456F-A352-4B521E03687A}" presName="sp" presStyleCnt="0"/>
      <dgm:spPr/>
    </dgm:pt>
    <dgm:pt modelId="{7F571EF1-1A00-48A1-A6C7-A101BB3410D6}" type="pres">
      <dgm:prSet presAssocID="{C6C00AD2-6A85-40ED-A9E8-CC174EDCA13A}" presName="arrowAndChildren" presStyleCnt="0"/>
      <dgm:spPr/>
    </dgm:pt>
    <dgm:pt modelId="{D686A83D-3AFC-4F68-8A0D-C0A5415BAD60}" type="pres">
      <dgm:prSet presAssocID="{C6C00AD2-6A85-40ED-A9E8-CC174EDCA13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7F172E0-0F26-49A7-B270-9CE9AFF72187}" type="pres">
      <dgm:prSet presAssocID="{FCC90FEC-1D7A-4786-ACD2-796C591CED53}" presName="sp" presStyleCnt="0"/>
      <dgm:spPr/>
    </dgm:pt>
    <dgm:pt modelId="{E99B6A0A-0EE8-4853-9DD8-9CE8F92B6DA3}" type="pres">
      <dgm:prSet presAssocID="{178A0B47-4EB4-4396-B2E7-366AD8A90758}" presName="arrowAndChildren" presStyleCnt="0"/>
      <dgm:spPr/>
    </dgm:pt>
    <dgm:pt modelId="{67AA9D2A-CC43-4760-9B75-0EFD8241F619}" type="pres">
      <dgm:prSet presAssocID="{178A0B47-4EB4-4396-B2E7-366AD8A90758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C8815A2F-A339-4E10-A09C-A01496878ED8}" type="pres">
      <dgm:prSet presAssocID="{178A0B47-4EB4-4396-B2E7-366AD8A90758}" presName="arrow" presStyleLbl="node1" presStyleIdx="2" presStyleCnt="3"/>
      <dgm:spPr/>
      <dgm:t>
        <a:bodyPr/>
        <a:lstStyle/>
        <a:p>
          <a:endParaRPr lang="ru-RU"/>
        </a:p>
      </dgm:t>
    </dgm:pt>
    <dgm:pt modelId="{37940173-5757-4AFB-A051-C01CE7725927}" type="pres">
      <dgm:prSet presAssocID="{178A0B47-4EB4-4396-B2E7-366AD8A90758}" presName="descendantArrow" presStyleCnt="0"/>
      <dgm:spPr/>
    </dgm:pt>
    <dgm:pt modelId="{91B4AB07-9BCA-4F08-B0FA-3915B7B408EF}" type="pres">
      <dgm:prSet presAssocID="{BEB6F727-C99F-41ED-AF95-2337A651FA19}" presName="childTextArrow" presStyleLbl="fgAccFollowNode1" presStyleIdx="2" presStyleCnt="4" custScaleX="371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18696-9CAF-40B8-B4C2-E4F426097219}" type="pres">
      <dgm:prSet presAssocID="{35986486-DFC0-4A0C-9D4F-20DCDEE4E8E8}" presName="childTextArrow" presStyleLbl="fgAccFollowNode1" presStyleIdx="3" presStyleCnt="4" custScaleX="67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B25E0E-5EAF-4B72-831E-FDF5DC57CE08}" type="presOf" srcId="{F90F112F-B66E-4F6F-8435-4021401A24EC}" destId="{5F4B4F93-4DF1-489D-8F2E-5351578FB35B}" srcOrd="0" destOrd="0" presId="urn:microsoft.com/office/officeart/2005/8/layout/process4"/>
    <dgm:cxn modelId="{7BCC1CE4-8F16-4D54-AE40-2E90D3F59014}" srcId="{178A0B47-4EB4-4396-B2E7-366AD8A90758}" destId="{35986486-DFC0-4A0C-9D4F-20DCDEE4E8E8}" srcOrd="1" destOrd="0" parTransId="{8151CF25-56D2-48C5-B720-EA556183557C}" sibTransId="{8ABCB4B7-DD66-450E-BDBF-FEEA38EB81BD}"/>
    <dgm:cxn modelId="{9ADAEAE6-21D6-4B6D-8720-186759BD1A13}" type="presOf" srcId="{6AFF4DDE-A5C9-44EE-A8E5-7B8BA5BDBCBB}" destId="{8438A696-238B-4F2B-8C6F-6C9A7E0E5EB8}" srcOrd="1" destOrd="0" presId="urn:microsoft.com/office/officeart/2005/8/layout/process4"/>
    <dgm:cxn modelId="{11A226D8-75D5-46B7-86D8-B48DA437A0D3}" type="presOf" srcId="{178A0B47-4EB4-4396-B2E7-366AD8A90758}" destId="{67AA9D2A-CC43-4760-9B75-0EFD8241F619}" srcOrd="0" destOrd="0" presId="urn:microsoft.com/office/officeart/2005/8/layout/process4"/>
    <dgm:cxn modelId="{9EF171EB-3BBE-428C-8C8E-5207CF88786F}" srcId="{D8C49AE3-0B57-4557-8EDF-82831D2D5662}" destId="{C6C00AD2-6A85-40ED-A9E8-CC174EDCA13A}" srcOrd="1" destOrd="0" parTransId="{A5B11C4D-CDE8-4CCF-B805-BC614F84457F}" sibTransId="{57CFF51C-E5D8-456F-A352-4B521E03687A}"/>
    <dgm:cxn modelId="{30EDE3D1-81A0-49B1-9101-6705563A0F81}" type="presOf" srcId="{C6C00AD2-6A85-40ED-A9E8-CC174EDCA13A}" destId="{D686A83D-3AFC-4F68-8A0D-C0A5415BAD60}" srcOrd="0" destOrd="0" presId="urn:microsoft.com/office/officeart/2005/8/layout/process4"/>
    <dgm:cxn modelId="{7B3840DD-9564-4572-B8B2-69C183C42656}" type="presOf" srcId="{BEB6F727-C99F-41ED-AF95-2337A651FA19}" destId="{91B4AB07-9BCA-4F08-B0FA-3915B7B408EF}" srcOrd="0" destOrd="0" presId="urn:microsoft.com/office/officeart/2005/8/layout/process4"/>
    <dgm:cxn modelId="{D0E855C6-61D5-488D-A71B-825C1B94BD65}" type="presOf" srcId="{6AFF4DDE-A5C9-44EE-A8E5-7B8BA5BDBCBB}" destId="{201A90B9-D73A-457D-9BD6-0005584C8B88}" srcOrd="0" destOrd="0" presId="urn:microsoft.com/office/officeart/2005/8/layout/process4"/>
    <dgm:cxn modelId="{6F34528E-C1D4-48B9-AA10-182EF6F55DCD}" srcId="{D8C49AE3-0B57-4557-8EDF-82831D2D5662}" destId="{178A0B47-4EB4-4396-B2E7-366AD8A90758}" srcOrd="0" destOrd="0" parTransId="{019C0E41-C442-4B73-AA97-E7AE3DC00889}" sibTransId="{FCC90FEC-1D7A-4786-ACD2-796C591CED53}"/>
    <dgm:cxn modelId="{8F351030-36F1-4EAA-88E8-80F8AD8D6941}" srcId="{6AFF4DDE-A5C9-44EE-A8E5-7B8BA5BDBCBB}" destId="{F90F112F-B66E-4F6F-8435-4021401A24EC}" srcOrd="0" destOrd="0" parTransId="{FF62B377-488C-4CA8-9E36-4FCBB959E596}" sibTransId="{42C10FCA-6C63-462A-87A6-B1B67DBC5964}"/>
    <dgm:cxn modelId="{C2BA12BA-C66B-483B-B987-FDB9AC207596}" srcId="{6AFF4DDE-A5C9-44EE-A8E5-7B8BA5BDBCBB}" destId="{D2EB9591-EFBC-491A-83E7-B45DB70F451E}" srcOrd="1" destOrd="0" parTransId="{9C8BC9D3-439F-4ABE-9FBB-E30F497534F8}" sibTransId="{711C956A-3537-4F39-A3FB-92592259FAFA}"/>
    <dgm:cxn modelId="{88E7474E-BCF8-4C41-B536-E76C2D6ECBBD}" type="presOf" srcId="{D2EB9591-EFBC-491A-83E7-B45DB70F451E}" destId="{07089602-E160-4364-B378-DC880860DBF2}" srcOrd="0" destOrd="0" presId="urn:microsoft.com/office/officeart/2005/8/layout/process4"/>
    <dgm:cxn modelId="{B4A4E1BE-7883-4ADC-A43C-503972BB1D62}" type="presOf" srcId="{D8C49AE3-0B57-4557-8EDF-82831D2D5662}" destId="{57A991F6-ED8A-40E4-90D3-0153638A1CCB}" srcOrd="0" destOrd="0" presId="urn:microsoft.com/office/officeart/2005/8/layout/process4"/>
    <dgm:cxn modelId="{247D2E80-EE11-498B-88E7-8B79E561CC85}" type="presOf" srcId="{178A0B47-4EB4-4396-B2E7-366AD8A90758}" destId="{C8815A2F-A339-4E10-A09C-A01496878ED8}" srcOrd="1" destOrd="0" presId="urn:microsoft.com/office/officeart/2005/8/layout/process4"/>
    <dgm:cxn modelId="{2E537FF1-8F56-43B0-9649-95C846A1B53D}" srcId="{178A0B47-4EB4-4396-B2E7-366AD8A90758}" destId="{BEB6F727-C99F-41ED-AF95-2337A651FA19}" srcOrd="0" destOrd="0" parTransId="{1ACD9BFC-43A9-4553-9937-341AA58F820B}" sibTransId="{86C32A44-1650-48B7-84BE-F8FF654DE2D6}"/>
    <dgm:cxn modelId="{B1141680-AA43-47DD-A21F-32513CD82052}" type="presOf" srcId="{35986486-DFC0-4A0C-9D4F-20DCDEE4E8E8}" destId="{FB518696-9CAF-40B8-B4C2-E4F426097219}" srcOrd="0" destOrd="0" presId="urn:microsoft.com/office/officeart/2005/8/layout/process4"/>
    <dgm:cxn modelId="{F5F92355-2221-4C83-B252-36B9D6167571}" srcId="{D8C49AE3-0B57-4557-8EDF-82831D2D5662}" destId="{6AFF4DDE-A5C9-44EE-A8E5-7B8BA5BDBCBB}" srcOrd="2" destOrd="0" parTransId="{00B88ACF-4312-4827-800D-D4627C788358}" sibTransId="{53BA221C-5EF1-4C22-BAA8-10F11A74CB97}"/>
    <dgm:cxn modelId="{7952A58D-D56A-4DF0-B10D-87ECEFC44D30}" type="presParOf" srcId="{57A991F6-ED8A-40E4-90D3-0153638A1CCB}" destId="{1D7D7490-940D-44EE-97EE-AD2AE2137DDB}" srcOrd="0" destOrd="0" presId="urn:microsoft.com/office/officeart/2005/8/layout/process4"/>
    <dgm:cxn modelId="{6BD26DA4-B2C5-4718-BD33-50BCC7F1B8B5}" type="presParOf" srcId="{1D7D7490-940D-44EE-97EE-AD2AE2137DDB}" destId="{201A90B9-D73A-457D-9BD6-0005584C8B88}" srcOrd="0" destOrd="0" presId="urn:microsoft.com/office/officeart/2005/8/layout/process4"/>
    <dgm:cxn modelId="{6F556B3E-5818-4AD9-AD88-B9FEF2FAD8C7}" type="presParOf" srcId="{1D7D7490-940D-44EE-97EE-AD2AE2137DDB}" destId="{8438A696-238B-4F2B-8C6F-6C9A7E0E5EB8}" srcOrd="1" destOrd="0" presId="urn:microsoft.com/office/officeart/2005/8/layout/process4"/>
    <dgm:cxn modelId="{BA618800-0D67-4708-8AEF-1C5EE83686B2}" type="presParOf" srcId="{1D7D7490-940D-44EE-97EE-AD2AE2137DDB}" destId="{07399951-7327-4992-8BF6-7433763155D8}" srcOrd="2" destOrd="0" presId="urn:microsoft.com/office/officeart/2005/8/layout/process4"/>
    <dgm:cxn modelId="{B082D080-DC31-40ED-AC01-D10EAFE64DE2}" type="presParOf" srcId="{07399951-7327-4992-8BF6-7433763155D8}" destId="{5F4B4F93-4DF1-489D-8F2E-5351578FB35B}" srcOrd="0" destOrd="0" presId="urn:microsoft.com/office/officeart/2005/8/layout/process4"/>
    <dgm:cxn modelId="{93FCE0DE-5819-4E92-A773-5685B5DC4388}" type="presParOf" srcId="{07399951-7327-4992-8BF6-7433763155D8}" destId="{07089602-E160-4364-B378-DC880860DBF2}" srcOrd="1" destOrd="0" presId="urn:microsoft.com/office/officeart/2005/8/layout/process4"/>
    <dgm:cxn modelId="{88BBB4EE-6AE6-4633-9939-01AB934A3534}" type="presParOf" srcId="{57A991F6-ED8A-40E4-90D3-0153638A1CCB}" destId="{B7552806-1D04-4302-AD27-F8EAF5581C5B}" srcOrd="1" destOrd="0" presId="urn:microsoft.com/office/officeart/2005/8/layout/process4"/>
    <dgm:cxn modelId="{75799577-5EFA-4181-879B-8DFEA249521D}" type="presParOf" srcId="{57A991F6-ED8A-40E4-90D3-0153638A1CCB}" destId="{7F571EF1-1A00-48A1-A6C7-A101BB3410D6}" srcOrd="2" destOrd="0" presId="urn:microsoft.com/office/officeart/2005/8/layout/process4"/>
    <dgm:cxn modelId="{D7982539-3935-49C1-A673-4C0008F35C52}" type="presParOf" srcId="{7F571EF1-1A00-48A1-A6C7-A101BB3410D6}" destId="{D686A83D-3AFC-4F68-8A0D-C0A5415BAD60}" srcOrd="0" destOrd="0" presId="urn:microsoft.com/office/officeart/2005/8/layout/process4"/>
    <dgm:cxn modelId="{76CA2300-C074-41C4-B4CA-70EDD53D1AEB}" type="presParOf" srcId="{57A991F6-ED8A-40E4-90D3-0153638A1CCB}" destId="{97F172E0-0F26-49A7-B270-9CE9AFF72187}" srcOrd="3" destOrd="0" presId="urn:microsoft.com/office/officeart/2005/8/layout/process4"/>
    <dgm:cxn modelId="{0BD1760C-CC88-408E-AE6A-A0474ACA2666}" type="presParOf" srcId="{57A991F6-ED8A-40E4-90D3-0153638A1CCB}" destId="{E99B6A0A-0EE8-4853-9DD8-9CE8F92B6DA3}" srcOrd="4" destOrd="0" presId="urn:microsoft.com/office/officeart/2005/8/layout/process4"/>
    <dgm:cxn modelId="{4545A276-6D09-4371-8D9C-5C923AE94C1E}" type="presParOf" srcId="{E99B6A0A-0EE8-4853-9DD8-9CE8F92B6DA3}" destId="{67AA9D2A-CC43-4760-9B75-0EFD8241F619}" srcOrd="0" destOrd="0" presId="urn:microsoft.com/office/officeart/2005/8/layout/process4"/>
    <dgm:cxn modelId="{34210CAA-1907-4B9A-AC9C-69008E8EAE53}" type="presParOf" srcId="{E99B6A0A-0EE8-4853-9DD8-9CE8F92B6DA3}" destId="{C8815A2F-A339-4E10-A09C-A01496878ED8}" srcOrd="1" destOrd="0" presId="urn:microsoft.com/office/officeart/2005/8/layout/process4"/>
    <dgm:cxn modelId="{7C1EFE08-7692-4D8F-A05C-7513E1F5A26A}" type="presParOf" srcId="{E99B6A0A-0EE8-4853-9DD8-9CE8F92B6DA3}" destId="{37940173-5757-4AFB-A051-C01CE7725927}" srcOrd="2" destOrd="0" presId="urn:microsoft.com/office/officeart/2005/8/layout/process4"/>
    <dgm:cxn modelId="{3C8C8C99-0A08-48F3-809A-E33D70584F77}" type="presParOf" srcId="{37940173-5757-4AFB-A051-C01CE7725927}" destId="{91B4AB07-9BCA-4F08-B0FA-3915B7B408EF}" srcOrd="0" destOrd="0" presId="urn:microsoft.com/office/officeart/2005/8/layout/process4"/>
    <dgm:cxn modelId="{50F3179D-8A82-45C7-96CA-7D545353FBB6}" type="presParOf" srcId="{37940173-5757-4AFB-A051-C01CE7725927}" destId="{FB518696-9CAF-40B8-B4C2-E4F42609721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1B1B8-E71E-4A28-B776-0715430D8808}">
      <dsp:nvSpPr>
        <dsp:cNvPr id="0" name=""/>
        <dsp:cNvSpPr/>
      </dsp:nvSpPr>
      <dsp:spPr>
        <a:xfrm>
          <a:off x="0" y="741218"/>
          <a:ext cx="4937125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0729B-AA76-44F7-B14B-2D764C87F644}">
      <dsp:nvSpPr>
        <dsp:cNvPr id="0" name=""/>
        <dsp:cNvSpPr/>
      </dsp:nvSpPr>
      <dsp:spPr>
        <a:xfrm>
          <a:off x="246856" y="32738"/>
          <a:ext cx="3455987" cy="141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28" tIns="0" rIns="13062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КФХ без образования юридического лица</a:t>
          </a:r>
        </a:p>
      </dsp:txBody>
      <dsp:txXfrm>
        <a:off x="316026" y="101908"/>
        <a:ext cx="3317647" cy="1278620"/>
      </dsp:txXfrm>
    </dsp:sp>
    <dsp:sp modelId="{910CC65E-D581-44C8-A626-9DD51C05C6C5}">
      <dsp:nvSpPr>
        <dsp:cNvPr id="0" name=""/>
        <dsp:cNvSpPr/>
      </dsp:nvSpPr>
      <dsp:spPr>
        <a:xfrm>
          <a:off x="0" y="2918498"/>
          <a:ext cx="4937125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77512-7828-42CF-BA0C-9B8F59AAA419}">
      <dsp:nvSpPr>
        <dsp:cNvPr id="0" name=""/>
        <dsp:cNvSpPr/>
      </dsp:nvSpPr>
      <dsp:spPr>
        <a:xfrm>
          <a:off x="246856" y="2210018"/>
          <a:ext cx="3455987" cy="141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28" tIns="0" rIns="13062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КФХ – юридическое лицо</a:t>
          </a:r>
        </a:p>
      </dsp:txBody>
      <dsp:txXfrm>
        <a:off x="316026" y="2279188"/>
        <a:ext cx="3317647" cy="1278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F7929-8623-4E81-BB39-0B0BDAB66C2E}">
      <dsp:nvSpPr>
        <dsp:cNvPr id="0" name=""/>
        <dsp:cNvSpPr/>
      </dsp:nvSpPr>
      <dsp:spPr>
        <a:xfrm>
          <a:off x="0" y="1090071"/>
          <a:ext cx="493712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DACE9-9919-4B9E-BB04-B2F8835144B8}">
      <dsp:nvSpPr>
        <dsp:cNvPr id="0" name=""/>
        <dsp:cNvSpPr/>
      </dsp:nvSpPr>
      <dsp:spPr>
        <a:xfrm>
          <a:off x="246615" y="146177"/>
          <a:ext cx="3380383" cy="1121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28" tIns="0" rIns="13062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Налог на прибыль / налог на доходы физических лиц</a:t>
          </a:r>
        </a:p>
      </dsp:txBody>
      <dsp:txXfrm>
        <a:off x="301338" y="200900"/>
        <a:ext cx="3270937" cy="1011567"/>
      </dsp:txXfrm>
    </dsp:sp>
    <dsp:sp modelId="{F80C367A-3426-4C6D-9C86-16408837FCF3}">
      <dsp:nvSpPr>
        <dsp:cNvPr id="0" name=""/>
        <dsp:cNvSpPr/>
      </dsp:nvSpPr>
      <dsp:spPr>
        <a:xfrm>
          <a:off x="0" y="2401165"/>
          <a:ext cx="493712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6DD19-8A34-4000-8416-BBA5C711FA29}">
      <dsp:nvSpPr>
        <dsp:cNvPr id="0" name=""/>
        <dsp:cNvSpPr/>
      </dsp:nvSpPr>
      <dsp:spPr>
        <a:xfrm>
          <a:off x="246615" y="1457271"/>
          <a:ext cx="3380383" cy="1121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28" tIns="0" rIns="13062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УСН («доходы» / «доходы, уменьшенные на величину расходов»)</a:t>
          </a:r>
        </a:p>
      </dsp:txBody>
      <dsp:txXfrm>
        <a:off x="301338" y="1511994"/>
        <a:ext cx="3270937" cy="1011567"/>
      </dsp:txXfrm>
    </dsp:sp>
    <dsp:sp modelId="{47E51E0A-E655-4F59-998E-D07EBB73D205}">
      <dsp:nvSpPr>
        <dsp:cNvPr id="0" name=""/>
        <dsp:cNvSpPr/>
      </dsp:nvSpPr>
      <dsp:spPr>
        <a:xfrm>
          <a:off x="0" y="3712259"/>
          <a:ext cx="493712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28F8A-E9F2-4159-B926-416DC723E164}">
      <dsp:nvSpPr>
        <dsp:cNvPr id="0" name=""/>
        <dsp:cNvSpPr/>
      </dsp:nvSpPr>
      <dsp:spPr>
        <a:xfrm>
          <a:off x="246615" y="2768365"/>
          <a:ext cx="3380383" cy="1121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628" tIns="0" rIns="13062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ЕСХН («с НДС» / «без НДС»)</a:t>
          </a:r>
        </a:p>
      </dsp:txBody>
      <dsp:txXfrm>
        <a:off x="301338" y="2823088"/>
        <a:ext cx="3270937" cy="1011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B13F3-7815-40AA-9803-E6F7AC64F1A6}">
      <dsp:nvSpPr>
        <dsp:cNvPr id="0" name=""/>
        <dsp:cNvSpPr/>
      </dsp:nvSpPr>
      <dsp:spPr>
        <a:xfrm>
          <a:off x="0" y="0"/>
          <a:ext cx="10515600" cy="1300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Налога на добавленную стоимость</a:t>
          </a:r>
        </a:p>
      </dsp:txBody>
      <dsp:txXfrm>
        <a:off x="2233146" y="0"/>
        <a:ext cx="8282453" cy="1300261"/>
      </dsp:txXfrm>
    </dsp:sp>
    <dsp:sp modelId="{587DD794-4E0C-4AD5-BE77-029D9A438F96}">
      <dsp:nvSpPr>
        <dsp:cNvPr id="0" name=""/>
        <dsp:cNvSpPr/>
      </dsp:nvSpPr>
      <dsp:spPr>
        <a:xfrm>
          <a:off x="130026" y="130026"/>
          <a:ext cx="2103120" cy="1040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F96E2-562E-4CAA-811F-B2669EA1BFA3}">
      <dsp:nvSpPr>
        <dsp:cNvPr id="0" name=""/>
        <dsp:cNvSpPr/>
      </dsp:nvSpPr>
      <dsp:spPr>
        <a:xfrm>
          <a:off x="0" y="1430287"/>
          <a:ext cx="10515600" cy="1300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Налога на прибыль (для КФХ-юрлиц) / НДФЛ для КФХ без статуса юрлица</a:t>
          </a:r>
        </a:p>
      </dsp:txBody>
      <dsp:txXfrm>
        <a:off x="2233146" y="1430287"/>
        <a:ext cx="8282453" cy="1300261"/>
      </dsp:txXfrm>
    </dsp:sp>
    <dsp:sp modelId="{D3D7D4DA-3AD0-47CD-B80C-0A4EE981ADB4}">
      <dsp:nvSpPr>
        <dsp:cNvPr id="0" name=""/>
        <dsp:cNvSpPr/>
      </dsp:nvSpPr>
      <dsp:spPr>
        <a:xfrm>
          <a:off x="130026" y="1560313"/>
          <a:ext cx="2103120" cy="1040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A94BD-ACE9-47A9-BB67-A863F5500E67}">
      <dsp:nvSpPr>
        <dsp:cNvPr id="0" name=""/>
        <dsp:cNvSpPr/>
      </dsp:nvSpPr>
      <dsp:spPr>
        <a:xfrm>
          <a:off x="0" y="2860575"/>
          <a:ext cx="10515600" cy="1300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Налога на имущество</a:t>
          </a:r>
        </a:p>
      </dsp:txBody>
      <dsp:txXfrm>
        <a:off x="2233146" y="2860575"/>
        <a:ext cx="8282453" cy="1300261"/>
      </dsp:txXfrm>
    </dsp:sp>
    <dsp:sp modelId="{10C0C43D-E2E5-415A-BCAF-3A29C3D50243}">
      <dsp:nvSpPr>
        <dsp:cNvPr id="0" name=""/>
        <dsp:cNvSpPr/>
      </dsp:nvSpPr>
      <dsp:spPr>
        <a:xfrm>
          <a:off x="130026" y="2990601"/>
          <a:ext cx="2103120" cy="1040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8A696-238B-4F2B-8C6F-6C9A7E0E5EB8}">
      <dsp:nvSpPr>
        <dsp:cNvPr id="0" name=""/>
        <dsp:cNvSpPr/>
      </dsp:nvSpPr>
      <dsp:spPr>
        <a:xfrm>
          <a:off x="0" y="3132082"/>
          <a:ext cx="6910953" cy="1028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Платежи поставщикам материальных ресурсов</a:t>
          </a:r>
        </a:p>
      </dsp:txBody>
      <dsp:txXfrm>
        <a:off x="0" y="3132082"/>
        <a:ext cx="6910953" cy="555130"/>
      </dsp:txXfrm>
    </dsp:sp>
    <dsp:sp modelId="{5F4B4F93-4DF1-489D-8F2E-5351578FB35B}">
      <dsp:nvSpPr>
        <dsp:cNvPr id="0" name=""/>
        <dsp:cNvSpPr/>
      </dsp:nvSpPr>
      <dsp:spPr>
        <a:xfrm>
          <a:off x="1685" y="3666652"/>
          <a:ext cx="4852519" cy="4728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Расходы</a:t>
          </a:r>
        </a:p>
      </dsp:txBody>
      <dsp:txXfrm>
        <a:off x="1685" y="3666652"/>
        <a:ext cx="4852519" cy="472888"/>
      </dsp:txXfrm>
    </dsp:sp>
    <dsp:sp modelId="{07089602-E160-4364-B378-DC880860DBF2}">
      <dsp:nvSpPr>
        <dsp:cNvPr id="0" name=""/>
        <dsp:cNvSpPr/>
      </dsp:nvSpPr>
      <dsp:spPr>
        <a:xfrm>
          <a:off x="4854204" y="3666652"/>
          <a:ext cx="2055063" cy="472888"/>
        </a:xfrm>
        <a:prstGeom prst="rect">
          <a:avLst/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НДС 20 %</a:t>
          </a:r>
        </a:p>
      </dsp:txBody>
      <dsp:txXfrm>
        <a:off x="4854204" y="3666652"/>
        <a:ext cx="2055063" cy="472888"/>
      </dsp:txXfrm>
    </dsp:sp>
    <dsp:sp modelId="{D686A83D-3AFC-4F68-8A0D-C0A5415BAD60}">
      <dsp:nvSpPr>
        <dsp:cNvPr id="0" name=""/>
        <dsp:cNvSpPr/>
      </dsp:nvSpPr>
      <dsp:spPr>
        <a:xfrm rot="10800000">
          <a:off x="0" y="1566408"/>
          <a:ext cx="6910953" cy="158109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Сельскохозяйственный товаропроизводитель</a:t>
          </a:r>
        </a:p>
      </dsp:txBody>
      <dsp:txXfrm rot="10800000">
        <a:off x="0" y="1566408"/>
        <a:ext cx="6910953" cy="1027347"/>
      </dsp:txXfrm>
    </dsp:sp>
    <dsp:sp modelId="{C8815A2F-A339-4E10-A09C-A01496878ED8}">
      <dsp:nvSpPr>
        <dsp:cNvPr id="0" name=""/>
        <dsp:cNvSpPr/>
      </dsp:nvSpPr>
      <dsp:spPr>
        <a:xfrm rot="10800000">
          <a:off x="0" y="735"/>
          <a:ext cx="6910953" cy="158109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Поступления от реализации сельскохозяйственной продукции (всего)</a:t>
          </a:r>
        </a:p>
      </dsp:txBody>
      <dsp:txXfrm rot="-10800000">
        <a:off x="0" y="735"/>
        <a:ext cx="6910953" cy="554963"/>
      </dsp:txXfrm>
    </dsp:sp>
    <dsp:sp modelId="{91B4AB07-9BCA-4F08-B0FA-3915B7B408EF}">
      <dsp:nvSpPr>
        <dsp:cNvPr id="0" name=""/>
        <dsp:cNvSpPr/>
      </dsp:nvSpPr>
      <dsp:spPr>
        <a:xfrm>
          <a:off x="1737" y="555699"/>
          <a:ext cx="5839176" cy="4727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Выручка</a:t>
          </a:r>
        </a:p>
      </dsp:txBody>
      <dsp:txXfrm>
        <a:off x="1737" y="555699"/>
        <a:ext cx="5839176" cy="472747"/>
      </dsp:txXfrm>
    </dsp:sp>
    <dsp:sp modelId="{FB518696-9CAF-40B8-B4C2-E4F426097219}">
      <dsp:nvSpPr>
        <dsp:cNvPr id="0" name=""/>
        <dsp:cNvSpPr/>
      </dsp:nvSpPr>
      <dsp:spPr>
        <a:xfrm>
          <a:off x="5840913" y="555699"/>
          <a:ext cx="1068301" cy="472747"/>
        </a:xfrm>
        <a:prstGeom prst="rect">
          <a:avLst/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НДС 10 %</a:t>
          </a:r>
        </a:p>
      </dsp:txBody>
      <dsp:txXfrm>
        <a:off x="5840913" y="555699"/>
        <a:ext cx="1068301" cy="472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0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3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4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3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5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6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9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hyperlink" Target="https://websbor.gks.ru/webstat/#!/gs/statistic-cod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9F29E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892C0-1633-498B-A771-690F2C33E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0228" y="736316"/>
            <a:ext cx="8697685" cy="2678333"/>
          </a:xfrm>
        </p:spPr>
        <p:txBody>
          <a:bodyPr anchor="b">
            <a:normAutofit/>
          </a:bodyPr>
          <a:lstStyle/>
          <a:p>
            <a:pPr algn="ctr"/>
            <a:r>
              <a:rPr lang="ru-RU"/>
              <a:t>Налогообложение крестьянских (фермерских) </a:t>
            </a:r>
            <a:r>
              <a:rPr lang="ru-RU" dirty="0"/>
              <a:t>хозяйств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4A0A6A-4A95-44DA-AAC8-DA6EC67E0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1094" y="3572613"/>
            <a:ext cx="5602705" cy="850411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err="1"/>
              <a:t>Организационные</a:t>
            </a:r>
            <a:r>
              <a:rPr lang="en-US" sz="1600" dirty="0"/>
              <a:t> </a:t>
            </a:r>
            <a:r>
              <a:rPr lang="en-US" sz="1600" dirty="0" err="1"/>
              <a:t>основы</a:t>
            </a:r>
            <a:r>
              <a:rPr lang="en-US" sz="1600" dirty="0"/>
              <a:t> </a:t>
            </a:r>
            <a:r>
              <a:rPr lang="en-US" sz="1600" dirty="0" err="1"/>
              <a:t>кфх</a:t>
            </a:r>
            <a:endParaRPr lang="en-US" sz="1600" dirty="0"/>
          </a:p>
          <a:p>
            <a:pPr algn="ctr">
              <a:lnSpc>
                <a:spcPct val="90000"/>
              </a:lnSpc>
            </a:pPr>
            <a:r>
              <a:rPr lang="en-US" sz="1600" dirty="0"/>
              <a:t>202</a:t>
            </a:r>
            <a:r>
              <a:rPr lang="ru-RU" sz="1600" dirty="0"/>
              <a:t>2</a:t>
            </a:r>
            <a:endParaRPr lang="en-US" sz="1600" dirty="0"/>
          </a:p>
          <a:p>
            <a:pPr>
              <a:lnSpc>
                <a:spcPct val="90000"/>
              </a:lnSpc>
            </a:pPr>
            <a:endParaRPr lang="ru-RU" sz="1100" dirty="0"/>
          </a:p>
        </p:txBody>
      </p:sp>
      <p:pic>
        <p:nvPicPr>
          <p:cNvPr id="4" name="Picture 3" descr="Изображение выглядит как еда, знак&#10;&#10;Автоматически созданное описание">
            <a:extLst>
              <a:ext uri="{FF2B5EF4-FFF2-40B4-BE49-F238E27FC236}">
                <a16:creationId xmlns:a16="http://schemas.microsoft.com/office/drawing/2014/main" id="{A1747CE7-E8A7-4C9B-BF39-12BD35CC9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2264" y="3098497"/>
            <a:ext cx="4410736" cy="294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78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ED8E2D8-B5F9-46E8-8087-ECB53F8B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Проблема № 1, созданная Приказом ФНС РФ от 31 августа 2020 г. № ЕД-7-14/617@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0A82D0-EEC6-4836-B116-2919D1E7D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 25.11.2020 г. ФНС считает, что «субъект предпринимательской деятельности КФХ исключён из гражданского оборота»:</a:t>
            </a:r>
          </a:p>
          <a:p>
            <a:r>
              <a:rPr lang="ru-RU" dirty="0"/>
              <a:t>Как доказать, что данный ИП с кодом ОКВЭД 01… - </a:t>
            </a:r>
            <a:r>
              <a:rPr lang="ru-RU"/>
              <a:t>глава КФХ, а не «просто ИП»?</a:t>
            </a:r>
            <a:endParaRPr lang="ru-RU" dirty="0"/>
          </a:p>
          <a:p>
            <a:r>
              <a:rPr lang="ru-RU" dirty="0"/>
              <a:t>Каким документом доказывается принадлежность граждан к членам КФХ?</a:t>
            </a:r>
          </a:p>
        </p:txBody>
      </p:sp>
    </p:spTree>
    <p:extLst>
      <p:ext uri="{BB962C8B-B14F-4D97-AF65-F5344CB8AC3E}">
        <p14:creationId xmlns:p14="http://schemas.microsoft.com/office/powerpoint/2010/main" val="2316038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42E06-3588-4F11-9C3C-6D33E8F64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Налоговая база КФХ без статуса юрлица для целей НДФЛ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7BF19-8E4F-43C0-A395-7D6B51A3D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623381"/>
            <a:ext cx="5962784" cy="355358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 err="1"/>
              <a:t>Расходы</a:t>
            </a:r>
            <a:r>
              <a:rPr lang="en-US" sz="2400" dirty="0"/>
              <a:t> </a:t>
            </a:r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производственной</a:t>
            </a:r>
            <a:r>
              <a:rPr lang="en-US" sz="2400" dirty="0"/>
              <a:t> </a:t>
            </a:r>
            <a:r>
              <a:rPr lang="en-US" sz="2400" dirty="0" err="1"/>
              <a:t>деятельности</a:t>
            </a:r>
            <a:r>
              <a:rPr lang="en-US" sz="2400" dirty="0"/>
              <a:t> </a:t>
            </a:r>
            <a:r>
              <a:rPr lang="en-US" sz="2400" dirty="0" err="1"/>
              <a:t>имеют</a:t>
            </a:r>
            <a:r>
              <a:rPr lang="en-US" sz="2400" dirty="0"/>
              <a:t> </a:t>
            </a:r>
            <a:r>
              <a:rPr lang="en-US" sz="2400" dirty="0" err="1"/>
              <a:t>статус</a:t>
            </a:r>
            <a:r>
              <a:rPr lang="en-US" sz="2400" dirty="0"/>
              <a:t> «</a:t>
            </a:r>
            <a:r>
              <a:rPr lang="en-US" sz="2400" dirty="0" err="1"/>
              <a:t>профессиональных</a:t>
            </a:r>
            <a:r>
              <a:rPr lang="en-US" sz="2400" dirty="0"/>
              <a:t> </a:t>
            </a:r>
            <a:r>
              <a:rPr lang="en-US" sz="2400" dirty="0" err="1"/>
              <a:t>налоговых</a:t>
            </a:r>
            <a:r>
              <a:rPr lang="en-US" sz="2400" dirty="0"/>
              <a:t> </a:t>
            </a:r>
            <a:r>
              <a:rPr lang="en-US" sz="2400" dirty="0" err="1"/>
              <a:t>вычетов</a:t>
            </a:r>
            <a:r>
              <a:rPr lang="en-US" sz="2400" dirty="0"/>
              <a:t>» (НК, </a:t>
            </a:r>
            <a:r>
              <a:rPr lang="en-US" sz="2400" dirty="0" err="1"/>
              <a:t>ст</a:t>
            </a:r>
            <a:r>
              <a:rPr lang="en-US" sz="2400" dirty="0"/>
              <a:t>. 221, ч. 1),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/>
              <a:t>Право</a:t>
            </a:r>
            <a:r>
              <a:rPr lang="en-US" sz="2400" dirty="0"/>
              <a:t> </a:t>
            </a:r>
            <a:r>
              <a:rPr lang="en-US" sz="2400" dirty="0" err="1"/>
              <a:t>главы</a:t>
            </a:r>
            <a:r>
              <a:rPr lang="en-US" sz="2400" dirty="0"/>
              <a:t> КФХ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вычеты</a:t>
            </a:r>
            <a:r>
              <a:rPr lang="en-US" sz="2400" dirty="0"/>
              <a:t> </a:t>
            </a:r>
            <a:r>
              <a:rPr lang="en-US" sz="2400" dirty="0" err="1"/>
              <a:t>следует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ч. 1</a:t>
            </a:r>
            <a:r>
              <a:rPr lang="ru-RU" sz="2400" dirty="0"/>
              <a:t> и ч. 7</a:t>
            </a:r>
            <a:r>
              <a:rPr lang="en-US" sz="2400" dirty="0"/>
              <a:t> </a:t>
            </a:r>
            <a:r>
              <a:rPr lang="en-US" sz="2400" dirty="0" err="1"/>
              <a:t>ст</a:t>
            </a:r>
            <a:r>
              <a:rPr lang="en-US" sz="2400" dirty="0"/>
              <a:t>. 227,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/>
              <a:t>Объём</a:t>
            </a:r>
            <a:r>
              <a:rPr lang="en-US" sz="2400" dirty="0"/>
              <a:t> </a:t>
            </a:r>
            <a:r>
              <a:rPr lang="en-US" sz="2400" dirty="0" err="1"/>
              <a:t>вычетов</a:t>
            </a:r>
            <a:r>
              <a:rPr lang="en-US" sz="2400" dirty="0"/>
              <a:t> </a:t>
            </a:r>
            <a:r>
              <a:rPr lang="en-US" sz="2400" dirty="0" err="1"/>
              <a:t>исчисляется</a:t>
            </a:r>
            <a:r>
              <a:rPr lang="en-US" sz="2400" dirty="0"/>
              <a:t> </a:t>
            </a:r>
            <a:r>
              <a:rPr lang="en-US" sz="2400" dirty="0" err="1"/>
              <a:t>самостоятельно</a:t>
            </a:r>
            <a:r>
              <a:rPr lang="en-US" sz="2400" dirty="0"/>
              <a:t> и </a:t>
            </a:r>
            <a:r>
              <a:rPr lang="en-US" sz="2400" dirty="0" err="1"/>
              <a:t>подтверждается</a:t>
            </a:r>
            <a:r>
              <a:rPr lang="en-US" sz="2400" dirty="0"/>
              <a:t> </a:t>
            </a:r>
            <a:r>
              <a:rPr lang="en-US" sz="2400" dirty="0" err="1"/>
              <a:t>документально</a:t>
            </a:r>
            <a:r>
              <a:rPr lang="en-US" sz="2400" dirty="0"/>
              <a:t> (в </a:t>
            </a:r>
            <a:r>
              <a:rPr lang="en-US" sz="2400" dirty="0" err="1"/>
              <a:t>противном</a:t>
            </a:r>
            <a:r>
              <a:rPr lang="en-US" sz="2400" dirty="0"/>
              <a:t> </a:t>
            </a:r>
            <a:r>
              <a:rPr lang="en-US" sz="2400" dirty="0" err="1"/>
              <a:t>случае</a:t>
            </a:r>
            <a:r>
              <a:rPr lang="en-US" sz="2400" dirty="0"/>
              <a:t> </a:t>
            </a:r>
            <a:r>
              <a:rPr lang="en-US" sz="2400" dirty="0" err="1"/>
              <a:t>признаётся</a:t>
            </a:r>
            <a:r>
              <a:rPr lang="en-US" sz="2400" dirty="0"/>
              <a:t> в </a:t>
            </a:r>
            <a:r>
              <a:rPr lang="en-US" sz="2400" dirty="0" err="1"/>
              <a:t>размере</a:t>
            </a:r>
            <a:r>
              <a:rPr lang="en-US" sz="2400" dirty="0"/>
              <a:t> 20 </a:t>
            </a:r>
            <a:r>
              <a:rPr lang="en-US" sz="2400" dirty="0" err="1"/>
              <a:t>процентов</a:t>
            </a:r>
            <a:r>
              <a:rPr lang="en-US" sz="2400" dirty="0"/>
              <a:t> </a:t>
            </a:r>
            <a:r>
              <a:rPr lang="en-US" sz="2400" dirty="0" err="1"/>
              <a:t>дохода</a:t>
            </a:r>
            <a:r>
              <a:rPr lang="en-US" sz="2400" dirty="0"/>
              <a:t>)</a:t>
            </a: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F5DCBC0-744C-4E35-8CEA-BFD4755BA1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86" y="2155400"/>
            <a:ext cx="4747547" cy="25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1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CB302A-937C-483E-88F2-5B1B6E82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Налогообложение имущества КФХ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B1CDCA0-846F-43FD-9FA8-E11752D275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КФХ – юридические лица уплачивают налог на имущество организаций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6C903C-B5ED-4B59-A62C-53E397D5B4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КФХ без статуса юридического лица уплачивают налог на имущество физических лиц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AC28AF-F21E-4494-8588-66342A903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858" y="4267438"/>
            <a:ext cx="3333333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C219D3E-0305-4052-9FDC-2A572684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Налог на имущество зависит от статуса КФХ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8E82FDF-F789-4105-B5B5-E16F1DAB8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Налог на имущество организаций</a:t>
            </a:r>
            <a:br>
              <a:rPr lang="ru-RU" dirty="0"/>
            </a:br>
            <a:r>
              <a:rPr lang="ru-RU" dirty="0"/>
              <a:t>Глава 30 НК РФ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2E5D1BA-BAD8-462C-B952-7756323D20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Объект налогообложения – недвижимое имущество (кроме земельных участков),</a:t>
            </a:r>
          </a:p>
          <a:p>
            <a:r>
              <a:rPr lang="ru-RU" dirty="0"/>
              <a:t>Ставка налога не может превышать 2,2 процента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D18377E-905E-4CA1-B2DC-AF7FCCF2C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Налог на имущество физических лиц</a:t>
            </a:r>
            <a:br>
              <a:rPr lang="ru-RU" dirty="0"/>
            </a:br>
            <a:r>
              <a:rPr lang="ru-RU" dirty="0"/>
              <a:t>Глава 32 НК РФ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6F332D73-1338-409F-8B40-004A800814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rmAutofit/>
          </a:bodyPr>
          <a:lstStyle/>
          <a:p>
            <a:r>
              <a:rPr lang="ru-RU" dirty="0"/>
              <a:t>Налоговая база определяется, исходя из кадастровой стоимости,</a:t>
            </a:r>
          </a:p>
          <a:p>
            <a:r>
              <a:rPr lang="ru-RU" dirty="0"/>
              <a:t>Налоговые ставки 0,1 – 2 процента</a:t>
            </a:r>
          </a:p>
        </p:txBody>
      </p:sp>
    </p:spTree>
    <p:extLst>
      <p:ext uri="{BB962C8B-B14F-4D97-AF65-F5344CB8AC3E}">
        <p14:creationId xmlns:p14="http://schemas.microsoft.com/office/powerpoint/2010/main" val="96681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A002C20-86F6-46B0-8392-A37CAC548C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44872-0111-4D44-9243-CEBA4619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/>
              <a:t>Упрощённая система налогообложения (НК РФ, ч. 2 ст. 346.11)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58761B-6002-4E27-A93F-3C3886621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Исключает исчисление и уплату:</a:t>
            </a:r>
          </a:p>
          <a:p>
            <a:r>
              <a:rPr lang="ru-RU" sz="2400" dirty="0"/>
              <a:t>Налога на добавленную стоимость,</a:t>
            </a:r>
          </a:p>
          <a:p>
            <a:r>
              <a:rPr lang="ru-RU" sz="2400" dirty="0"/>
              <a:t>Налога на прибыль / НДФЛ,</a:t>
            </a:r>
          </a:p>
          <a:p>
            <a:r>
              <a:rPr lang="ru-RU" sz="2400" dirty="0"/>
              <a:t>Налога на имущество</a:t>
            </a:r>
          </a:p>
          <a:p>
            <a:pPr marL="0" indent="0">
              <a:buNone/>
            </a:pPr>
            <a:r>
              <a:rPr lang="ru-RU" sz="2400" dirty="0"/>
              <a:t>(Заменяются единым налогом в связи с применением УСН)</a:t>
            </a:r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C2972F54-37E5-4215-8174-927CD8DD4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5247" y="1844620"/>
            <a:ext cx="5004044" cy="4257439"/>
          </a:xfrm>
          <a:custGeom>
            <a:avLst/>
            <a:gdLst>
              <a:gd name="connsiteX0" fmla="*/ 4996703 w 5004044"/>
              <a:gd name="connsiteY0" fmla="*/ 1884419 h 4257439"/>
              <a:gd name="connsiteX1" fmla="*/ 4999558 w 5004044"/>
              <a:gd name="connsiteY1" fmla="*/ 1895448 h 4257439"/>
              <a:gd name="connsiteX2" fmla="*/ 4998919 w 5004044"/>
              <a:gd name="connsiteY2" fmla="*/ 1955002 h 4257439"/>
              <a:gd name="connsiteX3" fmla="*/ 4997257 w 5004044"/>
              <a:gd name="connsiteY3" fmla="*/ 1954563 h 4257439"/>
              <a:gd name="connsiteX4" fmla="*/ 4997288 w 5004044"/>
              <a:gd name="connsiteY4" fmla="*/ 1935420 h 4257439"/>
              <a:gd name="connsiteX5" fmla="*/ 4996971 w 5004044"/>
              <a:gd name="connsiteY5" fmla="*/ 1897199 h 4257439"/>
              <a:gd name="connsiteX6" fmla="*/ 4995619 w 5004044"/>
              <a:gd name="connsiteY6" fmla="*/ 1855413 h 4257439"/>
              <a:gd name="connsiteX7" fmla="*/ 4996377 w 5004044"/>
              <a:gd name="connsiteY7" fmla="*/ 1868871 h 4257439"/>
              <a:gd name="connsiteX8" fmla="*/ 4996703 w 5004044"/>
              <a:gd name="connsiteY8" fmla="*/ 1884419 h 4257439"/>
              <a:gd name="connsiteX9" fmla="*/ 4993479 w 5004044"/>
              <a:gd name="connsiteY9" fmla="*/ 1871969 h 4257439"/>
              <a:gd name="connsiteX10" fmla="*/ 4994448 w 5004044"/>
              <a:gd name="connsiteY10" fmla="*/ 1857988 h 4257439"/>
              <a:gd name="connsiteX11" fmla="*/ 4995619 w 5004044"/>
              <a:gd name="connsiteY11" fmla="*/ 1855413 h 4257439"/>
              <a:gd name="connsiteX12" fmla="*/ 561880 w 5004044"/>
              <a:gd name="connsiteY12" fmla="*/ 1402651 h 4257439"/>
              <a:gd name="connsiteX13" fmla="*/ 559343 w 5004044"/>
              <a:gd name="connsiteY13" fmla="*/ 1406893 h 4257439"/>
              <a:gd name="connsiteX14" fmla="*/ 576521 w 5004044"/>
              <a:gd name="connsiteY14" fmla="*/ 1419992 h 4257439"/>
              <a:gd name="connsiteX15" fmla="*/ 596259 w 5004044"/>
              <a:gd name="connsiteY15" fmla="*/ 1423150 h 4257439"/>
              <a:gd name="connsiteX16" fmla="*/ 561880 w 5004044"/>
              <a:gd name="connsiteY16" fmla="*/ 1402651 h 4257439"/>
              <a:gd name="connsiteX17" fmla="*/ 741490 w 5004044"/>
              <a:gd name="connsiteY17" fmla="*/ 927208 h 4257439"/>
              <a:gd name="connsiteX18" fmla="*/ 944973 w 5004044"/>
              <a:gd name="connsiteY18" fmla="*/ 1054807 h 4257439"/>
              <a:gd name="connsiteX19" fmla="*/ 947781 w 5004044"/>
              <a:gd name="connsiteY19" fmla="*/ 1050516 h 4257439"/>
              <a:gd name="connsiteX20" fmla="*/ 741490 w 5004044"/>
              <a:gd name="connsiteY20" fmla="*/ 927208 h 4257439"/>
              <a:gd name="connsiteX21" fmla="*/ 4437179 w 5004044"/>
              <a:gd name="connsiteY21" fmla="*/ 969 h 4257439"/>
              <a:gd name="connsiteX22" fmla="*/ 4444201 w 5004044"/>
              <a:gd name="connsiteY22" fmla="*/ 18389 h 4257439"/>
              <a:gd name="connsiteX23" fmla="*/ 4430319 w 5004044"/>
              <a:gd name="connsiteY23" fmla="*/ 49621 h 4257439"/>
              <a:gd name="connsiteX24" fmla="*/ 4455614 w 5004044"/>
              <a:gd name="connsiteY24" fmla="*/ 105249 h 4257439"/>
              <a:gd name="connsiteX25" fmla="*/ 4563529 w 5004044"/>
              <a:gd name="connsiteY25" fmla="*/ 89046 h 4257439"/>
              <a:gd name="connsiteX26" fmla="*/ 4575967 w 5004044"/>
              <a:gd name="connsiteY26" fmla="*/ 105828 h 4257439"/>
              <a:gd name="connsiteX27" fmla="*/ 4581177 w 5004044"/>
              <a:gd name="connsiteY27" fmla="*/ 187773 h 4257439"/>
              <a:gd name="connsiteX28" fmla="*/ 4586660 w 5004044"/>
              <a:gd name="connsiteY28" fmla="*/ 207364 h 4257439"/>
              <a:gd name="connsiteX29" fmla="*/ 4601641 w 5004044"/>
              <a:gd name="connsiteY29" fmla="*/ 294858 h 4257439"/>
              <a:gd name="connsiteX30" fmla="*/ 4662523 w 5004044"/>
              <a:gd name="connsiteY30" fmla="*/ 423590 h 4257439"/>
              <a:gd name="connsiteX31" fmla="*/ 4724560 w 5004044"/>
              <a:gd name="connsiteY31" fmla="*/ 497719 h 4257439"/>
              <a:gd name="connsiteX32" fmla="*/ 4732841 w 5004044"/>
              <a:gd name="connsiteY32" fmla="*/ 519029 h 4257439"/>
              <a:gd name="connsiteX33" fmla="*/ 4749643 w 5004044"/>
              <a:gd name="connsiteY33" fmla="*/ 604622 h 4257439"/>
              <a:gd name="connsiteX34" fmla="*/ 4744753 w 5004044"/>
              <a:gd name="connsiteY34" fmla="*/ 623512 h 4257439"/>
              <a:gd name="connsiteX35" fmla="*/ 4720006 w 5004044"/>
              <a:gd name="connsiteY35" fmla="*/ 649070 h 4257439"/>
              <a:gd name="connsiteX36" fmla="*/ 4700653 w 5004044"/>
              <a:gd name="connsiteY36" fmla="*/ 704672 h 4257439"/>
              <a:gd name="connsiteX37" fmla="*/ 4662297 w 5004044"/>
              <a:gd name="connsiteY37" fmla="*/ 786401 h 4257439"/>
              <a:gd name="connsiteX38" fmla="*/ 4642954 w 5004044"/>
              <a:gd name="connsiteY38" fmla="*/ 811006 h 4257439"/>
              <a:gd name="connsiteX39" fmla="*/ 4658781 w 5004044"/>
              <a:gd name="connsiteY39" fmla="*/ 824342 h 4257439"/>
              <a:gd name="connsiteX40" fmla="*/ 4713981 w 5004044"/>
              <a:gd name="connsiteY40" fmla="*/ 916441 h 4257439"/>
              <a:gd name="connsiteX41" fmla="*/ 4642145 w 5004044"/>
              <a:gd name="connsiteY41" fmla="*/ 1035706 h 4257439"/>
              <a:gd name="connsiteX42" fmla="*/ 4604059 w 5004044"/>
              <a:gd name="connsiteY42" fmla="*/ 1073741 h 4257439"/>
              <a:gd name="connsiteX43" fmla="*/ 4680437 w 5004044"/>
              <a:gd name="connsiteY43" fmla="*/ 1071013 h 4257439"/>
              <a:gd name="connsiteX44" fmla="*/ 4708843 w 5004044"/>
              <a:gd name="connsiteY44" fmla="*/ 1110593 h 4257439"/>
              <a:gd name="connsiteX45" fmla="*/ 4721433 w 5004044"/>
              <a:gd name="connsiteY45" fmla="*/ 1130828 h 4257439"/>
              <a:gd name="connsiteX46" fmla="*/ 4799050 w 5004044"/>
              <a:gd name="connsiteY46" fmla="*/ 1256288 h 4257439"/>
              <a:gd name="connsiteX47" fmla="*/ 4788849 w 5004044"/>
              <a:gd name="connsiteY47" fmla="*/ 1296992 h 4257439"/>
              <a:gd name="connsiteX48" fmla="*/ 4677593 w 5004044"/>
              <a:gd name="connsiteY48" fmla="*/ 1504814 h 4257439"/>
              <a:gd name="connsiteX49" fmla="*/ 4806838 w 5004044"/>
              <a:gd name="connsiteY49" fmla="*/ 1534504 h 4257439"/>
              <a:gd name="connsiteX50" fmla="*/ 4818253 w 5004044"/>
              <a:gd name="connsiteY50" fmla="*/ 1621364 h 4257439"/>
              <a:gd name="connsiteX51" fmla="*/ 4887405 w 5004044"/>
              <a:gd name="connsiteY51" fmla="*/ 1708784 h 4257439"/>
              <a:gd name="connsiteX52" fmla="*/ 4987017 w 5004044"/>
              <a:gd name="connsiteY52" fmla="*/ 1847008 h 4257439"/>
              <a:gd name="connsiteX53" fmla="*/ 4993479 w 5004044"/>
              <a:gd name="connsiteY53" fmla="*/ 1871969 h 4257439"/>
              <a:gd name="connsiteX54" fmla="*/ 4993260 w 5004044"/>
              <a:gd name="connsiteY54" fmla="*/ 1875137 h 4257439"/>
              <a:gd name="connsiteX55" fmla="*/ 4990437 w 5004044"/>
              <a:gd name="connsiteY55" fmla="*/ 1933934 h 4257439"/>
              <a:gd name="connsiteX56" fmla="*/ 4989378 w 5004044"/>
              <a:gd name="connsiteY56" fmla="*/ 1952477 h 4257439"/>
              <a:gd name="connsiteX57" fmla="*/ 4982628 w 5004044"/>
              <a:gd name="connsiteY57" fmla="*/ 1950690 h 4257439"/>
              <a:gd name="connsiteX58" fmla="*/ 4970479 w 5004044"/>
              <a:gd name="connsiteY58" fmla="*/ 1944168 h 4257439"/>
              <a:gd name="connsiteX59" fmla="*/ 4961645 w 5004044"/>
              <a:gd name="connsiteY59" fmla="*/ 1968944 h 4257439"/>
              <a:gd name="connsiteX60" fmla="*/ 4980262 w 5004044"/>
              <a:gd name="connsiteY60" fmla="*/ 2014997 h 4257439"/>
              <a:gd name="connsiteX61" fmla="*/ 4988607 w 5004044"/>
              <a:gd name="connsiteY61" fmla="*/ 1965973 h 4257439"/>
              <a:gd name="connsiteX62" fmla="*/ 4989378 w 5004044"/>
              <a:gd name="connsiteY62" fmla="*/ 1952477 h 4257439"/>
              <a:gd name="connsiteX63" fmla="*/ 4997257 w 5004044"/>
              <a:gd name="connsiteY63" fmla="*/ 1954563 h 4257439"/>
              <a:gd name="connsiteX64" fmla="*/ 4997217 w 5004044"/>
              <a:gd name="connsiteY64" fmla="*/ 1978557 h 4257439"/>
              <a:gd name="connsiteX65" fmla="*/ 4990810 w 5004044"/>
              <a:gd name="connsiteY65" fmla="*/ 2100744 h 4257439"/>
              <a:gd name="connsiteX66" fmla="*/ 4889713 w 5004044"/>
              <a:gd name="connsiteY66" fmla="*/ 2285583 h 4257439"/>
              <a:gd name="connsiteX67" fmla="*/ 4803440 w 5004044"/>
              <a:gd name="connsiteY67" fmla="*/ 2367231 h 4257439"/>
              <a:gd name="connsiteX68" fmla="*/ 4613356 w 5004044"/>
              <a:gd name="connsiteY68" fmla="*/ 2702512 h 4257439"/>
              <a:gd name="connsiteX69" fmla="*/ 4553563 w 5004044"/>
              <a:gd name="connsiteY69" fmla="*/ 2810797 h 4257439"/>
              <a:gd name="connsiteX70" fmla="*/ 4602347 w 5004044"/>
              <a:gd name="connsiteY70" fmla="*/ 2836976 h 4257439"/>
              <a:gd name="connsiteX71" fmla="*/ 4516285 w 5004044"/>
              <a:gd name="connsiteY71" fmla="*/ 2954642 h 4257439"/>
              <a:gd name="connsiteX72" fmla="*/ 4414507 w 5004044"/>
              <a:gd name="connsiteY72" fmla="*/ 3086467 h 4257439"/>
              <a:gd name="connsiteX73" fmla="*/ 2327617 w 5004044"/>
              <a:gd name="connsiteY73" fmla="*/ 4253752 h 4257439"/>
              <a:gd name="connsiteX74" fmla="*/ 1214971 w 5004044"/>
              <a:gd name="connsiteY74" fmla="*/ 4203137 h 4257439"/>
              <a:gd name="connsiteX75" fmla="*/ 894535 w 5004044"/>
              <a:gd name="connsiteY75" fmla="*/ 4109150 h 4257439"/>
              <a:gd name="connsiteX76" fmla="*/ 781596 w 5004044"/>
              <a:gd name="connsiteY76" fmla="*/ 3991505 h 4257439"/>
              <a:gd name="connsiteX77" fmla="*/ 742373 w 5004044"/>
              <a:gd name="connsiteY77" fmla="*/ 3959843 h 4257439"/>
              <a:gd name="connsiteX78" fmla="*/ 646723 w 5004044"/>
              <a:gd name="connsiteY78" fmla="*/ 3926438 h 4257439"/>
              <a:gd name="connsiteX79" fmla="*/ 478839 w 5004044"/>
              <a:gd name="connsiteY79" fmla="*/ 3847272 h 4257439"/>
              <a:gd name="connsiteX80" fmla="*/ 537744 w 5004044"/>
              <a:gd name="connsiteY80" fmla="*/ 3812205 h 4257439"/>
              <a:gd name="connsiteX81" fmla="*/ 712950 w 5004044"/>
              <a:gd name="connsiteY81" fmla="*/ 3847065 h 4257439"/>
              <a:gd name="connsiteX82" fmla="*/ 839053 w 5004044"/>
              <a:gd name="connsiteY82" fmla="*/ 3842201 h 4257439"/>
              <a:gd name="connsiteX83" fmla="*/ 657388 w 5004044"/>
              <a:gd name="connsiteY83" fmla="*/ 3759142 h 4257439"/>
              <a:gd name="connsiteX84" fmla="*/ 479902 w 5004044"/>
              <a:gd name="connsiteY84" fmla="*/ 3640872 h 4257439"/>
              <a:gd name="connsiteX85" fmla="*/ 612982 w 5004044"/>
              <a:gd name="connsiteY85" fmla="*/ 3646162 h 4257439"/>
              <a:gd name="connsiteX86" fmla="*/ 617779 w 5004044"/>
              <a:gd name="connsiteY86" fmla="*/ 3625073 h 4257439"/>
              <a:gd name="connsiteX87" fmla="*/ 495792 w 5004044"/>
              <a:gd name="connsiteY87" fmla="*/ 3468542 h 4257439"/>
              <a:gd name="connsiteX88" fmla="*/ 436221 w 5004044"/>
              <a:gd name="connsiteY88" fmla="*/ 3407261 h 4257439"/>
              <a:gd name="connsiteX89" fmla="*/ 172652 w 5004044"/>
              <a:gd name="connsiteY89" fmla="*/ 3237768 h 4257439"/>
              <a:gd name="connsiteX90" fmla="*/ 417805 w 5004044"/>
              <a:gd name="connsiteY90" fmla="*/ 3290959 h 4257439"/>
              <a:gd name="connsiteX91" fmla="*/ 159629 w 5004044"/>
              <a:gd name="connsiteY91" fmla="*/ 3126522 h 4257439"/>
              <a:gd name="connsiteX92" fmla="*/ 35515 w 5004044"/>
              <a:gd name="connsiteY92" fmla="*/ 3070942 h 4257439"/>
              <a:gd name="connsiteX93" fmla="*/ 3001 w 5004044"/>
              <a:gd name="connsiteY93" fmla="*/ 3030820 h 4257439"/>
              <a:gd name="connsiteX94" fmla="*/ 56337 w 5004044"/>
              <a:gd name="connsiteY94" fmla="*/ 3011602 h 4257439"/>
              <a:gd name="connsiteX95" fmla="*/ 221626 w 5004044"/>
              <a:gd name="connsiteY95" fmla="*/ 3000137 h 4257439"/>
              <a:gd name="connsiteX96" fmla="*/ 12079 w 5004044"/>
              <a:gd name="connsiteY96" fmla="*/ 2895750 h 4257439"/>
              <a:gd name="connsiteX97" fmla="*/ 165389 w 5004044"/>
              <a:gd name="connsiteY97" fmla="*/ 2890511 h 4257439"/>
              <a:gd name="connsiteX98" fmla="*/ 206743 w 5004044"/>
              <a:gd name="connsiteY98" fmla="*/ 2827546 h 4257439"/>
              <a:gd name="connsiteX99" fmla="*/ 273631 w 5004044"/>
              <a:gd name="connsiteY99" fmla="*/ 2725917 h 4257439"/>
              <a:gd name="connsiteX100" fmla="*/ 320364 w 5004044"/>
              <a:gd name="connsiteY100" fmla="*/ 2667696 h 4257439"/>
              <a:gd name="connsiteX101" fmla="*/ 334074 w 5004044"/>
              <a:gd name="connsiteY101" fmla="*/ 2507770 h 4257439"/>
              <a:gd name="connsiteX102" fmla="*/ 284207 w 5004044"/>
              <a:gd name="connsiteY102" fmla="*/ 2344516 h 4257439"/>
              <a:gd name="connsiteX103" fmla="*/ 166166 w 5004044"/>
              <a:gd name="connsiteY103" fmla="*/ 2278376 h 4257439"/>
              <a:gd name="connsiteX104" fmla="*/ 194891 w 5004044"/>
              <a:gd name="connsiteY104" fmla="*/ 2175576 h 4257439"/>
              <a:gd name="connsiteX105" fmla="*/ 440332 w 5004044"/>
              <a:gd name="connsiteY105" fmla="*/ 2191712 h 4257439"/>
              <a:gd name="connsiteX106" fmla="*/ 63051 w 5004044"/>
              <a:gd name="connsiteY106" fmla="*/ 1942979 h 4257439"/>
              <a:gd name="connsiteX107" fmla="*/ 123612 w 5004044"/>
              <a:gd name="connsiteY107" fmla="*/ 1920903 h 4257439"/>
              <a:gd name="connsiteX108" fmla="*/ 120386 w 5004044"/>
              <a:gd name="connsiteY108" fmla="*/ 1903128 h 4257439"/>
              <a:gd name="connsiteX109" fmla="*/ 119318 w 5004044"/>
              <a:gd name="connsiteY109" fmla="*/ 1791355 h 4257439"/>
              <a:gd name="connsiteX110" fmla="*/ 127081 w 5004044"/>
              <a:gd name="connsiteY110" fmla="*/ 1738431 h 4257439"/>
              <a:gd name="connsiteX111" fmla="*/ 108310 w 5004044"/>
              <a:gd name="connsiteY111" fmla="*/ 1682600 h 4257439"/>
              <a:gd name="connsiteX112" fmla="*/ 385468 w 5004044"/>
              <a:gd name="connsiteY112" fmla="*/ 1739315 h 4257439"/>
              <a:gd name="connsiteX113" fmla="*/ 599777 w 5004044"/>
              <a:gd name="connsiteY113" fmla="*/ 1722044 h 4257439"/>
              <a:gd name="connsiteX114" fmla="*/ 593006 w 5004044"/>
              <a:gd name="connsiteY114" fmla="*/ 1716597 h 4257439"/>
              <a:gd name="connsiteX115" fmla="*/ 485736 w 5004044"/>
              <a:gd name="connsiteY115" fmla="*/ 1591625 h 4257439"/>
              <a:gd name="connsiteX116" fmla="*/ 481534 w 5004044"/>
              <a:gd name="connsiteY116" fmla="*/ 1588888 h 4257439"/>
              <a:gd name="connsiteX117" fmla="*/ 461623 w 5004044"/>
              <a:gd name="connsiteY117" fmla="*/ 1569314 h 4257439"/>
              <a:gd name="connsiteX118" fmla="*/ 441172 w 5004044"/>
              <a:gd name="connsiteY118" fmla="*/ 1549836 h 4257439"/>
              <a:gd name="connsiteX119" fmla="*/ 438173 w 5004044"/>
              <a:gd name="connsiteY119" fmla="*/ 1549732 h 4257439"/>
              <a:gd name="connsiteX120" fmla="*/ 409482 w 5004044"/>
              <a:gd name="connsiteY120" fmla="*/ 1509886 h 4257439"/>
              <a:gd name="connsiteX121" fmla="*/ 401143 w 5004044"/>
              <a:gd name="connsiteY121" fmla="*/ 1480995 h 4257439"/>
              <a:gd name="connsiteX122" fmla="*/ 370772 w 5004044"/>
              <a:gd name="connsiteY122" fmla="*/ 1452514 h 4257439"/>
              <a:gd name="connsiteX123" fmla="*/ 339699 w 5004044"/>
              <a:gd name="connsiteY123" fmla="*/ 1426688 h 4257439"/>
              <a:gd name="connsiteX124" fmla="*/ 265593 w 5004044"/>
              <a:gd name="connsiteY124" fmla="*/ 1412885 h 4257439"/>
              <a:gd name="connsiteX125" fmla="*/ 215085 w 5004044"/>
              <a:gd name="connsiteY125" fmla="*/ 1372144 h 4257439"/>
              <a:gd name="connsiteX126" fmla="*/ 274865 w 5004044"/>
              <a:gd name="connsiteY126" fmla="*/ 1375825 h 4257439"/>
              <a:gd name="connsiteX127" fmla="*/ 219220 w 5004044"/>
              <a:gd name="connsiteY127" fmla="*/ 1329666 h 4257439"/>
              <a:gd name="connsiteX128" fmla="*/ 187322 w 5004044"/>
              <a:gd name="connsiteY128" fmla="*/ 1278682 h 4257439"/>
              <a:gd name="connsiteX129" fmla="*/ 189878 w 5004044"/>
              <a:gd name="connsiteY129" fmla="*/ 1262417 h 4257439"/>
              <a:gd name="connsiteX130" fmla="*/ 204036 w 5004044"/>
              <a:gd name="connsiteY130" fmla="*/ 1262449 h 4257439"/>
              <a:gd name="connsiteX131" fmla="*/ 256133 w 5004044"/>
              <a:gd name="connsiteY131" fmla="*/ 1295950 h 4257439"/>
              <a:gd name="connsiteX132" fmla="*/ 323760 w 5004044"/>
              <a:gd name="connsiteY132" fmla="*/ 1342208 h 4257439"/>
              <a:gd name="connsiteX133" fmla="*/ 219957 w 5004044"/>
              <a:gd name="connsiteY133" fmla="*/ 1252997 h 4257439"/>
              <a:gd name="connsiteX134" fmla="*/ 145267 w 5004044"/>
              <a:gd name="connsiteY134" fmla="*/ 1188376 h 4257439"/>
              <a:gd name="connsiteX135" fmla="*/ 127649 w 5004044"/>
              <a:gd name="connsiteY135" fmla="*/ 1140248 h 4257439"/>
              <a:gd name="connsiteX136" fmla="*/ 133301 w 5004044"/>
              <a:gd name="connsiteY136" fmla="*/ 1126283 h 4257439"/>
              <a:gd name="connsiteX137" fmla="*/ 144665 w 5004044"/>
              <a:gd name="connsiteY137" fmla="*/ 1130919 h 4257439"/>
              <a:gd name="connsiteX138" fmla="*/ 154924 w 5004044"/>
              <a:gd name="connsiteY138" fmla="*/ 1141443 h 4257439"/>
              <a:gd name="connsiteX139" fmla="*/ 263706 w 5004044"/>
              <a:gd name="connsiteY139" fmla="*/ 1219972 h 4257439"/>
              <a:gd name="connsiteX140" fmla="*/ 423231 w 5004044"/>
              <a:gd name="connsiteY140" fmla="*/ 1325916 h 4257439"/>
              <a:gd name="connsiteX141" fmla="*/ 486543 w 5004044"/>
              <a:gd name="connsiteY141" fmla="*/ 1341940 h 4257439"/>
              <a:gd name="connsiteX142" fmla="*/ 305459 w 5004044"/>
              <a:gd name="connsiteY142" fmla="*/ 1191095 h 4257439"/>
              <a:gd name="connsiteX143" fmla="*/ 165967 w 5004044"/>
              <a:gd name="connsiteY143" fmla="*/ 995271 h 4257439"/>
              <a:gd name="connsiteX144" fmla="*/ 148803 w 5004044"/>
              <a:gd name="connsiteY144" fmla="*/ 982487 h 4257439"/>
              <a:gd name="connsiteX145" fmla="*/ 142975 w 5004044"/>
              <a:gd name="connsiteY145" fmla="*/ 973711 h 4257439"/>
              <a:gd name="connsiteX146" fmla="*/ 107228 w 5004044"/>
              <a:gd name="connsiteY146" fmla="*/ 903165 h 4257439"/>
              <a:gd name="connsiteX147" fmla="*/ 103961 w 5004044"/>
              <a:gd name="connsiteY147" fmla="*/ 884449 h 4257439"/>
              <a:gd name="connsiteX148" fmla="*/ 105398 w 5004044"/>
              <a:gd name="connsiteY148" fmla="*/ 848773 h 4257439"/>
              <a:gd name="connsiteX149" fmla="*/ 96106 w 5004044"/>
              <a:gd name="connsiteY149" fmla="*/ 829222 h 4257439"/>
              <a:gd name="connsiteX150" fmla="*/ 95233 w 5004044"/>
              <a:gd name="connsiteY150" fmla="*/ 815459 h 4257439"/>
              <a:gd name="connsiteX151" fmla="*/ 108754 w 5004044"/>
              <a:gd name="connsiteY151" fmla="*/ 813390 h 4257439"/>
              <a:gd name="connsiteX152" fmla="*/ 149184 w 5004044"/>
              <a:gd name="connsiteY152" fmla="*/ 854012 h 4257439"/>
              <a:gd name="connsiteX153" fmla="*/ 169922 w 5004044"/>
              <a:gd name="connsiteY153" fmla="*/ 855094 h 4257439"/>
              <a:gd name="connsiteX154" fmla="*/ 194734 w 5004044"/>
              <a:gd name="connsiteY154" fmla="*/ 849766 h 4257439"/>
              <a:gd name="connsiteX155" fmla="*/ 204833 w 5004044"/>
              <a:gd name="connsiteY155" fmla="*/ 862849 h 4257439"/>
              <a:gd name="connsiteX156" fmla="*/ 262674 w 5004044"/>
              <a:gd name="connsiteY156" fmla="*/ 921903 h 4257439"/>
              <a:gd name="connsiteX157" fmla="*/ 302202 w 5004044"/>
              <a:gd name="connsiteY157" fmla="*/ 923150 h 4257439"/>
              <a:gd name="connsiteX158" fmla="*/ 270912 w 5004044"/>
              <a:gd name="connsiteY158" fmla="*/ 917286 h 4257439"/>
              <a:gd name="connsiteX159" fmla="*/ 262498 w 5004044"/>
              <a:gd name="connsiteY159" fmla="*/ 899162 h 4257439"/>
              <a:gd name="connsiteX160" fmla="*/ 261759 w 5004044"/>
              <a:gd name="connsiteY160" fmla="*/ 882214 h 4257439"/>
              <a:gd name="connsiteX161" fmla="*/ 216117 w 5004044"/>
              <a:gd name="connsiteY161" fmla="*/ 846941 h 4257439"/>
              <a:gd name="connsiteX162" fmla="*/ 211969 w 5004044"/>
              <a:gd name="connsiteY162" fmla="*/ 845458 h 4257439"/>
              <a:gd name="connsiteX163" fmla="*/ 202383 w 5004044"/>
              <a:gd name="connsiteY163" fmla="*/ 831653 h 4257439"/>
              <a:gd name="connsiteX164" fmla="*/ 217302 w 5004044"/>
              <a:gd name="connsiteY164" fmla="*/ 817950 h 4257439"/>
              <a:gd name="connsiteX165" fmla="*/ 258185 w 5004044"/>
              <a:gd name="connsiteY165" fmla="*/ 825283 h 4257439"/>
              <a:gd name="connsiteX166" fmla="*/ 339019 w 5004044"/>
              <a:gd name="connsiteY166" fmla="*/ 887237 h 4257439"/>
              <a:gd name="connsiteX167" fmla="*/ 455541 w 5004044"/>
              <a:gd name="connsiteY167" fmla="*/ 987171 h 4257439"/>
              <a:gd name="connsiteX168" fmla="*/ 839737 w 5004044"/>
              <a:gd name="connsiteY168" fmla="*/ 1232154 h 4257439"/>
              <a:gd name="connsiteX169" fmla="*/ 987251 w 5004044"/>
              <a:gd name="connsiteY169" fmla="*/ 1312386 h 4257439"/>
              <a:gd name="connsiteX170" fmla="*/ 987828 w 5004044"/>
              <a:gd name="connsiteY170" fmla="*/ 1306906 h 4257439"/>
              <a:gd name="connsiteX171" fmla="*/ 987609 w 5004044"/>
              <a:gd name="connsiteY171" fmla="*/ 1301885 h 4257439"/>
              <a:gd name="connsiteX172" fmla="*/ 883773 w 5004044"/>
              <a:gd name="connsiteY172" fmla="*/ 1249366 h 4257439"/>
              <a:gd name="connsiteX173" fmla="*/ 658689 w 5004044"/>
              <a:gd name="connsiteY173" fmla="*/ 1075926 h 4257439"/>
              <a:gd name="connsiteX174" fmla="*/ 639221 w 5004044"/>
              <a:gd name="connsiteY174" fmla="*/ 1072721 h 4257439"/>
              <a:gd name="connsiteX175" fmla="*/ 607837 w 5004044"/>
              <a:gd name="connsiteY175" fmla="*/ 1046001 h 4257439"/>
              <a:gd name="connsiteX176" fmla="*/ 604057 w 5004044"/>
              <a:gd name="connsiteY176" fmla="*/ 1028006 h 4257439"/>
              <a:gd name="connsiteX177" fmla="*/ 535068 w 5004044"/>
              <a:gd name="connsiteY177" fmla="*/ 963012 h 4257439"/>
              <a:gd name="connsiteX178" fmla="*/ 398492 w 5004044"/>
              <a:gd name="connsiteY178" fmla="*/ 852702 h 4257439"/>
              <a:gd name="connsiteX179" fmla="*/ 370407 w 5004044"/>
              <a:gd name="connsiteY179" fmla="*/ 808003 h 4257439"/>
              <a:gd name="connsiteX180" fmla="*/ 373637 w 5004044"/>
              <a:gd name="connsiteY180" fmla="*/ 788457 h 4257439"/>
              <a:gd name="connsiteX181" fmla="*/ 388957 w 5004044"/>
              <a:gd name="connsiteY181" fmla="*/ 790181 h 4257439"/>
              <a:gd name="connsiteX182" fmla="*/ 445569 w 5004044"/>
              <a:gd name="connsiteY182" fmla="*/ 827313 h 4257439"/>
              <a:gd name="connsiteX183" fmla="*/ 503344 w 5004044"/>
              <a:gd name="connsiteY183" fmla="*/ 866138 h 4257439"/>
              <a:gd name="connsiteX184" fmla="*/ 497988 w 5004044"/>
              <a:gd name="connsiteY184" fmla="*/ 855698 h 4257439"/>
              <a:gd name="connsiteX185" fmla="*/ 395068 w 5004044"/>
              <a:gd name="connsiteY185" fmla="*/ 774238 h 4257439"/>
              <a:gd name="connsiteX186" fmla="*/ 321225 w 5004044"/>
              <a:gd name="connsiteY186" fmla="*/ 704090 h 4257439"/>
              <a:gd name="connsiteX187" fmla="*/ 310772 w 5004044"/>
              <a:gd name="connsiteY187" fmla="*/ 664187 h 4257439"/>
              <a:gd name="connsiteX188" fmla="*/ 316776 w 5004044"/>
              <a:gd name="connsiteY188" fmla="*/ 652057 h 4257439"/>
              <a:gd name="connsiteX189" fmla="*/ 326167 w 5004044"/>
              <a:gd name="connsiteY189" fmla="*/ 655144 h 4257439"/>
              <a:gd name="connsiteX190" fmla="*/ 339819 w 5004044"/>
              <a:gd name="connsiteY190" fmla="*/ 668549 h 4257439"/>
              <a:gd name="connsiteX191" fmla="*/ 435653 w 5004044"/>
              <a:gd name="connsiteY191" fmla="*/ 737342 h 4257439"/>
              <a:gd name="connsiteX192" fmla="*/ 594518 w 5004044"/>
              <a:gd name="connsiteY192" fmla="*/ 846882 h 4257439"/>
              <a:gd name="connsiteX193" fmla="*/ 665142 w 5004044"/>
              <a:gd name="connsiteY193" fmla="*/ 868257 h 4257439"/>
              <a:gd name="connsiteX194" fmla="*/ 660802 w 5004044"/>
              <a:gd name="connsiteY194" fmla="*/ 862382 h 4257439"/>
              <a:gd name="connsiteX195" fmla="*/ 499505 w 5004044"/>
              <a:gd name="connsiteY195" fmla="*/ 728286 h 4257439"/>
              <a:gd name="connsiteX196" fmla="*/ 345927 w 5004044"/>
              <a:gd name="connsiteY196" fmla="*/ 515339 h 4257439"/>
              <a:gd name="connsiteX197" fmla="*/ 338588 w 5004044"/>
              <a:gd name="connsiteY197" fmla="*/ 509361 h 4257439"/>
              <a:gd name="connsiteX198" fmla="*/ 327339 w 5004044"/>
              <a:gd name="connsiteY198" fmla="*/ 494900 h 4257439"/>
              <a:gd name="connsiteX199" fmla="*/ 303055 w 5004044"/>
              <a:gd name="connsiteY199" fmla="*/ 437512 h 4257439"/>
              <a:gd name="connsiteX200" fmla="*/ 292117 w 5004044"/>
              <a:gd name="connsiteY200" fmla="*/ 398959 h 4257439"/>
              <a:gd name="connsiteX201" fmla="*/ 292417 w 5004044"/>
              <a:gd name="connsiteY201" fmla="*/ 380879 h 4257439"/>
              <a:gd name="connsiteX202" fmla="*/ 280259 w 5004044"/>
              <a:gd name="connsiteY202" fmla="*/ 358039 h 4257439"/>
              <a:gd name="connsiteX203" fmla="*/ 277426 w 5004044"/>
              <a:gd name="connsiteY203" fmla="*/ 343041 h 4257439"/>
              <a:gd name="connsiteX204" fmla="*/ 292014 w 5004044"/>
              <a:gd name="connsiteY204" fmla="*/ 340466 h 4257439"/>
              <a:gd name="connsiteX205" fmla="*/ 333039 w 5004044"/>
              <a:gd name="connsiteY205" fmla="*/ 382248 h 4257439"/>
              <a:gd name="connsiteX206" fmla="*/ 352439 w 5004044"/>
              <a:gd name="connsiteY206" fmla="*/ 383884 h 4257439"/>
              <a:gd name="connsiteX207" fmla="*/ 381981 w 5004044"/>
              <a:gd name="connsiteY207" fmla="*/ 380883 h 4257439"/>
              <a:gd name="connsiteX208" fmla="*/ 402615 w 5004044"/>
              <a:gd name="connsiteY208" fmla="*/ 410767 h 4257439"/>
              <a:gd name="connsiteX209" fmla="*/ 488827 w 5004044"/>
              <a:gd name="connsiteY209" fmla="*/ 452479 h 4257439"/>
              <a:gd name="connsiteX210" fmla="*/ 453360 w 5004044"/>
              <a:gd name="connsiteY210" fmla="*/ 444507 h 4257439"/>
              <a:gd name="connsiteX211" fmla="*/ 444814 w 5004044"/>
              <a:gd name="connsiteY211" fmla="*/ 429568 h 4257439"/>
              <a:gd name="connsiteX212" fmla="*/ 442720 w 5004044"/>
              <a:gd name="connsiteY212" fmla="*/ 406534 h 4257439"/>
              <a:gd name="connsiteX213" fmla="*/ 399647 w 5004044"/>
              <a:gd name="connsiteY213" fmla="*/ 373970 h 4257439"/>
              <a:gd name="connsiteX214" fmla="*/ 390458 w 5004044"/>
              <a:gd name="connsiteY214" fmla="*/ 369266 h 4257439"/>
              <a:gd name="connsiteX215" fmla="*/ 384776 w 5004044"/>
              <a:gd name="connsiteY215" fmla="*/ 357618 h 4257439"/>
              <a:gd name="connsiteX216" fmla="*/ 395456 w 5004044"/>
              <a:gd name="connsiteY216" fmla="*/ 346561 h 4257439"/>
              <a:gd name="connsiteX217" fmla="*/ 409490 w 5004044"/>
              <a:gd name="connsiteY217" fmla="*/ 343767 h 4257439"/>
              <a:gd name="connsiteX218" fmla="*/ 459406 w 5004044"/>
              <a:gd name="connsiteY218" fmla="*/ 364686 h 4257439"/>
              <a:gd name="connsiteX219" fmla="*/ 603593 w 5004044"/>
              <a:gd name="connsiteY219" fmla="*/ 487253 h 4257439"/>
              <a:gd name="connsiteX220" fmla="*/ 758457 w 5004044"/>
              <a:gd name="connsiteY220" fmla="*/ 592438 h 4257439"/>
              <a:gd name="connsiteX221" fmla="*/ 1126835 w 5004044"/>
              <a:gd name="connsiteY221" fmla="*/ 818073 h 4257439"/>
              <a:gd name="connsiteX222" fmla="*/ 1748686 w 5004044"/>
              <a:gd name="connsiteY222" fmla="*/ 913256 h 4257439"/>
              <a:gd name="connsiteX223" fmla="*/ 2345605 w 5004044"/>
              <a:gd name="connsiteY223" fmla="*/ 842682 h 4257439"/>
              <a:gd name="connsiteX224" fmla="*/ 2430665 w 5004044"/>
              <a:gd name="connsiteY224" fmla="*/ 833044 h 4257439"/>
              <a:gd name="connsiteX225" fmla="*/ 3874549 w 5004044"/>
              <a:gd name="connsiteY225" fmla="*/ 345713 h 4257439"/>
              <a:gd name="connsiteX226" fmla="*/ 4079914 w 5004044"/>
              <a:gd name="connsiteY226" fmla="*/ 235770 h 4257439"/>
              <a:gd name="connsiteX227" fmla="*/ 4115814 w 5004044"/>
              <a:gd name="connsiteY227" fmla="*/ 249002 h 4257439"/>
              <a:gd name="connsiteX228" fmla="*/ 4129591 w 5004044"/>
              <a:gd name="connsiteY228" fmla="*/ 251735 h 4257439"/>
              <a:gd name="connsiteX229" fmla="*/ 4131313 w 5004044"/>
              <a:gd name="connsiteY229" fmla="*/ 253264 h 4257439"/>
              <a:gd name="connsiteX230" fmla="*/ 4132779 w 5004044"/>
              <a:gd name="connsiteY230" fmla="*/ 252368 h 4257439"/>
              <a:gd name="connsiteX231" fmla="*/ 4129591 w 5004044"/>
              <a:gd name="connsiteY231" fmla="*/ 251735 h 4257439"/>
              <a:gd name="connsiteX232" fmla="*/ 4126781 w 5004044"/>
              <a:gd name="connsiteY232" fmla="*/ 249241 h 4257439"/>
              <a:gd name="connsiteX233" fmla="*/ 4126159 w 5004044"/>
              <a:gd name="connsiteY233" fmla="*/ 241207 h 4257439"/>
              <a:gd name="connsiteX234" fmla="*/ 4145347 w 5004044"/>
              <a:gd name="connsiteY234" fmla="*/ 206824 h 4257439"/>
              <a:gd name="connsiteX235" fmla="*/ 4183377 w 5004044"/>
              <a:gd name="connsiteY235" fmla="*/ 186195 h 4257439"/>
              <a:gd name="connsiteX236" fmla="*/ 4203065 w 5004044"/>
              <a:gd name="connsiteY236" fmla="*/ 194422 h 4257439"/>
              <a:gd name="connsiteX237" fmla="*/ 4228763 w 5004044"/>
              <a:gd name="connsiteY237" fmla="*/ 203170 h 4257439"/>
              <a:gd name="connsiteX238" fmla="*/ 4343373 w 5004044"/>
              <a:gd name="connsiteY238" fmla="*/ 90903 h 4257439"/>
              <a:gd name="connsiteX239" fmla="*/ 4421541 w 5004044"/>
              <a:gd name="connsiteY239" fmla="*/ 10686 h 4257439"/>
              <a:gd name="connsiteX240" fmla="*/ 4437179 w 5004044"/>
              <a:gd name="connsiteY240" fmla="*/ 969 h 42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004044" h="4257439">
                <a:moveTo>
                  <a:pt x="4996703" y="1884419"/>
                </a:moveTo>
                <a:lnTo>
                  <a:pt x="4999558" y="1895448"/>
                </a:lnTo>
                <a:cubicBezTo>
                  <a:pt x="5005407" y="1925309"/>
                  <a:pt x="5005885" y="1948588"/>
                  <a:pt x="4998919" y="1955002"/>
                </a:cubicBezTo>
                <a:lnTo>
                  <a:pt x="4997257" y="1954563"/>
                </a:lnTo>
                <a:lnTo>
                  <a:pt x="4997288" y="1935420"/>
                </a:lnTo>
                <a:cubicBezTo>
                  <a:pt x="4997241" y="1921584"/>
                  <a:pt x="4997129" y="1908567"/>
                  <a:pt x="4996971" y="1897199"/>
                </a:cubicBezTo>
                <a:close/>
                <a:moveTo>
                  <a:pt x="4995619" y="1855413"/>
                </a:moveTo>
                <a:cubicBezTo>
                  <a:pt x="4995887" y="1856868"/>
                  <a:pt x="4996145" y="1861630"/>
                  <a:pt x="4996377" y="1868871"/>
                </a:cubicBezTo>
                <a:lnTo>
                  <a:pt x="4996703" y="1884419"/>
                </a:lnTo>
                <a:lnTo>
                  <a:pt x="4993479" y="1871969"/>
                </a:lnTo>
                <a:lnTo>
                  <a:pt x="4994448" y="1857988"/>
                </a:lnTo>
                <a:cubicBezTo>
                  <a:pt x="4994836" y="1854434"/>
                  <a:pt x="4995221" y="1853309"/>
                  <a:pt x="4995619" y="1855413"/>
                </a:cubicBezTo>
                <a:close/>
                <a:moveTo>
                  <a:pt x="561880" y="1402651"/>
                </a:moveTo>
                <a:cubicBezTo>
                  <a:pt x="561124" y="1404050"/>
                  <a:pt x="560098" y="1405494"/>
                  <a:pt x="559343" y="1406893"/>
                </a:cubicBezTo>
                <a:cubicBezTo>
                  <a:pt x="564992" y="1411590"/>
                  <a:pt x="570885" y="1415610"/>
                  <a:pt x="576521" y="1419992"/>
                </a:cubicBezTo>
                <a:cubicBezTo>
                  <a:pt x="583100" y="1421044"/>
                  <a:pt x="589950" y="1422050"/>
                  <a:pt x="596259" y="1423150"/>
                </a:cubicBezTo>
                <a:cubicBezTo>
                  <a:pt x="584800" y="1416317"/>
                  <a:pt x="573340" y="1409483"/>
                  <a:pt x="561880" y="1402651"/>
                </a:cubicBezTo>
                <a:close/>
                <a:moveTo>
                  <a:pt x="741490" y="927208"/>
                </a:moveTo>
                <a:cubicBezTo>
                  <a:pt x="799034" y="985684"/>
                  <a:pt x="870087" y="1023113"/>
                  <a:pt x="944973" y="1054807"/>
                </a:cubicBezTo>
                <a:cubicBezTo>
                  <a:pt x="945998" y="1053361"/>
                  <a:pt x="946754" y="1051963"/>
                  <a:pt x="947781" y="1050516"/>
                </a:cubicBezTo>
                <a:cubicBezTo>
                  <a:pt x="879021" y="1009518"/>
                  <a:pt x="810249" y="968207"/>
                  <a:pt x="741490" y="927208"/>
                </a:cubicBezTo>
                <a:close/>
                <a:moveTo>
                  <a:pt x="4437179" y="969"/>
                </a:moveTo>
                <a:cubicBezTo>
                  <a:pt x="4443841" y="3904"/>
                  <a:pt x="4445992" y="9534"/>
                  <a:pt x="4444201" y="18389"/>
                </a:cubicBezTo>
                <a:cubicBezTo>
                  <a:pt x="4441695" y="29585"/>
                  <a:pt x="4436433" y="40002"/>
                  <a:pt x="4430319" y="49621"/>
                </a:cubicBezTo>
                <a:cubicBezTo>
                  <a:pt x="4401802" y="94822"/>
                  <a:pt x="4415372" y="106342"/>
                  <a:pt x="4455614" y="105249"/>
                </a:cubicBezTo>
                <a:cubicBezTo>
                  <a:pt x="4491507" y="104290"/>
                  <a:pt x="4527369" y="96378"/>
                  <a:pt x="4563529" y="89046"/>
                </a:cubicBezTo>
                <a:cubicBezTo>
                  <a:pt x="4581331" y="85271"/>
                  <a:pt x="4582237" y="87326"/>
                  <a:pt x="4575967" y="105828"/>
                </a:cubicBezTo>
                <a:cubicBezTo>
                  <a:pt x="4565867" y="136392"/>
                  <a:pt x="4565181" y="164346"/>
                  <a:pt x="4581177" y="187773"/>
                </a:cubicBezTo>
                <a:cubicBezTo>
                  <a:pt x="4584949" y="193117"/>
                  <a:pt x="4587668" y="199279"/>
                  <a:pt x="4586660" y="207364"/>
                </a:cubicBezTo>
                <a:cubicBezTo>
                  <a:pt x="4582114" y="240426"/>
                  <a:pt x="4591735" y="267509"/>
                  <a:pt x="4601641" y="294858"/>
                </a:cubicBezTo>
                <a:cubicBezTo>
                  <a:pt x="4618339" y="340618"/>
                  <a:pt x="4639505" y="382741"/>
                  <a:pt x="4662523" y="423590"/>
                </a:cubicBezTo>
                <a:cubicBezTo>
                  <a:pt x="4678751" y="452354"/>
                  <a:pt x="4689013" y="487863"/>
                  <a:pt x="4724560" y="497719"/>
                </a:cubicBezTo>
                <a:cubicBezTo>
                  <a:pt x="4733099" y="500006"/>
                  <a:pt x="4735915" y="508366"/>
                  <a:pt x="4732841" y="519029"/>
                </a:cubicBezTo>
                <a:cubicBezTo>
                  <a:pt x="4722677" y="554348"/>
                  <a:pt x="4730947" y="581670"/>
                  <a:pt x="4749643" y="604622"/>
                </a:cubicBezTo>
                <a:cubicBezTo>
                  <a:pt x="4756255" y="612626"/>
                  <a:pt x="4753773" y="618125"/>
                  <a:pt x="4744753" y="623512"/>
                </a:cubicBezTo>
                <a:cubicBezTo>
                  <a:pt x="4734394" y="629453"/>
                  <a:pt x="4726335" y="638149"/>
                  <a:pt x="4720006" y="649070"/>
                </a:cubicBezTo>
                <a:cubicBezTo>
                  <a:pt x="4709614" y="666719"/>
                  <a:pt x="4704721" y="685611"/>
                  <a:pt x="4700653" y="704672"/>
                </a:cubicBezTo>
                <a:cubicBezTo>
                  <a:pt x="4694336" y="734569"/>
                  <a:pt x="4686883" y="763401"/>
                  <a:pt x="4662297" y="786401"/>
                </a:cubicBezTo>
                <a:cubicBezTo>
                  <a:pt x="4654979" y="793386"/>
                  <a:pt x="4649109" y="802330"/>
                  <a:pt x="4642954" y="811006"/>
                </a:cubicBezTo>
                <a:cubicBezTo>
                  <a:pt x="4644917" y="818566"/>
                  <a:pt x="4649771" y="823719"/>
                  <a:pt x="4658781" y="824342"/>
                </a:cubicBezTo>
                <a:cubicBezTo>
                  <a:pt x="4716129" y="828453"/>
                  <a:pt x="4713587" y="870017"/>
                  <a:pt x="4713981" y="916441"/>
                </a:cubicBezTo>
                <a:cubicBezTo>
                  <a:pt x="4714583" y="973897"/>
                  <a:pt x="4682235" y="1006173"/>
                  <a:pt x="4642145" y="1035706"/>
                </a:cubicBezTo>
                <a:cubicBezTo>
                  <a:pt x="4628425" y="1045718"/>
                  <a:pt x="4608421" y="1048933"/>
                  <a:pt x="4604059" y="1073741"/>
                </a:cubicBezTo>
                <a:cubicBezTo>
                  <a:pt x="4628007" y="1092285"/>
                  <a:pt x="4655309" y="1069123"/>
                  <a:pt x="4680437" y="1071013"/>
                </a:cubicBezTo>
                <a:cubicBezTo>
                  <a:pt x="4701201" y="1072723"/>
                  <a:pt x="4734847" y="1063938"/>
                  <a:pt x="4708843" y="1110593"/>
                </a:cubicBezTo>
                <a:cubicBezTo>
                  <a:pt x="4701273" y="1124265"/>
                  <a:pt x="4711111" y="1131384"/>
                  <a:pt x="4721433" y="1130828"/>
                </a:cubicBezTo>
                <a:cubicBezTo>
                  <a:pt x="4805036" y="1125241"/>
                  <a:pt x="4770374" y="1216755"/>
                  <a:pt x="4799050" y="1256288"/>
                </a:cubicBezTo>
                <a:cubicBezTo>
                  <a:pt x="4807135" y="1266880"/>
                  <a:pt x="4800233" y="1289605"/>
                  <a:pt x="4788849" y="1296992"/>
                </a:cubicBezTo>
                <a:cubicBezTo>
                  <a:pt x="4716605" y="1344534"/>
                  <a:pt x="4710171" y="1427902"/>
                  <a:pt x="4677593" y="1504814"/>
                </a:cubicBezTo>
                <a:cubicBezTo>
                  <a:pt x="4717444" y="1525929"/>
                  <a:pt x="4764171" y="1523690"/>
                  <a:pt x="4806838" y="1534504"/>
                </a:cubicBezTo>
                <a:cubicBezTo>
                  <a:pt x="4851155" y="1545658"/>
                  <a:pt x="4851771" y="1559782"/>
                  <a:pt x="4818253" y="1621364"/>
                </a:cubicBezTo>
                <a:cubicBezTo>
                  <a:pt x="4912245" y="1616790"/>
                  <a:pt x="4912245" y="1616790"/>
                  <a:pt x="4887405" y="1708784"/>
                </a:cubicBezTo>
                <a:cubicBezTo>
                  <a:pt x="4926883" y="1705769"/>
                  <a:pt x="4965617" y="1779266"/>
                  <a:pt x="4987017" y="1847008"/>
                </a:cubicBezTo>
                <a:lnTo>
                  <a:pt x="4993479" y="1871969"/>
                </a:lnTo>
                <a:lnTo>
                  <a:pt x="4993260" y="1875137"/>
                </a:lnTo>
                <a:cubicBezTo>
                  <a:pt x="4992440" y="1890359"/>
                  <a:pt x="4991543" y="1912093"/>
                  <a:pt x="4990437" y="1933934"/>
                </a:cubicBezTo>
                <a:lnTo>
                  <a:pt x="4989378" y="1952477"/>
                </a:lnTo>
                <a:lnTo>
                  <a:pt x="4982628" y="1950690"/>
                </a:lnTo>
                <a:cubicBezTo>
                  <a:pt x="4977177" y="1945881"/>
                  <a:pt x="4973287" y="1944057"/>
                  <a:pt x="4970479" y="1944168"/>
                </a:cubicBezTo>
                <a:cubicBezTo>
                  <a:pt x="4962059" y="1944498"/>
                  <a:pt x="4963394" y="1962230"/>
                  <a:pt x="4961645" y="1968944"/>
                </a:cubicBezTo>
                <a:cubicBezTo>
                  <a:pt x="4955769" y="1990222"/>
                  <a:pt x="4970405" y="2001239"/>
                  <a:pt x="4980262" y="2014997"/>
                </a:cubicBezTo>
                <a:cubicBezTo>
                  <a:pt x="4983953" y="2020039"/>
                  <a:pt x="4986587" y="1996490"/>
                  <a:pt x="4988607" y="1965973"/>
                </a:cubicBezTo>
                <a:lnTo>
                  <a:pt x="4989378" y="1952477"/>
                </a:lnTo>
                <a:lnTo>
                  <a:pt x="4997257" y="1954563"/>
                </a:lnTo>
                <a:lnTo>
                  <a:pt x="4997217" y="1978557"/>
                </a:lnTo>
                <a:cubicBezTo>
                  <a:pt x="4996813" y="2037141"/>
                  <a:pt x="4995076" y="2095563"/>
                  <a:pt x="4990810" y="2100744"/>
                </a:cubicBezTo>
                <a:cubicBezTo>
                  <a:pt x="4945575" y="2155854"/>
                  <a:pt x="4978545" y="2256304"/>
                  <a:pt x="4889713" y="2285583"/>
                </a:cubicBezTo>
                <a:cubicBezTo>
                  <a:pt x="4849735" y="2298967"/>
                  <a:pt x="4831955" y="2340690"/>
                  <a:pt x="4803440" y="2367231"/>
                </a:cubicBezTo>
                <a:cubicBezTo>
                  <a:pt x="4704002" y="2459108"/>
                  <a:pt x="4639535" y="2566320"/>
                  <a:pt x="4613356" y="2702512"/>
                </a:cubicBezTo>
                <a:cubicBezTo>
                  <a:pt x="4606017" y="2740180"/>
                  <a:pt x="4573792" y="2775282"/>
                  <a:pt x="4553563" y="2810797"/>
                </a:cubicBezTo>
                <a:cubicBezTo>
                  <a:pt x="4565127" y="2832476"/>
                  <a:pt x="4619667" y="2772245"/>
                  <a:pt x="4602347" y="2836976"/>
                </a:cubicBezTo>
                <a:cubicBezTo>
                  <a:pt x="4589232" y="2885784"/>
                  <a:pt x="4551577" y="2921212"/>
                  <a:pt x="4516285" y="2954642"/>
                </a:cubicBezTo>
                <a:cubicBezTo>
                  <a:pt x="4475753" y="2992790"/>
                  <a:pt x="4430641" y="3025740"/>
                  <a:pt x="4414507" y="3086467"/>
                </a:cubicBezTo>
                <a:cubicBezTo>
                  <a:pt x="4410989" y="3099423"/>
                  <a:pt x="3564181" y="4149656"/>
                  <a:pt x="2327617" y="4253752"/>
                </a:cubicBezTo>
                <a:cubicBezTo>
                  <a:pt x="2125545" y="4270760"/>
                  <a:pt x="1322624" y="4224619"/>
                  <a:pt x="1214971" y="4203137"/>
                </a:cubicBezTo>
                <a:cubicBezTo>
                  <a:pt x="1104292" y="4180925"/>
                  <a:pt x="1007789" y="4121736"/>
                  <a:pt x="894535" y="4109150"/>
                </a:cubicBezTo>
                <a:cubicBezTo>
                  <a:pt x="834632" y="4102646"/>
                  <a:pt x="776274" y="4081635"/>
                  <a:pt x="781596" y="3991505"/>
                </a:cubicBezTo>
                <a:cubicBezTo>
                  <a:pt x="783201" y="3965920"/>
                  <a:pt x="766642" y="3948284"/>
                  <a:pt x="742373" y="3959843"/>
                </a:cubicBezTo>
                <a:cubicBezTo>
                  <a:pt x="696510" y="3981854"/>
                  <a:pt x="673849" y="3949166"/>
                  <a:pt x="646723" y="3926438"/>
                </a:cubicBezTo>
                <a:cubicBezTo>
                  <a:pt x="598687" y="3886210"/>
                  <a:pt x="552406" y="3842509"/>
                  <a:pt x="478839" y="3847272"/>
                </a:cubicBezTo>
                <a:cubicBezTo>
                  <a:pt x="491215" y="3806501"/>
                  <a:pt x="515519" y="3808222"/>
                  <a:pt x="537744" y="3812205"/>
                </a:cubicBezTo>
                <a:cubicBezTo>
                  <a:pt x="596474" y="3823029"/>
                  <a:pt x="654233" y="3836554"/>
                  <a:pt x="712950" y="3847065"/>
                </a:cubicBezTo>
                <a:cubicBezTo>
                  <a:pt x="751090" y="3853931"/>
                  <a:pt x="789463" y="3866135"/>
                  <a:pt x="839053" y="3842201"/>
                </a:cubicBezTo>
                <a:cubicBezTo>
                  <a:pt x="792472" y="3772935"/>
                  <a:pt x="718132" y="3772458"/>
                  <a:pt x="657388" y="3759142"/>
                </a:cubicBezTo>
                <a:cubicBezTo>
                  <a:pt x="581525" y="3742486"/>
                  <a:pt x="535038" y="3694078"/>
                  <a:pt x="479902" y="3640872"/>
                </a:cubicBezTo>
                <a:cubicBezTo>
                  <a:pt x="534356" y="3616078"/>
                  <a:pt x="570138" y="3656255"/>
                  <a:pt x="612982" y="3646162"/>
                </a:cubicBezTo>
                <a:cubicBezTo>
                  <a:pt x="615057" y="3637572"/>
                  <a:pt x="618333" y="3625291"/>
                  <a:pt x="617779" y="3625073"/>
                </a:cubicBezTo>
                <a:cubicBezTo>
                  <a:pt x="545776" y="3603308"/>
                  <a:pt x="510266" y="3544423"/>
                  <a:pt x="495792" y="3468542"/>
                </a:cubicBezTo>
                <a:cubicBezTo>
                  <a:pt x="488366" y="3429369"/>
                  <a:pt x="462153" y="3421345"/>
                  <a:pt x="436221" y="3407261"/>
                </a:cubicBezTo>
                <a:cubicBezTo>
                  <a:pt x="345019" y="3357258"/>
                  <a:pt x="249255" y="3315018"/>
                  <a:pt x="172652" y="3237768"/>
                </a:cubicBezTo>
                <a:cubicBezTo>
                  <a:pt x="256919" y="3234912"/>
                  <a:pt x="326749" y="3281731"/>
                  <a:pt x="417805" y="3290959"/>
                </a:cubicBezTo>
                <a:cubicBezTo>
                  <a:pt x="341913" y="3205043"/>
                  <a:pt x="246803" y="3171544"/>
                  <a:pt x="159629" y="3126522"/>
                </a:cubicBezTo>
                <a:cubicBezTo>
                  <a:pt x="119806" y="3106035"/>
                  <a:pt x="82625" y="3077492"/>
                  <a:pt x="35515" y="3070942"/>
                </a:cubicBezTo>
                <a:cubicBezTo>
                  <a:pt x="18803" y="3068516"/>
                  <a:pt x="-9231" y="3062395"/>
                  <a:pt x="3001" y="3030820"/>
                </a:cubicBezTo>
                <a:cubicBezTo>
                  <a:pt x="13293" y="3004651"/>
                  <a:pt x="35761" y="3007959"/>
                  <a:pt x="56337" y="3011602"/>
                </a:cubicBezTo>
                <a:cubicBezTo>
                  <a:pt x="105732" y="3020594"/>
                  <a:pt x="155993" y="3012038"/>
                  <a:pt x="221626" y="3000137"/>
                </a:cubicBezTo>
                <a:cubicBezTo>
                  <a:pt x="163022" y="2929831"/>
                  <a:pt x="63027" y="2971519"/>
                  <a:pt x="12079" y="2895750"/>
                </a:cubicBezTo>
                <a:cubicBezTo>
                  <a:pt x="70612" y="2870868"/>
                  <a:pt x="117312" y="2892988"/>
                  <a:pt x="165389" y="2890511"/>
                </a:cubicBezTo>
                <a:cubicBezTo>
                  <a:pt x="208846" y="2888217"/>
                  <a:pt x="219022" y="2871872"/>
                  <a:pt x="206743" y="2827546"/>
                </a:cubicBezTo>
                <a:cubicBezTo>
                  <a:pt x="187666" y="2758486"/>
                  <a:pt x="209823" y="2717255"/>
                  <a:pt x="273631" y="2725917"/>
                </a:cubicBezTo>
                <a:cubicBezTo>
                  <a:pt x="332792" y="2734135"/>
                  <a:pt x="337558" y="2706094"/>
                  <a:pt x="320364" y="2667696"/>
                </a:cubicBezTo>
                <a:cubicBezTo>
                  <a:pt x="295325" y="2611707"/>
                  <a:pt x="318706" y="2561087"/>
                  <a:pt x="334074" y="2507770"/>
                </a:cubicBezTo>
                <a:cubicBezTo>
                  <a:pt x="357219" y="2426828"/>
                  <a:pt x="344229" y="2391168"/>
                  <a:pt x="284207" y="2344516"/>
                </a:cubicBezTo>
                <a:cubicBezTo>
                  <a:pt x="250406" y="2318539"/>
                  <a:pt x="214378" y="2297698"/>
                  <a:pt x="166166" y="2278376"/>
                </a:cubicBezTo>
                <a:cubicBezTo>
                  <a:pt x="273852" y="2244503"/>
                  <a:pt x="158170" y="2213685"/>
                  <a:pt x="194891" y="2175576"/>
                </a:cubicBezTo>
                <a:cubicBezTo>
                  <a:pt x="270782" y="2149213"/>
                  <a:pt x="337571" y="2238633"/>
                  <a:pt x="440332" y="2191712"/>
                </a:cubicBezTo>
                <a:cubicBezTo>
                  <a:pt x="307946" y="2127472"/>
                  <a:pt x="161307" y="2042341"/>
                  <a:pt x="63051" y="1942979"/>
                </a:cubicBezTo>
                <a:cubicBezTo>
                  <a:pt x="83512" y="1912799"/>
                  <a:pt x="105922" y="1933513"/>
                  <a:pt x="123612" y="1920903"/>
                </a:cubicBezTo>
                <a:cubicBezTo>
                  <a:pt x="122527" y="1914768"/>
                  <a:pt x="123751" y="1905381"/>
                  <a:pt x="120386" y="1903128"/>
                </a:cubicBezTo>
                <a:cubicBezTo>
                  <a:pt x="47933" y="1852346"/>
                  <a:pt x="47054" y="1850919"/>
                  <a:pt x="119318" y="1791355"/>
                </a:cubicBezTo>
                <a:cubicBezTo>
                  <a:pt x="144540" y="1770456"/>
                  <a:pt x="141749" y="1756399"/>
                  <a:pt x="127081" y="1738431"/>
                </a:cubicBezTo>
                <a:cubicBezTo>
                  <a:pt x="116725" y="1725710"/>
                  <a:pt x="104020" y="1715301"/>
                  <a:pt x="108310" y="1682600"/>
                </a:cubicBezTo>
                <a:cubicBezTo>
                  <a:pt x="150870" y="1715887"/>
                  <a:pt x="350796" y="1749545"/>
                  <a:pt x="385468" y="1739315"/>
                </a:cubicBezTo>
                <a:cubicBezTo>
                  <a:pt x="424434" y="1727691"/>
                  <a:pt x="558776" y="1718211"/>
                  <a:pt x="599777" y="1722044"/>
                </a:cubicBezTo>
                <a:cubicBezTo>
                  <a:pt x="597521" y="1720227"/>
                  <a:pt x="595263" y="1718413"/>
                  <a:pt x="593006" y="1716597"/>
                </a:cubicBezTo>
                <a:cubicBezTo>
                  <a:pt x="552484" y="1680103"/>
                  <a:pt x="511421" y="1643705"/>
                  <a:pt x="485736" y="1591625"/>
                </a:cubicBezTo>
                <a:cubicBezTo>
                  <a:pt x="484560" y="1589619"/>
                  <a:pt x="483937" y="1587831"/>
                  <a:pt x="481534" y="1588888"/>
                </a:cubicBezTo>
                <a:cubicBezTo>
                  <a:pt x="460479" y="1599246"/>
                  <a:pt x="462468" y="1582449"/>
                  <a:pt x="461623" y="1569314"/>
                </a:cubicBezTo>
                <a:cubicBezTo>
                  <a:pt x="460764" y="1555866"/>
                  <a:pt x="456786" y="1545815"/>
                  <a:pt x="441172" y="1549836"/>
                </a:cubicBezTo>
                <a:cubicBezTo>
                  <a:pt x="440361" y="1549980"/>
                  <a:pt x="439267" y="1549855"/>
                  <a:pt x="438173" y="1549732"/>
                </a:cubicBezTo>
                <a:cubicBezTo>
                  <a:pt x="430782" y="1548823"/>
                  <a:pt x="406258" y="1517097"/>
                  <a:pt x="409482" y="1509886"/>
                </a:cubicBezTo>
                <a:cubicBezTo>
                  <a:pt x="416686" y="1494065"/>
                  <a:pt x="408267" y="1488277"/>
                  <a:pt x="401143" y="1480995"/>
                </a:cubicBezTo>
                <a:cubicBezTo>
                  <a:pt x="391181" y="1471051"/>
                  <a:pt x="381247" y="1461736"/>
                  <a:pt x="370772" y="1452514"/>
                </a:cubicBezTo>
                <a:cubicBezTo>
                  <a:pt x="360580" y="1443560"/>
                  <a:pt x="350146" y="1435280"/>
                  <a:pt x="339699" y="1426688"/>
                </a:cubicBezTo>
                <a:cubicBezTo>
                  <a:pt x="315473" y="1420526"/>
                  <a:pt x="291032" y="1415669"/>
                  <a:pt x="265593" y="1412885"/>
                </a:cubicBezTo>
                <a:cubicBezTo>
                  <a:pt x="246706" y="1410526"/>
                  <a:pt x="225589" y="1406978"/>
                  <a:pt x="215085" y="1372144"/>
                </a:cubicBezTo>
                <a:cubicBezTo>
                  <a:pt x="234985" y="1372744"/>
                  <a:pt x="254925" y="1374284"/>
                  <a:pt x="274865" y="1375825"/>
                </a:cubicBezTo>
                <a:cubicBezTo>
                  <a:pt x="255700" y="1360864"/>
                  <a:pt x="237075" y="1345807"/>
                  <a:pt x="219220" y="1329666"/>
                </a:cubicBezTo>
                <a:cubicBezTo>
                  <a:pt x="204474" y="1316138"/>
                  <a:pt x="192346" y="1300252"/>
                  <a:pt x="187322" y="1278682"/>
                </a:cubicBezTo>
                <a:cubicBezTo>
                  <a:pt x="185994" y="1273224"/>
                  <a:pt x="184924" y="1267404"/>
                  <a:pt x="189878" y="1262417"/>
                </a:cubicBezTo>
                <a:cubicBezTo>
                  <a:pt x="195346" y="1256708"/>
                  <a:pt x="199833" y="1259711"/>
                  <a:pt x="204036" y="1262449"/>
                </a:cubicBezTo>
                <a:cubicBezTo>
                  <a:pt x="221402" y="1273615"/>
                  <a:pt x="239024" y="1284422"/>
                  <a:pt x="256133" y="1295950"/>
                </a:cubicBezTo>
                <a:cubicBezTo>
                  <a:pt x="278851" y="1311233"/>
                  <a:pt x="301313" y="1326878"/>
                  <a:pt x="323760" y="1342208"/>
                </a:cubicBezTo>
                <a:cubicBezTo>
                  <a:pt x="292061" y="1308268"/>
                  <a:pt x="257298" y="1278982"/>
                  <a:pt x="219957" y="1252997"/>
                </a:cubicBezTo>
                <a:cubicBezTo>
                  <a:pt x="192995" y="1234035"/>
                  <a:pt x="166033" y="1215073"/>
                  <a:pt x="145267" y="1188376"/>
                </a:cubicBezTo>
                <a:cubicBezTo>
                  <a:pt x="134614" y="1175075"/>
                  <a:pt x="129282" y="1158938"/>
                  <a:pt x="127649" y="1140248"/>
                </a:cubicBezTo>
                <a:cubicBezTo>
                  <a:pt x="127430" y="1135227"/>
                  <a:pt x="127724" y="1129482"/>
                  <a:pt x="133301" y="1126283"/>
                </a:cubicBezTo>
                <a:cubicBezTo>
                  <a:pt x="138892" y="1123399"/>
                  <a:pt x="142312" y="1126907"/>
                  <a:pt x="144665" y="1130919"/>
                </a:cubicBezTo>
                <a:cubicBezTo>
                  <a:pt x="147316" y="1135513"/>
                  <a:pt x="150466" y="1139068"/>
                  <a:pt x="154924" y="1141443"/>
                </a:cubicBezTo>
                <a:cubicBezTo>
                  <a:pt x="194007" y="1163643"/>
                  <a:pt x="228472" y="1192350"/>
                  <a:pt x="263706" y="1219972"/>
                </a:cubicBezTo>
                <a:cubicBezTo>
                  <a:pt x="314160" y="1259456"/>
                  <a:pt x="363843" y="1300026"/>
                  <a:pt x="423231" y="1325916"/>
                </a:cubicBezTo>
                <a:cubicBezTo>
                  <a:pt x="445702" y="1335549"/>
                  <a:pt x="468901" y="1343155"/>
                  <a:pt x="486543" y="1341940"/>
                </a:cubicBezTo>
                <a:cubicBezTo>
                  <a:pt x="421673" y="1296460"/>
                  <a:pt x="360475" y="1247802"/>
                  <a:pt x="305459" y="1191095"/>
                </a:cubicBezTo>
                <a:cubicBezTo>
                  <a:pt x="249875" y="1133856"/>
                  <a:pt x="201123" y="1070982"/>
                  <a:pt x="165967" y="995271"/>
                </a:cubicBezTo>
                <a:cubicBezTo>
                  <a:pt x="162356" y="987370"/>
                  <a:pt x="160109" y="979543"/>
                  <a:pt x="148803" y="982487"/>
                </a:cubicBezTo>
                <a:cubicBezTo>
                  <a:pt x="143684" y="983707"/>
                  <a:pt x="141844" y="978971"/>
                  <a:pt x="142975" y="973711"/>
                </a:cubicBezTo>
                <a:cubicBezTo>
                  <a:pt x="150059" y="936405"/>
                  <a:pt x="133120" y="916307"/>
                  <a:pt x="107228" y="903165"/>
                </a:cubicBezTo>
                <a:cubicBezTo>
                  <a:pt x="99148" y="898899"/>
                  <a:pt x="98374" y="893659"/>
                  <a:pt x="103961" y="884449"/>
                </a:cubicBezTo>
                <a:cubicBezTo>
                  <a:pt x="111573" y="871720"/>
                  <a:pt x="110228" y="859623"/>
                  <a:pt x="105398" y="848773"/>
                </a:cubicBezTo>
                <a:cubicBezTo>
                  <a:pt x="102652" y="841984"/>
                  <a:pt x="99109" y="835651"/>
                  <a:pt x="96106" y="829222"/>
                </a:cubicBezTo>
                <a:cubicBezTo>
                  <a:pt x="94023" y="825161"/>
                  <a:pt x="90576" y="821026"/>
                  <a:pt x="95233" y="815459"/>
                </a:cubicBezTo>
                <a:cubicBezTo>
                  <a:pt x="99648" y="810569"/>
                  <a:pt x="104350" y="812269"/>
                  <a:pt x="108754" y="813390"/>
                </a:cubicBezTo>
                <a:cubicBezTo>
                  <a:pt x="129926" y="818192"/>
                  <a:pt x="142781" y="832053"/>
                  <a:pt x="149184" y="854012"/>
                </a:cubicBezTo>
                <a:cubicBezTo>
                  <a:pt x="153977" y="870244"/>
                  <a:pt x="158340" y="870424"/>
                  <a:pt x="169922" y="855094"/>
                </a:cubicBezTo>
                <a:cubicBezTo>
                  <a:pt x="178668" y="843430"/>
                  <a:pt x="186813" y="842941"/>
                  <a:pt x="194734" y="849766"/>
                </a:cubicBezTo>
                <a:cubicBezTo>
                  <a:pt x="198964" y="853131"/>
                  <a:pt x="201642" y="858351"/>
                  <a:pt x="204833" y="862849"/>
                </a:cubicBezTo>
                <a:cubicBezTo>
                  <a:pt x="220829" y="886276"/>
                  <a:pt x="237607" y="908933"/>
                  <a:pt x="262674" y="921903"/>
                </a:cubicBezTo>
                <a:cubicBezTo>
                  <a:pt x="273823" y="927843"/>
                  <a:pt x="285713" y="932069"/>
                  <a:pt x="302202" y="923150"/>
                </a:cubicBezTo>
                <a:cubicBezTo>
                  <a:pt x="291351" y="917791"/>
                  <a:pt x="280774" y="918709"/>
                  <a:pt x="270912" y="917286"/>
                </a:cubicBezTo>
                <a:cubicBezTo>
                  <a:pt x="261049" y="915865"/>
                  <a:pt x="255697" y="911748"/>
                  <a:pt x="262498" y="899162"/>
                </a:cubicBezTo>
                <a:cubicBezTo>
                  <a:pt x="266276" y="892170"/>
                  <a:pt x="265774" y="886883"/>
                  <a:pt x="261759" y="882214"/>
                </a:cubicBezTo>
                <a:cubicBezTo>
                  <a:pt x="248848" y="867099"/>
                  <a:pt x="241864" y="844294"/>
                  <a:pt x="216117" y="846941"/>
                </a:cubicBezTo>
                <a:cubicBezTo>
                  <a:pt x="214767" y="847179"/>
                  <a:pt x="213361" y="846162"/>
                  <a:pt x="211969" y="845458"/>
                </a:cubicBezTo>
                <a:cubicBezTo>
                  <a:pt x="206685" y="842913"/>
                  <a:pt x="200848" y="840147"/>
                  <a:pt x="202383" y="831653"/>
                </a:cubicBezTo>
                <a:cubicBezTo>
                  <a:pt x="204188" y="823111"/>
                  <a:pt x="211130" y="819988"/>
                  <a:pt x="217302" y="817950"/>
                </a:cubicBezTo>
                <a:cubicBezTo>
                  <a:pt x="233145" y="812939"/>
                  <a:pt x="245914" y="818592"/>
                  <a:pt x="258185" y="825283"/>
                </a:cubicBezTo>
                <a:cubicBezTo>
                  <a:pt x="288036" y="841837"/>
                  <a:pt x="313015" y="865260"/>
                  <a:pt x="339019" y="887237"/>
                </a:cubicBezTo>
                <a:cubicBezTo>
                  <a:pt x="378027" y="920202"/>
                  <a:pt x="412674" y="959314"/>
                  <a:pt x="455541" y="987171"/>
                </a:cubicBezTo>
                <a:cubicBezTo>
                  <a:pt x="583008" y="1069675"/>
                  <a:pt x="708694" y="1155025"/>
                  <a:pt x="839737" y="1232154"/>
                </a:cubicBezTo>
                <a:cubicBezTo>
                  <a:pt x="888076" y="1260626"/>
                  <a:pt x="937413" y="1287025"/>
                  <a:pt x="987251" y="1312386"/>
                </a:cubicBezTo>
                <a:cubicBezTo>
                  <a:pt x="987438" y="1310454"/>
                  <a:pt x="987654" y="1309151"/>
                  <a:pt x="987828" y="1306906"/>
                </a:cubicBezTo>
                <a:cubicBezTo>
                  <a:pt x="987759" y="1305338"/>
                  <a:pt x="987677" y="1303454"/>
                  <a:pt x="987609" y="1301885"/>
                </a:cubicBezTo>
                <a:cubicBezTo>
                  <a:pt x="952341" y="1285971"/>
                  <a:pt x="917544" y="1268392"/>
                  <a:pt x="883773" y="1249366"/>
                </a:cubicBezTo>
                <a:cubicBezTo>
                  <a:pt x="800867" y="1202326"/>
                  <a:pt x="724387" y="1146562"/>
                  <a:pt x="658689" y="1075926"/>
                </a:cubicBezTo>
                <a:cubicBezTo>
                  <a:pt x="653269" y="1070242"/>
                  <a:pt x="647527" y="1069673"/>
                  <a:pt x="639221" y="1072721"/>
                </a:cubicBezTo>
                <a:cubicBezTo>
                  <a:pt x="612439" y="1082826"/>
                  <a:pt x="603654" y="1074888"/>
                  <a:pt x="607837" y="1046001"/>
                </a:cubicBezTo>
                <a:cubicBezTo>
                  <a:pt x="608886" y="1038856"/>
                  <a:pt x="608910" y="1033160"/>
                  <a:pt x="604057" y="1028006"/>
                </a:cubicBezTo>
                <a:cubicBezTo>
                  <a:pt x="582361" y="1004953"/>
                  <a:pt x="559626" y="983032"/>
                  <a:pt x="535068" y="963012"/>
                </a:cubicBezTo>
                <a:cubicBezTo>
                  <a:pt x="489628" y="926121"/>
                  <a:pt x="441097" y="893257"/>
                  <a:pt x="398492" y="852702"/>
                </a:cubicBezTo>
                <a:cubicBezTo>
                  <a:pt x="385976" y="840363"/>
                  <a:pt x="376348" y="825616"/>
                  <a:pt x="370407" y="808003"/>
                </a:cubicBezTo>
                <a:cubicBezTo>
                  <a:pt x="368512" y="802013"/>
                  <a:pt x="367360" y="794309"/>
                  <a:pt x="373637" y="788457"/>
                </a:cubicBezTo>
                <a:cubicBezTo>
                  <a:pt x="379645" y="782652"/>
                  <a:pt x="384471" y="787178"/>
                  <a:pt x="388957" y="790181"/>
                </a:cubicBezTo>
                <a:cubicBezTo>
                  <a:pt x="407729" y="802365"/>
                  <a:pt x="426784" y="814815"/>
                  <a:pt x="445569" y="827313"/>
                </a:cubicBezTo>
                <a:cubicBezTo>
                  <a:pt x="464624" y="839764"/>
                  <a:pt x="483437" y="852889"/>
                  <a:pt x="503344" y="866138"/>
                </a:cubicBezTo>
                <a:cubicBezTo>
                  <a:pt x="504379" y="858682"/>
                  <a:pt x="500259" y="857827"/>
                  <a:pt x="497988" y="855698"/>
                </a:cubicBezTo>
                <a:cubicBezTo>
                  <a:pt x="465913" y="825620"/>
                  <a:pt x="431003" y="799206"/>
                  <a:pt x="395068" y="774238"/>
                </a:cubicBezTo>
                <a:cubicBezTo>
                  <a:pt x="367267" y="754791"/>
                  <a:pt x="340223" y="733946"/>
                  <a:pt x="321225" y="704090"/>
                </a:cubicBezTo>
                <a:cubicBezTo>
                  <a:pt x="313910" y="692415"/>
                  <a:pt x="309809" y="679538"/>
                  <a:pt x="310772" y="664187"/>
                </a:cubicBezTo>
                <a:cubicBezTo>
                  <a:pt x="311107" y="659384"/>
                  <a:pt x="311442" y="654580"/>
                  <a:pt x="316776" y="652057"/>
                </a:cubicBezTo>
                <a:cubicBezTo>
                  <a:pt x="321044" y="650039"/>
                  <a:pt x="323869" y="652386"/>
                  <a:pt x="326167" y="655144"/>
                </a:cubicBezTo>
                <a:cubicBezTo>
                  <a:pt x="330196" y="660125"/>
                  <a:pt x="334224" y="665107"/>
                  <a:pt x="339819" y="668549"/>
                </a:cubicBezTo>
                <a:cubicBezTo>
                  <a:pt x="373388" y="689190"/>
                  <a:pt x="404905" y="712724"/>
                  <a:pt x="435653" y="737342"/>
                </a:cubicBezTo>
                <a:cubicBezTo>
                  <a:pt x="486133" y="777455"/>
                  <a:pt x="536115" y="818606"/>
                  <a:pt x="594518" y="846882"/>
                </a:cubicBezTo>
                <a:cubicBezTo>
                  <a:pt x="616490" y="857553"/>
                  <a:pt x="639205" y="866511"/>
                  <a:pt x="665142" y="868257"/>
                </a:cubicBezTo>
                <a:cubicBezTo>
                  <a:pt x="664195" y="865262"/>
                  <a:pt x="662491" y="863665"/>
                  <a:pt x="660802" y="862382"/>
                </a:cubicBezTo>
                <a:cubicBezTo>
                  <a:pt x="604283" y="821121"/>
                  <a:pt x="549586" y="777958"/>
                  <a:pt x="499505" y="728286"/>
                </a:cubicBezTo>
                <a:cubicBezTo>
                  <a:pt x="437758" y="667074"/>
                  <a:pt x="384382" y="598058"/>
                  <a:pt x="345927" y="515339"/>
                </a:cubicBezTo>
                <a:cubicBezTo>
                  <a:pt x="344141" y="511860"/>
                  <a:pt x="342910" y="508598"/>
                  <a:pt x="338588" y="509361"/>
                </a:cubicBezTo>
                <a:cubicBezTo>
                  <a:pt x="327525" y="511630"/>
                  <a:pt x="326170" y="505543"/>
                  <a:pt x="327339" y="494900"/>
                </a:cubicBezTo>
                <a:cubicBezTo>
                  <a:pt x="330552" y="468714"/>
                  <a:pt x="322326" y="448660"/>
                  <a:pt x="303055" y="437512"/>
                </a:cubicBezTo>
                <a:cubicBezTo>
                  <a:pt x="289083" y="429226"/>
                  <a:pt x="277325" y="421812"/>
                  <a:pt x="292117" y="398959"/>
                </a:cubicBezTo>
                <a:cubicBezTo>
                  <a:pt x="295694" y="393584"/>
                  <a:pt x="294041" y="386918"/>
                  <a:pt x="292417" y="380879"/>
                </a:cubicBezTo>
                <a:cubicBezTo>
                  <a:pt x="290115" y="371796"/>
                  <a:pt x="285463" y="365027"/>
                  <a:pt x="280259" y="358039"/>
                </a:cubicBezTo>
                <a:cubicBezTo>
                  <a:pt x="277365" y="354122"/>
                  <a:pt x="273863" y="348731"/>
                  <a:pt x="277426" y="343041"/>
                </a:cubicBezTo>
                <a:cubicBezTo>
                  <a:pt x="281488" y="336315"/>
                  <a:pt x="287339" y="339394"/>
                  <a:pt x="292014" y="340466"/>
                </a:cubicBezTo>
                <a:cubicBezTo>
                  <a:pt x="313455" y="345221"/>
                  <a:pt x="326609" y="359662"/>
                  <a:pt x="333039" y="382248"/>
                </a:cubicBezTo>
                <a:cubicBezTo>
                  <a:pt x="337209" y="396693"/>
                  <a:pt x="342383" y="396728"/>
                  <a:pt x="352439" y="383884"/>
                </a:cubicBezTo>
                <a:cubicBezTo>
                  <a:pt x="363791" y="369545"/>
                  <a:pt x="373274" y="368504"/>
                  <a:pt x="381981" y="380883"/>
                </a:cubicBezTo>
                <a:cubicBezTo>
                  <a:pt x="388959" y="391037"/>
                  <a:pt x="394611" y="402058"/>
                  <a:pt x="402615" y="410767"/>
                </a:cubicBezTo>
                <a:cubicBezTo>
                  <a:pt x="424081" y="434810"/>
                  <a:pt x="444293" y="461289"/>
                  <a:pt x="488827" y="452479"/>
                </a:cubicBezTo>
                <a:cubicBezTo>
                  <a:pt x="476447" y="443279"/>
                  <a:pt x="464047" y="446100"/>
                  <a:pt x="453360" y="444507"/>
                </a:cubicBezTo>
                <a:cubicBezTo>
                  <a:pt x="445687" y="443331"/>
                  <a:pt x="437918" y="439958"/>
                  <a:pt x="444814" y="429568"/>
                </a:cubicBezTo>
                <a:cubicBezTo>
                  <a:pt x="452737" y="417733"/>
                  <a:pt x="447628" y="412942"/>
                  <a:pt x="442720" y="406534"/>
                </a:cubicBezTo>
                <a:cubicBezTo>
                  <a:pt x="431444" y="391445"/>
                  <a:pt x="422234" y="373778"/>
                  <a:pt x="399647" y="373970"/>
                </a:cubicBezTo>
                <a:cubicBezTo>
                  <a:pt x="396107" y="373962"/>
                  <a:pt x="393255" y="370986"/>
                  <a:pt x="390458" y="369266"/>
                </a:cubicBezTo>
                <a:cubicBezTo>
                  <a:pt x="386539" y="366795"/>
                  <a:pt x="383146" y="363915"/>
                  <a:pt x="384776" y="357618"/>
                </a:cubicBezTo>
                <a:cubicBezTo>
                  <a:pt x="386436" y="351948"/>
                  <a:pt x="390351" y="348094"/>
                  <a:pt x="395456" y="346561"/>
                </a:cubicBezTo>
                <a:cubicBezTo>
                  <a:pt x="400022" y="345122"/>
                  <a:pt x="404870" y="343950"/>
                  <a:pt x="409490" y="343767"/>
                </a:cubicBezTo>
                <a:cubicBezTo>
                  <a:pt x="430118" y="342340"/>
                  <a:pt x="444782" y="353984"/>
                  <a:pt x="459406" y="364686"/>
                </a:cubicBezTo>
                <a:cubicBezTo>
                  <a:pt x="510573" y="401831"/>
                  <a:pt x="556044" y="445675"/>
                  <a:pt x="603593" y="487253"/>
                </a:cubicBezTo>
                <a:cubicBezTo>
                  <a:pt x="651129" y="528518"/>
                  <a:pt x="706332" y="558308"/>
                  <a:pt x="758457" y="592438"/>
                </a:cubicBezTo>
                <a:cubicBezTo>
                  <a:pt x="878695" y="671475"/>
                  <a:pt x="999459" y="750102"/>
                  <a:pt x="1126835" y="818073"/>
                </a:cubicBezTo>
                <a:cubicBezTo>
                  <a:pt x="1251416" y="884324"/>
                  <a:pt x="1667647" y="915225"/>
                  <a:pt x="1748686" y="913256"/>
                </a:cubicBezTo>
                <a:cubicBezTo>
                  <a:pt x="1852285" y="910467"/>
                  <a:pt x="2096505" y="873683"/>
                  <a:pt x="2345605" y="842682"/>
                </a:cubicBezTo>
                <a:cubicBezTo>
                  <a:pt x="2373756" y="838977"/>
                  <a:pt x="2401379" y="835684"/>
                  <a:pt x="2430665" y="833044"/>
                </a:cubicBezTo>
                <a:cubicBezTo>
                  <a:pt x="3260397" y="757430"/>
                  <a:pt x="3845073" y="368944"/>
                  <a:pt x="3874549" y="345713"/>
                </a:cubicBezTo>
                <a:cubicBezTo>
                  <a:pt x="3921930" y="308568"/>
                  <a:pt x="4079617" y="235190"/>
                  <a:pt x="4079914" y="235770"/>
                </a:cubicBezTo>
                <a:cubicBezTo>
                  <a:pt x="4083430" y="241475"/>
                  <a:pt x="4101322" y="245987"/>
                  <a:pt x="4115814" y="249002"/>
                </a:cubicBezTo>
                <a:lnTo>
                  <a:pt x="4129591" y="251735"/>
                </a:lnTo>
                <a:lnTo>
                  <a:pt x="4131313" y="253264"/>
                </a:lnTo>
                <a:cubicBezTo>
                  <a:pt x="4136355" y="253402"/>
                  <a:pt x="4136103" y="253090"/>
                  <a:pt x="4132779" y="252368"/>
                </a:cubicBezTo>
                <a:lnTo>
                  <a:pt x="4129591" y="251735"/>
                </a:lnTo>
                <a:lnTo>
                  <a:pt x="4126781" y="249241"/>
                </a:lnTo>
                <a:cubicBezTo>
                  <a:pt x="4126067" y="246916"/>
                  <a:pt x="4126005" y="243923"/>
                  <a:pt x="4126159" y="241207"/>
                </a:cubicBezTo>
                <a:cubicBezTo>
                  <a:pt x="4126893" y="226844"/>
                  <a:pt x="4132343" y="214496"/>
                  <a:pt x="4145347" y="206824"/>
                </a:cubicBezTo>
                <a:cubicBezTo>
                  <a:pt x="4157825" y="199562"/>
                  <a:pt x="4170601" y="192878"/>
                  <a:pt x="4183377" y="186195"/>
                </a:cubicBezTo>
                <a:cubicBezTo>
                  <a:pt x="4194019" y="180522"/>
                  <a:pt x="4201312" y="179234"/>
                  <a:pt x="4203065" y="194422"/>
                </a:cubicBezTo>
                <a:cubicBezTo>
                  <a:pt x="4204816" y="209612"/>
                  <a:pt x="4219976" y="213894"/>
                  <a:pt x="4228763" y="203170"/>
                </a:cubicBezTo>
                <a:cubicBezTo>
                  <a:pt x="4263132" y="161048"/>
                  <a:pt x="4304408" y="127512"/>
                  <a:pt x="4343373" y="90903"/>
                </a:cubicBezTo>
                <a:cubicBezTo>
                  <a:pt x="4370579" y="65543"/>
                  <a:pt x="4399217" y="41828"/>
                  <a:pt x="4421541" y="10686"/>
                </a:cubicBezTo>
                <a:cubicBezTo>
                  <a:pt x="4425645" y="4902"/>
                  <a:pt x="4429395" y="-2718"/>
                  <a:pt x="4437179" y="96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6C5F13-F75A-49D5-9C76-3200BA49C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603" y="3803980"/>
            <a:ext cx="2766872" cy="100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37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9F29E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7F450-2E2C-40D1-AC0D-A0C75966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Ограничения по применению УСН (ст. 346.12)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9D0614D-B88C-44A4-836E-C599833572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66" y="3586684"/>
            <a:ext cx="4309533" cy="184157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C55B392-906B-4425-AA07-690270DBC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За</a:t>
            </a:r>
            <a:r>
              <a:rPr lang="en-US" sz="2400" dirty="0"/>
              <a:t> 9 </a:t>
            </a:r>
            <a:r>
              <a:rPr lang="en-US" sz="2400" dirty="0" err="1"/>
              <a:t>месяцев</a:t>
            </a:r>
            <a:r>
              <a:rPr lang="en-US" sz="2400" dirty="0"/>
              <a:t> </a:t>
            </a:r>
            <a:r>
              <a:rPr lang="en-US" sz="2400" dirty="0" err="1"/>
              <a:t>года</a:t>
            </a:r>
            <a:r>
              <a:rPr lang="en-US" sz="2400" dirty="0"/>
              <a:t> </a:t>
            </a:r>
            <a:r>
              <a:rPr lang="en-US" sz="2400" dirty="0" err="1"/>
              <a:t>перехода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УСН </a:t>
            </a:r>
            <a:r>
              <a:rPr lang="en-US" sz="2400" dirty="0" err="1"/>
              <a:t>доходы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превысили</a:t>
            </a:r>
            <a:r>
              <a:rPr lang="en-US" sz="2400" dirty="0"/>
              <a:t> 112</a:t>
            </a:r>
            <a:r>
              <a:rPr lang="ru-RU" sz="2400" dirty="0"/>
              <a:t>,5</a:t>
            </a:r>
            <a:r>
              <a:rPr lang="en-US" sz="2400" dirty="0"/>
              <a:t> </a:t>
            </a:r>
            <a:r>
              <a:rPr lang="en-US" sz="2400" dirty="0" err="1"/>
              <a:t>млн</a:t>
            </a:r>
            <a:r>
              <a:rPr lang="en-US" sz="2400" dirty="0"/>
              <a:t>. </a:t>
            </a:r>
            <a:r>
              <a:rPr lang="en-US" sz="2400" dirty="0" err="1"/>
              <a:t>руб</a:t>
            </a:r>
            <a:r>
              <a:rPr lang="en-US" sz="2400" dirty="0"/>
              <a:t>.,</a:t>
            </a:r>
          </a:p>
          <a:p>
            <a:r>
              <a:rPr lang="en-US" sz="2400" dirty="0" err="1"/>
              <a:t>Число</a:t>
            </a:r>
            <a:r>
              <a:rPr lang="en-US" sz="2400" dirty="0"/>
              <a:t> </a:t>
            </a:r>
            <a:r>
              <a:rPr lang="en-US" sz="2400" dirty="0" err="1"/>
              <a:t>работников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превышает</a:t>
            </a:r>
            <a:r>
              <a:rPr lang="en-US" sz="2400" dirty="0"/>
              <a:t> 100 </a:t>
            </a:r>
            <a:r>
              <a:rPr lang="en-US" sz="2400" dirty="0" err="1"/>
              <a:t>человек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Остаточная</a:t>
            </a:r>
            <a:r>
              <a:rPr lang="en-US" sz="2400" dirty="0"/>
              <a:t> </a:t>
            </a:r>
            <a:r>
              <a:rPr lang="en-US" sz="2400" dirty="0" err="1"/>
              <a:t>стоимость</a:t>
            </a:r>
            <a:r>
              <a:rPr lang="en-US" sz="2400" dirty="0"/>
              <a:t> </a:t>
            </a:r>
            <a:r>
              <a:rPr lang="en-US" sz="2400" dirty="0" err="1"/>
              <a:t>основных</a:t>
            </a:r>
            <a:r>
              <a:rPr lang="en-US" sz="2400" dirty="0"/>
              <a:t> </a:t>
            </a:r>
            <a:r>
              <a:rPr lang="en-US" sz="2400" dirty="0" err="1"/>
              <a:t>средств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превышает</a:t>
            </a:r>
            <a:r>
              <a:rPr lang="en-US" sz="2400" dirty="0"/>
              <a:t> 150 </a:t>
            </a:r>
            <a:r>
              <a:rPr lang="en-US" sz="2400" dirty="0" err="1"/>
              <a:t>млн</a:t>
            </a:r>
            <a:r>
              <a:rPr lang="en-US" sz="2400" dirty="0"/>
              <a:t>. </a:t>
            </a:r>
            <a:r>
              <a:rPr lang="en-US" sz="2400" dirty="0" err="1"/>
              <a:t>руб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4481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2B3F7-BDCD-4333-BB8A-0A25F3DD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 err="1"/>
              <a:t>Объекты</a:t>
            </a:r>
            <a:r>
              <a:rPr lang="en-US" sz="2800" dirty="0"/>
              <a:t> </a:t>
            </a:r>
            <a:r>
              <a:rPr lang="en-US" sz="2800" dirty="0" err="1"/>
              <a:t>налогообложения</a:t>
            </a:r>
            <a:r>
              <a:rPr lang="en-US" sz="2800" dirty="0"/>
              <a:t> </a:t>
            </a:r>
            <a:r>
              <a:rPr lang="en-US" sz="2800" dirty="0" err="1"/>
              <a:t>при</a:t>
            </a:r>
            <a:r>
              <a:rPr lang="en-US" sz="2800" dirty="0"/>
              <a:t> </a:t>
            </a:r>
            <a:r>
              <a:rPr lang="en-US" sz="2800" dirty="0" err="1"/>
              <a:t>упрощённой</a:t>
            </a:r>
            <a:r>
              <a:rPr lang="en-US" sz="2800" dirty="0"/>
              <a:t> </a:t>
            </a:r>
            <a:r>
              <a:rPr lang="en-US" sz="2800" dirty="0" err="1"/>
              <a:t>системе</a:t>
            </a:r>
            <a:r>
              <a:rPr lang="en-US" sz="2800" dirty="0"/>
              <a:t> </a:t>
            </a:r>
            <a:r>
              <a:rPr lang="en-US" sz="2800" dirty="0" err="1"/>
              <a:t>налогообложения</a:t>
            </a:r>
            <a:endParaRPr lang="en-US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ED9CFD-B081-4401-80E9-81E723372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132" y="2623381"/>
            <a:ext cx="5689653" cy="355358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800" dirty="0" err="1"/>
              <a:t>Доходы</a:t>
            </a:r>
            <a:r>
              <a:rPr lang="ru-RU" sz="1800" dirty="0"/>
              <a:t>:</a:t>
            </a:r>
            <a:r>
              <a:rPr lang="en-US" sz="1800" dirty="0"/>
              <a:t> </a:t>
            </a:r>
            <a:r>
              <a:rPr lang="en-US" sz="1800" dirty="0" err="1"/>
              <a:t>ставка</a:t>
            </a:r>
            <a:r>
              <a:rPr lang="en-US" sz="1800" dirty="0"/>
              <a:t> 6 </a:t>
            </a:r>
            <a:r>
              <a:rPr lang="en-US" sz="1800" dirty="0" err="1"/>
              <a:t>процентов</a:t>
            </a:r>
            <a:r>
              <a:rPr lang="ru-RU" sz="1800" dirty="0"/>
              <a:t> (в соответствии с ч. 1 ст. 346.20 НК РФ, «Законами субъектов Российской Федерации могут быть установлены налоговые ставки в пределах от 1 до 6 процентов в зависимости от категорий налогоплательщиков.»</a:t>
            </a:r>
            <a:r>
              <a:rPr lang="en-US" sz="1800" dirty="0"/>
              <a:t>,</a:t>
            </a:r>
          </a:p>
          <a:p>
            <a:r>
              <a:rPr lang="en-US" sz="1800" dirty="0" err="1"/>
              <a:t>Доходы</a:t>
            </a:r>
            <a:r>
              <a:rPr lang="en-US" sz="1800" dirty="0"/>
              <a:t>, </a:t>
            </a:r>
            <a:r>
              <a:rPr lang="en-US" sz="1800" dirty="0" err="1"/>
              <a:t>уменьшенные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величину</a:t>
            </a:r>
            <a:r>
              <a:rPr lang="en-US" sz="1800" dirty="0"/>
              <a:t> </a:t>
            </a:r>
            <a:r>
              <a:rPr lang="en-US" sz="1800" dirty="0" err="1"/>
              <a:t>расходов</a:t>
            </a:r>
            <a:r>
              <a:rPr lang="ru-RU" sz="1800" dirty="0"/>
              <a:t>:</a:t>
            </a:r>
            <a:r>
              <a:rPr lang="en-US" sz="1800" dirty="0"/>
              <a:t> 15 </a:t>
            </a:r>
            <a:r>
              <a:rPr lang="en-US" sz="1800" dirty="0" err="1"/>
              <a:t>процентов</a:t>
            </a:r>
            <a:r>
              <a:rPr lang="ru-RU" sz="1800" dirty="0"/>
              <a:t> (в соответствии с ч. 2 ст. 346.20 НК РФ, «Законами субъектов Российской Федерации могут быть установлены налоговые ставки в пределах от 5 до 15 процентов в зависимости от категорий налогоплательщиков»</a:t>
            </a:r>
            <a:r>
              <a:rPr lang="en-US" sz="1800" dirty="0"/>
              <a:t>.</a:t>
            </a:r>
          </a:p>
        </p:txBody>
      </p:sp>
      <p:pic>
        <p:nvPicPr>
          <p:cNvPr id="6" name="Объект 5" descr="Изображение выглядит как фотография, сидит, женщина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D4E2FC17-F275-4A2D-A438-2CD64BCDF1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86" y="1864613"/>
            <a:ext cx="4747547" cy="315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85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0D991F-10E3-4866-AE62-53FE88E5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Расширение возможностей применения УСН с 1 января 2021 г.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4B8FF5-A8EE-46E1-B790-61684D4DF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Плательщики УСН право на специальный режим, если доходы в течение года составят от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до 200 млн. руб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а средняя численность работников — от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до 130 человек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 п. 4 ст. 346.13 НК). </a:t>
            </a:r>
          </a:p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Повышенные ставки налога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процентов — на УСН с объектом «доходы»;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процентов — на УСН с объектом «доходы минус расходы».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ставки для упрощенцев действуют даже там, где регион ввел пониженные тарифы по УСН.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Повышенные ставки применяются в отношении доходов за налоговый период, начиная с которого превышены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пороги 150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и (или) 100 чел.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164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34BF9-EE74-4B1F-81E1-9383B494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Единый сельскохозяйственный налог (НК РФ, ч. 3 ст. 346.1)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E5294-A335-4012-9F08-995C0E24F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 err="1"/>
              <a:t>Исключает</a:t>
            </a:r>
            <a:r>
              <a:rPr lang="en-US" sz="2000" dirty="0"/>
              <a:t> </a:t>
            </a:r>
            <a:r>
              <a:rPr lang="en-US" sz="2000" dirty="0" err="1"/>
              <a:t>исчисление</a:t>
            </a:r>
            <a:r>
              <a:rPr lang="en-US" sz="2000" dirty="0"/>
              <a:t> и </a:t>
            </a:r>
            <a:r>
              <a:rPr lang="en-US" sz="2000" dirty="0" err="1"/>
              <a:t>уплату</a:t>
            </a:r>
            <a:r>
              <a:rPr lang="en-US" sz="2000" dirty="0"/>
              <a:t>: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Налога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прибыль</a:t>
            </a:r>
            <a:r>
              <a:rPr lang="en-US" sz="2000" dirty="0"/>
              <a:t> / НДФЛ,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Налога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имущество</a:t>
            </a:r>
            <a:r>
              <a:rPr lang="en-US" sz="2000" dirty="0"/>
              <a:t> (</a:t>
            </a:r>
            <a:r>
              <a:rPr lang="en-US" sz="2000" dirty="0" err="1"/>
              <a:t>задействованного</a:t>
            </a:r>
            <a:r>
              <a:rPr lang="en-US" sz="2000" dirty="0"/>
              <a:t> в </a:t>
            </a:r>
            <a:r>
              <a:rPr lang="en-US" sz="2000" dirty="0" err="1"/>
              <a:t>сельскохозяйственном</a:t>
            </a:r>
            <a:r>
              <a:rPr lang="en-US" sz="2000" dirty="0"/>
              <a:t> </a:t>
            </a:r>
            <a:r>
              <a:rPr lang="en-US" sz="2000" dirty="0" err="1"/>
              <a:t>производстве</a:t>
            </a:r>
            <a:r>
              <a:rPr lang="en-US" sz="2000" dirty="0"/>
              <a:t>),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(</a:t>
            </a:r>
            <a:r>
              <a:rPr lang="en-US" sz="2000" dirty="0" err="1"/>
              <a:t>Заменяются</a:t>
            </a:r>
            <a:r>
              <a:rPr lang="en-US" sz="2000" dirty="0"/>
              <a:t> </a:t>
            </a:r>
            <a:r>
              <a:rPr lang="en-US" sz="2000" dirty="0" err="1"/>
              <a:t>единым</a:t>
            </a:r>
            <a:r>
              <a:rPr lang="en-US" sz="2000" dirty="0"/>
              <a:t> </a:t>
            </a:r>
            <a:r>
              <a:rPr lang="en-US" sz="2000" dirty="0" err="1"/>
              <a:t>налогом</a:t>
            </a:r>
            <a:r>
              <a:rPr lang="en-US" sz="2000" dirty="0"/>
              <a:t> в </a:t>
            </a:r>
            <a:r>
              <a:rPr lang="en-US" sz="2000" dirty="0" err="1"/>
              <a:t>связи</a:t>
            </a:r>
            <a:r>
              <a:rPr lang="en-US" sz="2000" dirty="0"/>
              <a:t> с </a:t>
            </a:r>
            <a:r>
              <a:rPr lang="en-US" sz="2000" dirty="0" err="1"/>
              <a:t>применением</a:t>
            </a:r>
            <a:r>
              <a:rPr lang="en-US" sz="2000" dirty="0"/>
              <a:t> ЕСНХ)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0B11B59-D986-41D2-8728-98E851C5C4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46" y="2179829"/>
            <a:ext cx="4491887" cy="252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76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2235227-A27F-4BE3-9F18-28E2355F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Критерий возможности перехода на ЕСХН (ст. 346.2 НК РФ)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6ED74D02-C0A2-444C-ABA9-1674E80CA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2. В целях настоящей главы сельскохозяйственными товаропроизводителями признаются:</a:t>
            </a:r>
          </a:p>
          <a:p>
            <a:pPr marL="0" indent="0">
              <a:buNone/>
            </a:pPr>
            <a:r>
              <a:rPr lang="ru-RU" sz="1600" dirty="0"/>
              <a:t>1) организации и индивидуальные предприниматели, производящие сельскохозяйственную продукцию, осуществляющие ее первичную и последующую (промышленную) переработку (в том числе на арендованных основных средствах) и реализующие эту продукцию, при условии, что в общем доходе от реализации товаров (работ, услуг) таких организаций и индивидуальных предпринимателей доля дохода от реализации произведенной ими сельскохозяйственной продукции, включая продукцию ее первичной переработки, произведенную ими из сельскохозяйственного сырья собственного производства, а также от оказания сельскохозяйственным товаропроизводителям услуг, указанных в подпункте 2 настоящего пункта, составляет не менее 70 процентов;</a:t>
            </a:r>
          </a:p>
          <a:p>
            <a:pPr marL="0" indent="0">
              <a:buNone/>
            </a:pPr>
            <a:r>
              <a:rPr lang="ru-RU" sz="1600" dirty="0"/>
              <a:t>2) организации и индивидуальные предприниматели, оказывающие услуги сельскохозяйственным товаропроизводителям, признаваемым таковыми в целях настоящей главы, которые относятся … к вспомогательной деятельности в области производства сельскохозяйственных культур и послеуборочной обработки сельскохозяйственной продукции, в том числе:</a:t>
            </a:r>
          </a:p>
          <a:p>
            <a:pPr marL="0" indent="0">
              <a:buNone/>
            </a:pPr>
            <a:r>
              <a:rPr lang="ru-RU" sz="1600" dirty="0"/>
              <a:t>услуги в области растениеводства…;</a:t>
            </a:r>
          </a:p>
          <a:p>
            <a:pPr marL="0" indent="0">
              <a:buNone/>
            </a:pPr>
            <a:r>
              <a:rPr lang="ru-RU" sz="1600" dirty="0"/>
              <a:t>услуги в области животноводства...</a:t>
            </a:r>
          </a:p>
        </p:txBody>
      </p:sp>
    </p:spTree>
    <p:extLst>
      <p:ext uri="{BB962C8B-B14F-4D97-AF65-F5344CB8AC3E}">
        <p14:creationId xmlns:p14="http://schemas.microsoft.com/office/powerpoint/2010/main" val="75613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2F923-78FD-4054-8B22-F3F2457C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настоящее время действуют следующие виды крестьянских (фермерских) хозяйств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F1C802-7B5F-45CE-BE07-4E4F4AA52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 статусе юридического лица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057155E-8342-490B-BE2D-02E69F4F08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Созданные до 1994 г. на основе Закона РСФСР № 348-1,</a:t>
            </a:r>
          </a:p>
          <a:p>
            <a:r>
              <a:rPr lang="ru-RU" dirty="0"/>
              <a:t>Создаваемые с 2013 г. на основе статьи 86.1 Гражданского Кодекса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B122EC9-3EB3-4ACB-A94C-6C9429E88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Без статуса юридического лица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FBCBE854-B106-49DB-A605-058E03B017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Созданные начиная с 1995 г. по н/в и действующие на основе Федерального закона № 74-ФЗ «О крестьянском (фермерском) хозяйстве</a:t>
            </a:r>
          </a:p>
        </p:txBody>
      </p:sp>
    </p:spTree>
    <p:extLst>
      <p:ext uri="{BB962C8B-B14F-4D97-AF65-F5344CB8AC3E}">
        <p14:creationId xmlns:p14="http://schemas.microsoft.com/office/powerpoint/2010/main" val="1929596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9F29E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D21DC-F17F-4975-B562-B60623E0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/>
              <a:t>Объект</a:t>
            </a:r>
            <a:r>
              <a:rPr lang="en-US" dirty="0"/>
              <a:t> </a:t>
            </a:r>
            <a:r>
              <a:rPr lang="en-US" dirty="0" err="1"/>
              <a:t>налогообложения</a:t>
            </a:r>
            <a:endParaRPr lang="en-US" dirty="0"/>
          </a:p>
        </p:txBody>
      </p:sp>
      <p:pic>
        <p:nvPicPr>
          <p:cNvPr id="6" name="Объект 5" descr="Изображение выглядит как мобильный телефон, телефон,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D9839538-D0FA-4385-9451-F6B25DA70F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3246933"/>
            <a:ext cx="4309533" cy="252107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1F42295-2E90-4DCF-9472-DB282CE40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Доходы, уменьшенные на величину расходов</a:t>
            </a:r>
          </a:p>
          <a:p>
            <a:r>
              <a:rPr lang="en-US" sz="2400"/>
              <a:t>Ставка налога 6 процентов</a:t>
            </a:r>
          </a:p>
        </p:txBody>
      </p:sp>
    </p:spTree>
    <p:extLst>
      <p:ext uri="{BB962C8B-B14F-4D97-AF65-F5344CB8AC3E}">
        <p14:creationId xmlns:p14="http://schemas.microsoft.com/office/powerpoint/2010/main" val="1039009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A7A5E-18AC-4BBE-8289-F44CF277C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ЕСХН и налог на добавленную стоимость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6A4776-DD51-454B-AD6A-CD61ABA71C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 общем случае плательщик ЕСХН является плательщиком НДС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317EDF7-E2A0-4124-9C4C-4305BF0487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 2019 г. плательщики ЕСХН вправе подать заявление об освобождении от исчисления и уплаты НДС (ст. 145 НК РФ) – отказаться в дальнейшем от данного права невозможно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4DCAD6-02E9-44CE-A6EB-22D778E2A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8" y="3715143"/>
            <a:ext cx="6285714" cy="3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14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6AC09-45B3-4487-8A30-07D80930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Освобождение плательщика ЕСХН от исчисления и уплаты НДС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10B669-6F5D-463E-9132-D4B6EAAE7E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Сумма доходов за предшествующий налоговый период не превышала:</a:t>
            </a:r>
          </a:p>
          <a:p>
            <a:r>
              <a:rPr lang="ru-RU" dirty="0"/>
              <a:t>90 миллионов рублей за 2019 год,</a:t>
            </a:r>
          </a:p>
          <a:p>
            <a:r>
              <a:rPr lang="ru-RU" dirty="0"/>
              <a:t>80 миллионов рублей за 2020 год,</a:t>
            </a:r>
          </a:p>
          <a:p>
            <a:r>
              <a:rPr lang="ru-RU" dirty="0"/>
              <a:t>70 миллионов рублей за 2021 год,</a:t>
            </a:r>
          </a:p>
          <a:p>
            <a:r>
              <a:rPr lang="ru-RU" dirty="0"/>
              <a:t>60 миллионов рублей за 2022 год и последующие годы.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18F012-A5B9-4134-AB5E-9DF8C7E940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Уведомление в ИФНС подаётся не позднее 20 числа месяца, начиная с которого используется право на освобождение.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677BAE-97BF-4FEA-8F23-12626AA22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595" y="3730970"/>
            <a:ext cx="2866667" cy="2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60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20921-DF33-4803-A6B2-C77BB0E8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155830" cy="18073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dirty="0" err="1"/>
              <a:t>Патентная</a:t>
            </a:r>
            <a:r>
              <a:rPr lang="en-US" sz="3100" dirty="0"/>
              <a:t> </a:t>
            </a:r>
            <a:r>
              <a:rPr lang="en-US" sz="3100" dirty="0" err="1"/>
              <a:t>система</a:t>
            </a:r>
            <a:r>
              <a:rPr lang="en-US" sz="3100" dirty="0"/>
              <a:t> </a:t>
            </a:r>
            <a:r>
              <a:rPr lang="en-US" sz="3100" dirty="0" err="1"/>
              <a:t>налогообложения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(</a:t>
            </a:r>
            <a:r>
              <a:rPr lang="en-US" sz="3100" dirty="0" err="1"/>
              <a:t>только</a:t>
            </a:r>
            <a:r>
              <a:rPr lang="en-US" sz="3100" dirty="0"/>
              <a:t> </a:t>
            </a:r>
            <a:r>
              <a:rPr lang="en-US" sz="3100" dirty="0" err="1"/>
              <a:t>для</a:t>
            </a:r>
            <a:r>
              <a:rPr lang="en-US" sz="3100" dirty="0"/>
              <a:t> ИП</a:t>
            </a:r>
            <a:r>
              <a:rPr lang="ru-RU" sz="3100" dirty="0"/>
              <a:t> и КФХ без юридического лица</a:t>
            </a:r>
            <a:r>
              <a:rPr lang="en-US" sz="3100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4DC464-E6FE-4495-ABAC-3504F0972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 err="1"/>
              <a:t>Применение</a:t>
            </a:r>
            <a:r>
              <a:rPr lang="en-US" dirty="0"/>
              <a:t> ПСН </a:t>
            </a:r>
            <a:r>
              <a:rPr lang="en-US" dirty="0" err="1"/>
              <a:t>освобождает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уплаты</a:t>
            </a:r>
            <a:r>
              <a:rPr lang="en-US" dirty="0"/>
              <a:t>:</a:t>
            </a:r>
          </a:p>
          <a:p>
            <a:r>
              <a:rPr lang="en-US" dirty="0"/>
              <a:t>НДС,</a:t>
            </a:r>
          </a:p>
          <a:p>
            <a:r>
              <a:rPr lang="en-US" dirty="0"/>
              <a:t>НДФЛ,</a:t>
            </a:r>
          </a:p>
          <a:p>
            <a:r>
              <a:rPr lang="en-US" dirty="0" err="1"/>
              <a:t>Налога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имущество</a:t>
            </a:r>
            <a:r>
              <a:rPr lang="en-US" dirty="0"/>
              <a:t>.</a:t>
            </a:r>
          </a:p>
        </p:txBody>
      </p:sp>
      <p:pic>
        <p:nvPicPr>
          <p:cNvPr id="1026" name="Picture 2" descr="Патент – комфортное ведение бизнеса. » Сайт Богородского района Кировской  области">
            <a:extLst>
              <a:ext uri="{FF2B5EF4-FFF2-40B4-BE49-F238E27FC236}">
                <a16:creationId xmlns:a16="http://schemas.microsoft.com/office/drawing/2014/main" id="{F1224AE8-0603-4AF0-A09B-2E65661F53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2" r="8489"/>
          <a:stretch/>
        </p:blipFill>
        <p:spPr bwMode="auto"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08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D99D5F2-0EB4-4AF2-A12D-6C2BBD10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Условия применения ПСН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716DEA-0CE3-4CF2-A327-D6EE309A7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Патентная система налогообложения применяется в отношении видов предпринимательской деятельности, установленных ст. 346.43 Налогового Кодекса,</a:t>
            </a:r>
          </a:p>
          <a:p>
            <a:r>
              <a:rPr lang="ru-RU" dirty="0"/>
              <a:t>С начала календарного года доходы от реализации не превысили 60 млн. руб.,</a:t>
            </a:r>
          </a:p>
          <a:p>
            <a:r>
              <a:rPr lang="ru-RU" dirty="0"/>
              <a:t>Средняя численность наёмных работников не превышает 15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712231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527FF-4FC0-48D2-B89E-B75BB4AA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Новые</a:t>
            </a:r>
            <a:r>
              <a:rPr lang="en-US" dirty="0"/>
              <a:t> </a:t>
            </a:r>
            <a:r>
              <a:rPr lang="en-US" dirty="0" err="1"/>
              <a:t>виды</a:t>
            </a:r>
            <a:r>
              <a:rPr lang="en-US" dirty="0"/>
              <a:t> </a:t>
            </a:r>
            <a:r>
              <a:rPr lang="en-US" dirty="0" err="1"/>
              <a:t>деятельности</a:t>
            </a:r>
            <a:r>
              <a:rPr lang="en-US" dirty="0"/>
              <a:t>, </a:t>
            </a:r>
            <a:r>
              <a:rPr lang="en-US" dirty="0" err="1"/>
              <a:t>допускающие</a:t>
            </a:r>
            <a:r>
              <a:rPr lang="en-US" dirty="0"/>
              <a:t> </a:t>
            </a:r>
            <a:r>
              <a:rPr lang="en-US" dirty="0" err="1"/>
              <a:t>применение</a:t>
            </a:r>
            <a:r>
              <a:rPr lang="en-US" dirty="0"/>
              <a:t> ПСН, с 01.01.2021 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0D023-7C13-4F5E-A248-70EB1767D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13625"/>
            <a:ext cx="4614759" cy="41633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Патентная</a:t>
            </a:r>
            <a:r>
              <a:rPr lang="en-US" sz="2000" dirty="0"/>
              <a:t> </a:t>
            </a:r>
            <a:r>
              <a:rPr lang="en-US" sz="2000" dirty="0" err="1"/>
              <a:t>система</a:t>
            </a:r>
            <a:r>
              <a:rPr lang="en-US" sz="2000" dirty="0"/>
              <a:t> </a:t>
            </a:r>
            <a:r>
              <a:rPr lang="en-US" sz="2000" dirty="0" err="1"/>
              <a:t>налогообложения</a:t>
            </a:r>
            <a:r>
              <a:rPr lang="en-US" sz="2000" dirty="0"/>
              <a:t> </a:t>
            </a:r>
            <a:r>
              <a:rPr lang="en-US" sz="2000" dirty="0" err="1"/>
              <a:t>применяется</a:t>
            </a:r>
            <a:r>
              <a:rPr lang="en-US" sz="2000" dirty="0"/>
              <a:t> в </a:t>
            </a:r>
            <a:r>
              <a:rPr lang="en-US" sz="2000" dirty="0" err="1"/>
              <a:t>отношении</a:t>
            </a:r>
            <a:r>
              <a:rPr lang="en-US" sz="2000" dirty="0"/>
              <a:t> </a:t>
            </a:r>
            <a:r>
              <a:rPr lang="en-US" sz="2000" dirty="0" err="1"/>
              <a:t>видов</a:t>
            </a:r>
            <a:r>
              <a:rPr lang="en-US" sz="2000" dirty="0"/>
              <a:t> </a:t>
            </a:r>
            <a:r>
              <a:rPr lang="en-US" sz="2000" dirty="0" err="1"/>
              <a:t>предпринимательской</a:t>
            </a:r>
            <a:r>
              <a:rPr lang="en-US" sz="2000" dirty="0"/>
              <a:t> </a:t>
            </a:r>
            <a:r>
              <a:rPr lang="en-US" sz="2000" dirty="0" err="1"/>
              <a:t>деятельности</a:t>
            </a:r>
            <a:endParaRPr lang="en-US" sz="2000" dirty="0"/>
          </a:p>
          <a:p>
            <a:pPr marL="0"/>
            <a:r>
              <a:rPr lang="en-US" sz="2000" dirty="0"/>
              <a:t>54) </a:t>
            </a:r>
            <a:r>
              <a:rPr lang="en-US" sz="2000" dirty="0" err="1"/>
              <a:t>растениеводство</a:t>
            </a:r>
            <a:r>
              <a:rPr lang="en-US" sz="2000" dirty="0"/>
              <a:t>, </a:t>
            </a:r>
            <a:r>
              <a:rPr lang="en-US" sz="2000" dirty="0" err="1"/>
              <a:t>услуги</a:t>
            </a:r>
            <a:r>
              <a:rPr lang="en-US" sz="2000" dirty="0"/>
              <a:t> в </a:t>
            </a:r>
            <a:r>
              <a:rPr lang="en-US" sz="2000" dirty="0" err="1"/>
              <a:t>области</a:t>
            </a:r>
            <a:r>
              <a:rPr lang="en-US" sz="2000" dirty="0"/>
              <a:t> </a:t>
            </a:r>
            <a:r>
              <a:rPr lang="en-US" sz="2000" dirty="0" err="1"/>
              <a:t>растениеводства</a:t>
            </a:r>
            <a:r>
              <a:rPr lang="en-US" sz="2000" dirty="0"/>
              <a:t>;</a:t>
            </a:r>
          </a:p>
          <a:p>
            <a:pPr marL="0"/>
            <a:r>
              <a:rPr lang="en-US" sz="2000" dirty="0"/>
              <a:t>56) </a:t>
            </a:r>
            <a:r>
              <a:rPr lang="en-US" sz="2000" dirty="0" err="1"/>
              <a:t>рыболовство</a:t>
            </a:r>
            <a:r>
              <a:rPr lang="en-US" sz="2000" dirty="0"/>
              <a:t> и </a:t>
            </a:r>
            <a:r>
              <a:rPr lang="en-US" sz="2000" dirty="0" err="1"/>
              <a:t>рыбоводство</a:t>
            </a:r>
            <a:r>
              <a:rPr lang="en-US" sz="2000" dirty="0"/>
              <a:t>, </a:t>
            </a:r>
            <a:r>
              <a:rPr lang="en-US" sz="2000" dirty="0" err="1"/>
              <a:t>рыболовство</a:t>
            </a:r>
            <a:r>
              <a:rPr lang="en-US" sz="2000" dirty="0"/>
              <a:t> </a:t>
            </a:r>
            <a:r>
              <a:rPr lang="en-US" sz="2000" dirty="0" err="1"/>
              <a:t>любительское</a:t>
            </a:r>
            <a:r>
              <a:rPr lang="en-US" sz="2000" dirty="0"/>
              <a:t> и </a:t>
            </a:r>
            <a:r>
              <a:rPr lang="en-US" sz="2000" dirty="0" err="1"/>
              <a:t>спортивное</a:t>
            </a:r>
            <a:r>
              <a:rPr lang="en-US" sz="2000" dirty="0"/>
              <a:t>;</a:t>
            </a:r>
          </a:p>
          <a:p>
            <a:pPr marL="0"/>
            <a:r>
              <a:rPr lang="en-US" sz="2000" dirty="0"/>
              <a:t>64) </a:t>
            </a:r>
            <a:r>
              <a:rPr lang="en-US" sz="2000" dirty="0" err="1"/>
              <a:t>животноводство</a:t>
            </a:r>
            <a:r>
              <a:rPr lang="en-US" sz="2000" dirty="0"/>
              <a:t>, </a:t>
            </a:r>
            <a:r>
              <a:rPr lang="en-US" sz="2000" dirty="0" err="1"/>
              <a:t>услуги</a:t>
            </a:r>
            <a:r>
              <a:rPr lang="en-US" sz="2000" dirty="0"/>
              <a:t> в </a:t>
            </a:r>
            <a:r>
              <a:rPr lang="en-US" sz="2000" dirty="0" err="1"/>
              <a:t>области</a:t>
            </a:r>
            <a:r>
              <a:rPr lang="en-US" sz="2000" dirty="0"/>
              <a:t> </a:t>
            </a:r>
            <a:r>
              <a:rPr lang="en-US" sz="2000" dirty="0" err="1"/>
              <a:t>животноводства</a:t>
            </a:r>
            <a:r>
              <a:rPr lang="ru-RU" sz="2000" dirty="0"/>
              <a:t>…</a:t>
            </a:r>
            <a:endParaRPr lang="en-US" sz="2000" dirty="0"/>
          </a:p>
        </p:txBody>
      </p:sp>
      <p:pic>
        <p:nvPicPr>
          <p:cNvPr id="2050" name="Picture 2" descr="Уборка зерна | ООО &quot;Истобное&quot;">
            <a:extLst>
              <a:ext uri="{FF2B5EF4-FFF2-40B4-BE49-F238E27FC236}">
                <a16:creationId xmlns:a16="http://schemas.microsoft.com/office/drawing/2014/main" id="{C59B92EB-30C9-482B-97A0-FE299D5300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-1" b="-1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91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2C095-349C-440D-840A-23923735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Объект налогообложения ПСН</a:t>
            </a:r>
          </a:p>
        </p:txBody>
      </p:sp>
      <p:pic>
        <p:nvPicPr>
          <p:cNvPr id="1026" name="Picture 2" descr="Мечта о богатстве - Логос инфо">
            <a:extLst>
              <a:ext uri="{FF2B5EF4-FFF2-40B4-BE49-F238E27FC236}">
                <a16:creationId xmlns:a16="http://schemas.microsoft.com/office/drawing/2014/main" id="{CB971A74-7B19-473F-AADC-76D8B85376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r="15877" b="-2"/>
          <a:stretch/>
        </p:blipFill>
        <p:spPr bwMode="auto"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65B6291-EB95-4A8D-B6FD-C04D8A9E1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/>
              <a:t>Объект</a:t>
            </a:r>
            <a:r>
              <a:rPr lang="en-US" sz="2400" dirty="0"/>
              <a:t> </a:t>
            </a:r>
            <a:r>
              <a:rPr lang="en-US" sz="2400" dirty="0" err="1"/>
              <a:t>налогообложения</a:t>
            </a:r>
            <a:r>
              <a:rPr lang="en-US" sz="2400" dirty="0"/>
              <a:t> – </a:t>
            </a:r>
            <a:r>
              <a:rPr lang="en-US" sz="2400" dirty="0" err="1"/>
              <a:t>потенциально</a:t>
            </a:r>
            <a:r>
              <a:rPr lang="en-US" sz="2400" dirty="0"/>
              <a:t> </a:t>
            </a:r>
            <a:r>
              <a:rPr lang="en-US" sz="2400" dirty="0" err="1"/>
              <a:t>возможный</a:t>
            </a:r>
            <a:r>
              <a:rPr lang="en-US" sz="2400" dirty="0"/>
              <a:t> </a:t>
            </a:r>
            <a:r>
              <a:rPr lang="en-US" sz="2400" dirty="0" err="1"/>
              <a:t>доход</a:t>
            </a:r>
            <a:r>
              <a:rPr lang="en-US" sz="2400" dirty="0"/>
              <a:t>, </a:t>
            </a:r>
            <a:r>
              <a:rPr lang="en-US" sz="2400" dirty="0" err="1"/>
              <a:t>устанавливаемый</a:t>
            </a:r>
            <a:r>
              <a:rPr lang="en-US" sz="2400" dirty="0"/>
              <a:t> </a:t>
            </a:r>
            <a:r>
              <a:rPr lang="en-US" sz="2400" dirty="0" err="1"/>
              <a:t>законом</a:t>
            </a:r>
            <a:r>
              <a:rPr lang="en-US" sz="2400" dirty="0"/>
              <a:t> </a:t>
            </a:r>
            <a:r>
              <a:rPr lang="en-US" sz="2400" dirty="0" err="1"/>
              <a:t>субъекта</a:t>
            </a:r>
            <a:r>
              <a:rPr lang="en-US" sz="2400" dirty="0"/>
              <a:t> РФ,</a:t>
            </a:r>
          </a:p>
          <a:p>
            <a:r>
              <a:rPr lang="en-US" sz="2400" dirty="0" err="1"/>
              <a:t>Ставка</a:t>
            </a:r>
            <a:r>
              <a:rPr lang="en-US" sz="2400" dirty="0"/>
              <a:t> </a:t>
            </a:r>
            <a:r>
              <a:rPr lang="en-US" sz="2400" dirty="0" err="1"/>
              <a:t>налога</a:t>
            </a:r>
            <a:r>
              <a:rPr lang="en-US" sz="2400" dirty="0"/>
              <a:t> – 6 </a:t>
            </a:r>
            <a:r>
              <a:rPr lang="en-US" sz="2400" dirty="0" err="1"/>
              <a:t>процентов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потенциально</a:t>
            </a:r>
            <a:r>
              <a:rPr lang="en-US" sz="2400" dirty="0"/>
              <a:t> </a:t>
            </a:r>
            <a:r>
              <a:rPr lang="en-US" sz="2400" dirty="0" err="1"/>
              <a:t>возможного</a:t>
            </a:r>
            <a:r>
              <a:rPr lang="en-US" sz="2400" dirty="0"/>
              <a:t> </a:t>
            </a:r>
            <a:r>
              <a:rPr lang="en-US" sz="2400" dirty="0" err="1"/>
              <a:t>дохода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5353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0D29FD-46BE-47E0-BE7A-0C763FB87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b="1" cap="all"/>
              <a:t>Единый налог на профессиональный доход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B94C7-BFC1-4DAD-8BD8-5D29FEAA6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С 01 января 2019 г. Налоговое</a:t>
            </a:r>
            <a:r>
              <a:rPr lang="en-US" sz="3700" dirty="0"/>
              <a:t> </a:t>
            </a:r>
            <a:r>
              <a:rPr lang="en-US" sz="3700"/>
              <a:t>законодательство</a:t>
            </a:r>
            <a:r>
              <a:rPr lang="en-US" sz="3700" dirty="0"/>
              <a:t> </a:t>
            </a:r>
            <a:r>
              <a:rPr lang="en-US" sz="3700"/>
              <a:t>дополнено</a:t>
            </a:r>
            <a:r>
              <a:rPr lang="en-US" sz="3700" dirty="0"/>
              <a:t> </a:t>
            </a:r>
            <a:r>
              <a:rPr lang="en-US" sz="3700"/>
              <a:t>новой</a:t>
            </a:r>
            <a:r>
              <a:rPr lang="en-US" sz="3700" dirty="0"/>
              <a:t> </a:t>
            </a:r>
            <a:r>
              <a:rPr lang="en-US" sz="3700"/>
              <a:t>системой</a:t>
            </a:r>
            <a:r>
              <a:rPr lang="en-US" sz="3700" dirty="0"/>
              <a:t> </a:t>
            </a:r>
            <a:r>
              <a:rPr lang="en-US" sz="3700"/>
              <a:t>налогообложения</a:t>
            </a:r>
            <a:endParaRPr lang="en-US" sz="37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3F30CB-2202-4CF2-82F6-AC9A9F0B9C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606253" y="957860"/>
            <a:ext cx="4942280" cy="49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63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EEB0D-A825-4A93-9178-FC76CE0A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Нормативная база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7B397D0-F0DA-4348-BF71-46012911F9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r="11793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8F7261C-9624-421E-A779-DDADDA42E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dirty="0" err="1"/>
              <a:t>Федеральный</a:t>
            </a:r>
            <a:r>
              <a:rPr lang="en-US" dirty="0"/>
              <a:t> </a:t>
            </a:r>
            <a:r>
              <a:rPr lang="en-US" dirty="0" err="1"/>
              <a:t>закон</a:t>
            </a:r>
            <a:r>
              <a:rPr lang="en-US" dirty="0"/>
              <a:t> "О </a:t>
            </a:r>
            <a:r>
              <a:rPr lang="en-US" dirty="0" err="1"/>
              <a:t>проведении</a:t>
            </a:r>
            <a:r>
              <a:rPr lang="en-US" dirty="0"/>
              <a:t> </a:t>
            </a:r>
            <a:r>
              <a:rPr lang="en-US" dirty="0" err="1"/>
              <a:t>эксперимента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установлению</a:t>
            </a:r>
            <a:r>
              <a:rPr lang="en-US" dirty="0"/>
              <a:t> </a:t>
            </a:r>
            <a:r>
              <a:rPr lang="en-US" dirty="0" err="1"/>
              <a:t>специального</a:t>
            </a:r>
            <a:r>
              <a:rPr lang="en-US" dirty="0"/>
              <a:t> </a:t>
            </a:r>
            <a:r>
              <a:rPr lang="en-US" dirty="0" err="1"/>
              <a:t>налогового</a:t>
            </a:r>
            <a:r>
              <a:rPr lang="en-US" dirty="0"/>
              <a:t> </a:t>
            </a:r>
            <a:r>
              <a:rPr lang="en-US" dirty="0" err="1"/>
              <a:t>режима</a:t>
            </a:r>
            <a:r>
              <a:rPr lang="en-US" dirty="0"/>
              <a:t> "</a:t>
            </a:r>
            <a:r>
              <a:rPr lang="en-US" dirty="0" err="1"/>
              <a:t>Налог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профессиональный</a:t>
            </a:r>
            <a:r>
              <a:rPr lang="en-US" dirty="0"/>
              <a:t> </a:t>
            </a:r>
            <a:r>
              <a:rPr lang="en-US" dirty="0" err="1"/>
              <a:t>доход</a:t>
            </a:r>
            <a:r>
              <a:rPr lang="en-US" dirty="0"/>
              <a:t>" </a:t>
            </a:r>
            <a:r>
              <a:rPr lang="en-US" dirty="0" err="1"/>
              <a:t>от</a:t>
            </a:r>
            <a:r>
              <a:rPr lang="en-US" dirty="0"/>
              <a:t> 27.11.2018 </a:t>
            </a:r>
            <a:r>
              <a:rPr lang="ru-RU" dirty="0"/>
              <a:t>г. №</a:t>
            </a:r>
            <a:r>
              <a:rPr lang="en-US" dirty="0"/>
              <a:t> 422-ФЗ</a:t>
            </a:r>
          </a:p>
        </p:txBody>
      </p:sp>
    </p:spTree>
    <p:extLst>
      <p:ext uri="{BB962C8B-B14F-4D97-AF65-F5344CB8AC3E}">
        <p14:creationId xmlns:p14="http://schemas.microsoft.com/office/powerpoint/2010/main" val="961339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4D0ED-5D2D-4CBE-90B2-6551010F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Налогоплательщики единого налога на профессиональный доход</a:t>
            </a:r>
          </a:p>
        </p:txBody>
      </p:sp>
      <p:pic>
        <p:nvPicPr>
          <p:cNvPr id="6" name="Объект 5" descr="Изображение выглядит как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1B8D4B01-C432-4A1B-8EC6-AC33F5E32D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8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B9B2BFB-480A-4E9A-8647-7298FA531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err="1"/>
              <a:t>Физические</a:t>
            </a:r>
            <a:r>
              <a:rPr lang="en-US" dirty="0"/>
              <a:t> </a:t>
            </a:r>
            <a:r>
              <a:rPr lang="en-US" dirty="0" err="1"/>
              <a:t>лица</a:t>
            </a:r>
            <a:r>
              <a:rPr lang="en-US" dirty="0"/>
              <a:t> (в </a:t>
            </a:r>
            <a:r>
              <a:rPr lang="en-US" dirty="0" err="1"/>
              <a:t>т.ч</a:t>
            </a:r>
            <a:r>
              <a:rPr lang="en-US" dirty="0"/>
              <a:t>. ИП),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имеющие</a:t>
            </a:r>
            <a:r>
              <a:rPr lang="en-US" dirty="0"/>
              <a:t> </a:t>
            </a:r>
            <a:r>
              <a:rPr lang="en-US" dirty="0" err="1"/>
              <a:t>работодателя</a:t>
            </a:r>
            <a:r>
              <a:rPr lang="en-US" dirty="0"/>
              <a:t> и </a:t>
            </a:r>
            <a:r>
              <a:rPr lang="en-US" dirty="0" err="1"/>
              <a:t>наёмных</a:t>
            </a:r>
            <a:r>
              <a:rPr lang="en-US" dirty="0"/>
              <a:t> </a:t>
            </a:r>
            <a:r>
              <a:rPr lang="en-US" dirty="0" err="1"/>
              <a:t>работников</a:t>
            </a:r>
            <a:r>
              <a:rPr lang="en-US" dirty="0"/>
              <a:t>,</a:t>
            </a:r>
          </a:p>
          <a:p>
            <a:r>
              <a:rPr lang="en-US" dirty="0" err="1"/>
              <a:t>Доходы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превышают</a:t>
            </a:r>
            <a:r>
              <a:rPr lang="en-US" dirty="0"/>
              <a:t> 2,4 </a:t>
            </a:r>
            <a:r>
              <a:rPr lang="en-US" dirty="0" err="1"/>
              <a:t>млн</a:t>
            </a:r>
            <a:r>
              <a:rPr lang="en-US" dirty="0"/>
              <a:t>. </a:t>
            </a:r>
            <a:r>
              <a:rPr lang="en-US" dirty="0" err="1"/>
              <a:t>руб</a:t>
            </a:r>
            <a:r>
              <a:rPr lang="en-US" dirty="0"/>
              <a:t>. в </a:t>
            </a:r>
            <a:r>
              <a:rPr lang="en-US" dirty="0" err="1"/>
              <a:t>год</a:t>
            </a:r>
            <a:r>
              <a:rPr lang="en-US" dirty="0"/>
              <a:t>,</a:t>
            </a:r>
          </a:p>
          <a:p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применяющие</a:t>
            </a:r>
            <a:r>
              <a:rPr lang="en-US" dirty="0"/>
              <a:t> </a:t>
            </a:r>
            <a:r>
              <a:rPr lang="en-US" dirty="0" err="1"/>
              <a:t>иные</a:t>
            </a:r>
            <a:r>
              <a:rPr lang="en-US" dirty="0"/>
              <a:t> </a:t>
            </a:r>
            <a:r>
              <a:rPr lang="en-US" dirty="0" err="1"/>
              <a:t>системы</a:t>
            </a:r>
            <a:r>
              <a:rPr lang="en-US" dirty="0"/>
              <a:t> </a:t>
            </a:r>
            <a:r>
              <a:rPr lang="en-US" dirty="0" err="1"/>
              <a:t>налогообложения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3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C6E6F-835D-4BAC-B7BE-72EEBD14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КФХ любого из видов может применять любую из основных систем налогообложения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E72261F-39F7-4904-9672-6AE2954A978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2171456"/>
              </p:ext>
            </p:extLst>
          </p:nvPr>
        </p:nvGraphicFramePr>
        <p:xfrm>
          <a:off x="838200" y="2011363"/>
          <a:ext cx="4937125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0FA4C7F-27AD-4BDD-A1DD-F6723966980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1961735"/>
              </p:ext>
            </p:extLst>
          </p:nvPr>
        </p:nvGraphicFramePr>
        <p:xfrm>
          <a:off x="6419850" y="2011363"/>
          <a:ext cx="4937125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08200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E5B79-655A-4DF7-B0AE-9BF71B45C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Главные характеристики единого налога на профессиональный доход</a:t>
            </a:r>
          </a:p>
        </p:txBody>
      </p:sp>
      <p:pic>
        <p:nvPicPr>
          <p:cNvPr id="2050" name="Picture 2" descr="Почему сбор налогов в Красноярском крае возрос на треть?">
            <a:extLst>
              <a:ext uri="{FF2B5EF4-FFF2-40B4-BE49-F238E27FC236}">
                <a16:creationId xmlns:a16="http://schemas.microsoft.com/office/drawing/2014/main" id="{6F90C333-2785-43FE-BD1F-6B95C45BA8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6" r="13640" b="-1"/>
          <a:stretch/>
        </p:blipFill>
        <p:spPr bwMode="auto"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A60BCAB-8C6A-4EE2-B73D-1FC99C783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2231" y="2347811"/>
            <a:ext cx="6116569" cy="431424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 err="1"/>
              <a:t>Налоговая</a:t>
            </a:r>
            <a:r>
              <a:rPr lang="en-US" sz="2000" dirty="0"/>
              <a:t> </a:t>
            </a:r>
            <a:r>
              <a:rPr lang="en-US" sz="2000" dirty="0" err="1"/>
              <a:t>база</a:t>
            </a:r>
            <a:r>
              <a:rPr lang="en-US" sz="2000" dirty="0"/>
              <a:t> – </a:t>
            </a:r>
            <a:r>
              <a:rPr lang="en-US" sz="2000" dirty="0" err="1"/>
              <a:t>доходы</a:t>
            </a:r>
            <a:r>
              <a:rPr lang="en-US" sz="2000" dirty="0"/>
              <a:t>,</a:t>
            </a:r>
          </a:p>
          <a:p>
            <a:r>
              <a:rPr lang="en-US" sz="2000" dirty="0" err="1"/>
              <a:t>Ставки</a:t>
            </a:r>
            <a:r>
              <a:rPr lang="en-US" sz="2000" dirty="0"/>
              <a:t>: 4 %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доходам</a:t>
            </a:r>
            <a:r>
              <a:rPr lang="en-US" sz="2000" dirty="0"/>
              <a:t>, </a:t>
            </a:r>
            <a:r>
              <a:rPr lang="en-US" sz="2000" dirty="0" err="1"/>
              <a:t>полученным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физических</a:t>
            </a:r>
            <a:r>
              <a:rPr lang="en-US" sz="2000" dirty="0"/>
              <a:t> </a:t>
            </a:r>
            <a:r>
              <a:rPr lang="en-US" sz="2000" dirty="0" err="1"/>
              <a:t>лиц</a:t>
            </a:r>
            <a:r>
              <a:rPr lang="en-US" sz="2000" dirty="0"/>
              <a:t>, 6 % -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доходам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юридических</a:t>
            </a:r>
            <a:r>
              <a:rPr lang="en-US" sz="2000" dirty="0"/>
              <a:t> </a:t>
            </a:r>
            <a:r>
              <a:rPr lang="en-US" sz="2000" dirty="0" err="1"/>
              <a:t>лиц</a:t>
            </a:r>
            <a:r>
              <a:rPr lang="en-US" sz="2000" dirty="0"/>
              <a:t>,</a:t>
            </a:r>
          </a:p>
          <a:p>
            <a:r>
              <a:rPr lang="en-US" sz="2000" dirty="0" err="1"/>
              <a:t>Налоговая</a:t>
            </a:r>
            <a:r>
              <a:rPr lang="en-US" sz="2000" dirty="0"/>
              <a:t> </a:t>
            </a:r>
            <a:r>
              <a:rPr lang="en-US" sz="2000" dirty="0" err="1"/>
              <a:t>декларация</a:t>
            </a:r>
            <a:r>
              <a:rPr lang="en-US" sz="2000" dirty="0"/>
              <a:t> –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требуется</a:t>
            </a:r>
            <a:r>
              <a:rPr lang="en-US" sz="2000" dirty="0"/>
              <a:t>,</a:t>
            </a:r>
            <a:r>
              <a:rPr lang="ru-RU" sz="2000" dirty="0"/>
              <a:t> доходы декларируются через мобильное приложение (или кредитную организацию),</a:t>
            </a:r>
            <a:endParaRPr lang="en-US" sz="2000" dirty="0"/>
          </a:p>
          <a:p>
            <a:r>
              <a:rPr lang="en-US" sz="2000" dirty="0" err="1"/>
              <a:t>Уплата</a:t>
            </a:r>
            <a:r>
              <a:rPr lang="en-US" sz="2000" dirty="0"/>
              <a:t> </a:t>
            </a:r>
            <a:r>
              <a:rPr lang="en-US" sz="2000" dirty="0" err="1"/>
              <a:t>налога</a:t>
            </a:r>
            <a:r>
              <a:rPr lang="en-US" sz="2000" dirty="0"/>
              <a:t> </a:t>
            </a:r>
            <a:r>
              <a:rPr lang="en-US" sz="2000" dirty="0" err="1"/>
              <a:t>ежемесячная</a:t>
            </a:r>
            <a:r>
              <a:rPr lang="ru-RU" sz="2000" dirty="0"/>
              <a:t> (возможен вариант использования мобильного приложения</a:t>
            </a:r>
            <a:r>
              <a:rPr lang="en-US" sz="2000" dirty="0"/>
              <a:t> ИФНС</a:t>
            </a:r>
            <a:r>
              <a:rPr lang="ru-RU" sz="2000" dirty="0"/>
              <a:t>),</a:t>
            </a:r>
          </a:p>
          <a:p>
            <a:r>
              <a:rPr lang="ru-RU" sz="2000" dirty="0"/>
              <a:t>Не предполагает уплаты страховых взносов и не формирует пенсионный стаж главы КФХ (422-ФЗ, ст. </a:t>
            </a:r>
            <a:r>
              <a:rPr lang="en-US" sz="2000" dirty="0"/>
              <a:t>2</a:t>
            </a:r>
            <a:r>
              <a:rPr lang="ru-RU" sz="2000" dirty="0"/>
              <a:t>, п. 11)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9438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F3A68FB-7423-4CA4-963F-72A748B6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Страховые взносы, уплачиваемые КФХ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02E2C935-941F-41B3-99FF-7F3DC369F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r>
              <a:rPr lang="ru-RU" dirty="0"/>
              <a:t>Как работодателями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310C85-E591-42F7-995E-4061218748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Объект обложения страховыми взносами – вознаграждения физическим лицам по трудовым и гражданско-правовым договорам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C81680-6B7E-46AA-8A30-A716479B7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 fontScale="77500" lnSpcReduction="20000"/>
          </a:bodyPr>
          <a:lstStyle/>
          <a:p>
            <a:pPr algn="ctr"/>
            <a:r>
              <a:rPr lang="ru-RU" dirty="0"/>
              <a:t>Как плательщиками, не производящими выплат физическим лицам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F5721FFF-FCFA-409D-BBA0-FFDA8ADDE1F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ru-RU" dirty="0"/>
              <a:t>Объект обложения – наличие членов КФХ (включая главу КФХ)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592490-EA6C-4C7B-B7EC-91905E80A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307" y="4716985"/>
            <a:ext cx="3711718" cy="21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98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EA2362E-B6F4-46D0-B79F-EA631E39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Страховые взносы, которые КФХ уплачивает как работодатель</a:t>
            </a: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48B306B4-05CC-4D75-B956-4D160E7D71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455036"/>
              </p:ext>
            </p:extLst>
          </p:nvPr>
        </p:nvGraphicFramePr>
        <p:xfrm>
          <a:off x="838200" y="2011363"/>
          <a:ext cx="10247142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5129">
                  <a:extLst>
                    <a:ext uri="{9D8B030D-6E8A-4147-A177-3AD203B41FA5}">
                      <a16:colId xmlns:a16="http://schemas.microsoft.com/office/drawing/2014/main" val="2284888579"/>
                    </a:ext>
                  </a:extLst>
                </a:gridCol>
                <a:gridCol w="2912013">
                  <a:extLst>
                    <a:ext uri="{9D8B030D-6E8A-4147-A177-3AD203B41FA5}">
                      <a16:colId xmlns:a16="http://schemas.microsoft.com/office/drawing/2014/main" val="1865400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Вид страховых взносов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Тариф,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804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 Единый социальный фонд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0156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От несчастных случаев на производстве и профессиональных заболеваний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зависимости от класса профессионального риска (0,2 – 8,5)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321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142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11F00-ED12-4E1E-8694-C9A03E84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Взносы в фиксированном размере за членов КФХ (НК РФ, ст. 430, часть 2)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F0235F1-94EB-425E-B424-81316E8A5A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391765"/>
              </p:ext>
            </p:extLst>
          </p:nvPr>
        </p:nvGraphicFramePr>
        <p:xfrm>
          <a:off x="827063" y="1575934"/>
          <a:ext cx="10387818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920">
                  <a:extLst>
                    <a:ext uri="{9D8B030D-6E8A-4147-A177-3AD203B41FA5}">
                      <a16:colId xmlns:a16="http://schemas.microsoft.com/office/drawing/2014/main" val="4100880638"/>
                    </a:ext>
                  </a:extLst>
                </a:gridCol>
                <a:gridCol w="2321169">
                  <a:extLst>
                    <a:ext uri="{9D8B030D-6E8A-4147-A177-3AD203B41FA5}">
                      <a16:colId xmlns:a16="http://schemas.microsoft.com/office/drawing/2014/main" val="1797791871"/>
                    </a:ext>
                  </a:extLst>
                </a:gridCol>
                <a:gridCol w="2222696">
                  <a:extLst>
                    <a:ext uri="{9D8B030D-6E8A-4147-A177-3AD203B41FA5}">
                      <a16:colId xmlns:a16="http://schemas.microsoft.com/office/drawing/2014/main" val="1691179688"/>
                    </a:ext>
                  </a:extLst>
                </a:gridCol>
                <a:gridCol w="2293033">
                  <a:extLst>
                    <a:ext uri="{9D8B030D-6E8A-4147-A177-3AD203B41FA5}">
                      <a16:colId xmlns:a16="http://schemas.microsoft.com/office/drawing/2014/main" val="3495388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за каждого члена КФХ за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40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Вид страховых взносов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 год (рублей)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2022 год (рублей)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2023 год (рублей)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514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 обязательное пенсионное страхование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32 448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34 445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506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На обязательное медицинское страхование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8 426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8 766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5333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На обязательное пенсионное страхование, на обязательное медицинское страхование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45 842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2598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C2AC55E-28D8-4304-B1D4-EAAAB3A7E86A}"/>
              </a:ext>
            </a:extLst>
          </p:cNvPr>
          <p:cNvSpPr txBox="1"/>
          <p:nvPr/>
        </p:nvSpPr>
        <p:spPr>
          <a:xfrm>
            <a:off x="1080867" y="5007172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Фиксированные страховые взносы уплачиваются вне зависимости от суммы полученного КФХ дохода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27F7B-ED52-4BEC-AE66-2AC7B4375E34}"/>
              </a:ext>
            </a:extLst>
          </p:cNvPr>
          <p:cNvSpPr txBox="1"/>
          <p:nvPr/>
        </p:nvSpPr>
        <p:spPr>
          <a:xfrm>
            <a:off x="595532" y="5845410"/>
            <a:ext cx="1100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Примечание: для ИП предусмотрены «дополнительные фиксированные взносы» с суммы дохода, превышающей 300 тыс. руб. – в размере 1 % дохода</a:t>
            </a:r>
          </a:p>
        </p:txBody>
      </p:sp>
    </p:spTree>
    <p:extLst>
      <p:ext uri="{BB962C8B-B14F-4D97-AF65-F5344CB8AC3E}">
        <p14:creationId xmlns:p14="http://schemas.microsoft.com/office/powerpoint/2010/main" val="2889865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ED8E2D8-B5F9-46E8-8087-ECB53F8B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Проблема № 2, созданная Приказом ФНС РФ от 31 августа 2020 г. № ЕД-7-14/617@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0A82D0-EEC6-4836-B116-2919D1E7D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 25.11.2020 г. ФНС считает, что «субъект предпринимательской деятельности КФХ исключён из гражданского оборота»:</a:t>
            </a:r>
          </a:p>
          <a:p>
            <a:r>
              <a:rPr lang="ru-RU" dirty="0"/>
              <a:t>Как для целей применения части 2 ст. 430 НК РФ различить между собой «простого» предпринимателя с кодом ОКВЭД 01… и предпринимателя, который считает себя главой КФХ?</a:t>
            </a:r>
          </a:p>
        </p:txBody>
      </p:sp>
    </p:spTree>
    <p:extLst>
      <p:ext uri="{BB962C8B-B14F-4D97-AF65-F5344CB8AC3E}">
        <p14:creationId xmlns:p14="http://schemas.microsoft.com/office/powerpoint/2010/main" val="3536098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70AF48-A07C-492E-A40C-183725F9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Проблемы КФХ в связи с уплатой фиксированных платежей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380A0DA-9D11-4F49-8165-7E4E174F7D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Уплачиваются ли фиксированные платежи «за членов КФХ», если КФХ – юридические лица? Если уплачиваются, то кем?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2A7A2F-B032-414D-A1FE-C575CE340D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Уплачиваются ли фиксированные платежи, если члены КФХ получают заработную плату?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EC73C4-6B23-46E4-91BF-60C82BF15AAD}"/>
              </a:ext>
            </a:extLst>
          </p:cNvPr>
          <p:cNvSpPr txBox="1"/>
          <p:nvPr/>
        </p:nvSpPr>
        <p:spPr>
          <a:xfrm>
            <a:off x="6419088" y="4165600"/>
            <a:ext cx="52794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Да, уплачиваются, однако -</a:t>
            </a:r>
          </a:p>
          <a:p>
            <a:r>
              <a:rPr lang="ru-RU" i="1"/>
              <a:t>предполагается</a:t>
            </a:r>
            <a:r>
              <a:rPr lang="ru-RU" i="1" dirty="0"/>
              <a:t>, что выплата заработной платы членам КФХ невозможна в силу специфики труда в КФХ (КФХ для своих членов – не работодатель) – это следствие из нормы 74-ФЗ о том, что «член КФХ имеет право на часть доходов КФХ»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4457-3065-447B-9F8B-06B616D449AD}"/>
              </a:ext>
            </a:extLst>
          </p:cNvPr>
          <p:cNvSpPr txBox="1"/>
          <p:nvPr/>
        </p:nvSpPr>
        <p:spPr>
          <a:xfrm>
            <a:off x="333829" y="4804229"/>
            <a:ext cx="50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Да, уплачиваются – причём физическим лицом – Главой КФХ (см., например, Постановление Президиума ВАС РФ от 14.05.2013 г. № 104/13)</a:t>
            </a:r>
          </a:p>
        </p:txBody>
      </p:sp>
    </p:spTree>
    <p:extLst>
      <p:ext uri="{BB962C8B-B14F-4D97-AF65-F5344CB8AC3E}">
        <p14:creationId xmlns:p14="http://schemas.microsoft.com/office/powerpoint/2010/main" val="4266055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3FE68-52C2-4DB1-BC35-CC53A1F7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понимать под «оптимальной системой налогообложения»?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3F6FE6-244D-46C6-A5E1-34CE6BBEA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FF0000"/>
          </a:solidFill>
        </p:spPr>
        <p:txBody>
          <a:bodyPr anchor="ctr"/>
          <a:lstStyle/>
          <a:p>
            <a:pPr algn="ctr"/>
            <a:r>
              <a:rPr lang="ru-RU" dirty="0"/>
              <a:t>«Неправильные» критерии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A194F-98C7-4CF6-9377-B4240A07AF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Минимум усилий по ведению налогового учёта,</a:t>
            </a:r>
          </a:p>
          <a:p>
            <a:r>
              <a:rPr lang="ru-RU" dirty="0"/>
              <a:t>«Как посоветовал бухгалтер на аутсорсинге»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FA0E47F-BE12-4777-B0AA-8B3443830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92D050"/>
          </a:solidFill>
        </p:spPr>
        <p:txBody>
          <a:bodyPr anchor="ctr"/>
          <a:lstStyle/>
          <a:p>
            <a:pPr algn="ctr"/>
            <a:r>
              <a:rPr lang="ru-RU" dirty="0"/>
              <a:t>«Правильный» критерий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0124B-0387-4793-811C-8784938CFF5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dirty="0"/>
              <a:t>«максимум остатка средств в распоряжении КФХ после исполнения обязательств перед бюджетом»</a:t>
            </a:r>
          </a:p>
        </p:txBody>
      </p:sp>
    </p:spTree>
    <p:extLst>
      <p:ext uri="{BB962C8B-B14F-4D97-AF65-F5344CB8AC3E}">
        <p14:creationId xmlns:p14="http://schemas.microsoft.com/office/powerpoint/2010/main" val="3181939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03ADD-A447-4F0B-96A8-66E6E0F5F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Развилка № 1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A518F0-08D0-47DA-99F4-4E253994F1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 fontScale="92500"/>
          </a:bodyPr>
          <a:lstStyle/>
          <a:p>
            <a:pPr algn="ctr"/>
            <a:r>
              <a:rPr lang="ru-RU" dirty="0"/>
              <a:t>Системы налогообложения без НДС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08A822-99E4-45B9-8DDC-A55018A4F9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Если покупатели продукции не применяют НДС,</a:t>
            </a:r>
          </a:p>
          <a:p>
            <a:r>
              <a:rPr lang="ru-RU" dirty="0"/>
              <a:t>Если КФХ не имеет существенных затрат, содержащих НДС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C3A29A-663D-458D-97FA-016DED378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dirty="0"/>
              <a:t>Системы налогообложения с НДС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77149E-601F-4DF5-ABBF-03EC64904CE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Если покупатели продукции применяют НДС,</a:t>
            </a:r>
          </a:p>
          <a:p>
            <a:pPr marL="0" indent="0" algn="ctr">
              <a:buNone/>
            </a:pPr>
            <a:r>
              <a:rPr lang="ru-RU" b="1" dirty="0"/>
              <a:t>И</a:t>
            </a:r>
          </a:p>
          <a:p>
            <a:pPr marL="0" indent="0">
              <a:buNone/>
            </a:pPr>
            <a:r>
              <a:rPr lang="ru-RU" dirty="0"/>
              <a:t>КФХ имеет существенные затраты, содержащие НДС</a:t>
            </a:r>
          </a:p>
        </p:txBody>
      </p:sp>
    </p:spTree>
    <p:extLst>
      <p:ext uri="{BB962C8B-B14F-4D97-AF65-F5344CB8AC3E}">
        <p14:creationId xmlns:p14="http://schemas.microsoft.com/office/powerpoint/2010/main" val="2614156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E2DD7D2-4E2C-45A7-8474-B93AA228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Развилка № 2.1 «Выбор оптимальной системы налогообложения без НДС – юрлица с 1 членом без наёмных работников»</a:t>
            </a: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5EABF369-F62D-44A1-8CCF-B8EED2630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337570"/>
              </p:ext>
            </p:extLst>
          </p:nvPr>
        </p:nvGraphicFramePr>
        <p:xfrm>
          <a:off x="838200" y="2011363"/>
          <a:ext cx="105156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027238298"/>
                    </a:ext>
                  </a:extLst>
                </a:gridCol>
                <a:gridCol w="2422256">
                  <a:extLst>
                    <a:ext uri="{9D8B030D-6E8A-4147-A177-3AD203B41FA5}">
                      <a16:colId xmlns:a16="http://schemas.microsoft.com/office/drawing/2014/main" val="3181099001"/>
                    </a:ext>
                  </a:extLst>
                </a:gridCol>
                <a:gridCol w="3146156">
                  <a:extLst>
                    <a:ext uri="{9D8B030D-6E8A-4147-A177-3AD203B41FA5}">
                      <a16:colId xmlns:a16="http://schemas.microsoft.com/office/drawing/2014/main" val="913684478"/>
                    </a:ext>
                  </a:extLst>
                </a:gridCol>
                <a:gridCol w="2318288">
                  <a:extLst>
                    <a:ext uri="{9D8B030D-6E8A-4147-A177-3AD203B41FA5}">
                      <a16:colId xmlns:a16="http://schemas.microsoft.com/office/drawing/2014/main" val="2433771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Параметры КФХ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УСН «доходы»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УСН «доходы – расходы»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ЕСХН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425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1 000 000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1 000 000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1 000 000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017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Расходы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950 000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950 000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950 000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862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9263" indent="0"/>
                      <a:r>
                        <a:rPr lang="ru-RU" dirty="0"/>
                        <a:t>в т.ч. страховые взносы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45 842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45 842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45 842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5609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Ставка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4624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Сумма налога расчётная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7 500 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3 000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06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Сумма налога к уплате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14 158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3 000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851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Остаток средств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35 842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47 000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090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505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E2DD7D2-4E2C-45A7-8474-B93AA228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Развилка № 2.2 «Выбор оптимальной системы налогообложения без НДС – без образования юрлица с 1 членом без наёмных работников»</a:t>
            </a: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5EABF369-F62D-44A1-8CCF-B8EED2630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655007"/>
              </p:ext>
            </p:extLst>
          </p:nvPr>
        </p:nvGraphicFramePr>
        <p:xfrm>
          <a:off x="263472" y="2011363"/>
          <a:ext cx="11090327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745">
                  <a:extLst>
                    <a:ext uri="{9D8B030D-6E8A-4147-A177-3AD203B41FA5}">
                      <a16:colId xmlns:a16="http://schemas.microsoft.com/office/drawing/2014/main" val="1027238298"/>
                    </a:ext>
                  </a:extLst>
                </a:gridCol>
                <a:gridCol w="1656131">
                  <a:extLst>
                    <a:ext uri="{9D8B030D-6E8A-4147-A177-3AD203B41FA5}">
                      <a16:colId xmlns:a16="http://schemas.microsoft.com/office/drawing/2014/main" val="3181099001"/>
                    </a:ext>
                  </a:extLst>
                </a:gridCol>
                <a:gridCol w="2214375">
                  <a:extLst>
                    <a:ext uri="{9D8B030D-6E8A-4147-A177-3AD203B41FA5}">
                      <a16:colId xmlns:a16="http://schemas.microsoft.com/office/drawing/2014/main" val="913684478"/>
                    </a:ext>
                  </a:extLst>
                </a:gridCol>
                <a:gridCol w="1631692">
                  <a:extLst>
                    <a:ext uri="{9D8B030D-6E8A-4147-A177-3AD203B41FA5}">
                      <a16:colId xmlns:a16="http://schemas.microsoft.com/office/drawing/2014/main" val="2433771759"/>
                    </a:ext>
                  </a:extLst>
                </a:gridCol>
                <a:gridCol w="1631692">
                  <a:extLst>
                    <a:ext uri="{9D8B030D-6E8A-4147-A177-3AD203B41FA5}">
                      <a16:colId xmlns:a16="http://schemas.microsoft.com/office/drawing/2014/main" val="1907320825"/>
                    </a:ext>
                  </a:extLst>
                </a:gridCol>
                <a:gridCol w="1631692">
                  <a:extLst>
                    <a:ext uri="{9D8B030D-6E8A-4147-A177-3AD203B41FA5}">
                      <a16:colId xmlns:a16="http://schemas.microsoft.com/office/drawing/2014/main" val="516460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Параметры КФХ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УСН «доходы»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УСН «доходы – расходы»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ЕСХН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ПСН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ЕНПД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425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1 000 000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1 000 000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1 000 000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1 000 000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1 000 000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017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Расходы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950 000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950 000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950 000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950 000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904 158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862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7188" indent="0"/>
                      <a:r>
                        <a:rPr lang="ru-RU" dirty="0"/>
                        <a:t>в т.ч. страховые взносы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45 842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45 842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45 842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45 842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866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Ставка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4624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Сумма налога расчётная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7 500 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806233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/>
                        <a:t>* 6 % = </a:t>
                      </a:r>
                      <a:r>
                        <a:rPr lang="ru-RU" dirty="0" smtClean="0"/>
                        <a:t>48374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/>
                        <a:t>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40 000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06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Сумма налога к уплате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14 158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2532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/>
                        <a:t>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40 000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851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Остаток средств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35 842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47 000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47468 </a:t>
                      </a:r>
                      <a:r>
                        <a:rPr lang="ru-RU" dirty="0"/>
                        <a:t>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55 842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6219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661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065E2BB-C68D-441C-B051-D19CC9DA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 err="1"/>
              <a:t>Сроки</a:t>
            </a:r>
            <a:r>
              <a:rPr lang="en-US" sz="3700" dirty="0"/>
              <a:t> </a:t>
            </a:r>
            <a:r>
              <a:rPr lang="en-US" sz="3700" dirty="0" err="1"/>
              <a:t>подачи</a:t>
            </a:r>
            <a:r>
              <a:rPr lang="en-US" sz="3700" dirty="0"/>
              <a:t> </a:t>
            </a:r>
            <a:r>
              <a:rPr lang="en-US" sz="3700" dirty="0" err="1"/>
              <a:t>заявления</a:t>
            </a:r>
            <a:r>
              <a:rPr lang="en-US" sz="3700" dirty="0"/>
              <a:t> </a:t>
            </a:r>
            <a:r>
              <a:rPr lang="en-US" sz="3700" dirty="0" err="1"/>
              <a:t>для</a:t>
            </a:r>
            <a:r>
              <a:rPr lang="en-US" sz="3700" dirty="0"/>
              <a:t> </a:t>
            </a:r>
            <a:r>
              <a:rPr lang="en-US" sz="3700" dirty="0" err="1"/>
              <a:t>перехода</a:t>
            </a:r>
            <a:r>
              <a:rPr lang="en-US" sz="3700" dirty="0"/>
              <a:t> </a:t>
            </a:r>
            <a:r>
              <a:rPr lang="en-US" sz="3700" dirty="0" err="1"/>
              <a:t>на</a:t>
            </a:r>
            <a:r>
              <a:rPr lang="en-US" sz="3700" dirty="0"/>
              <a:t> </a:t>
            </a:r>
            <a:r>
              <a:rPr lang="en-US" sz="3700" dirty="0" err="1"/>
              <a:t>специальный</a:t>
            </a:r>
            <a:r>
              <a:rPr lang="en-US" sz="3700" dirty="0"/>
              <a:t> </a:t>
            </a:r>
            <a:r>
              <a:rPr lang="en-US" sz="3700" dirty="0" err="1"/>
              <a:t>режим</a:t>
            </a:r>
            <a:endParaRPr lang="en-US" sz="37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5FADB4-6EF0-46CF-8841-4BAC3A8C8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УСН, ЕСХН –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позднее</a:t>
            </a:r>
            <a:r>
              <a:rPr lang="en-US" sz="2400" dirty="0"/>
              <a:t> 31 </a:t>
            </a:r>
            <a:r>
              <a:rPr lang="en-US" sz="2400" dirty="0" err="1"/>
              <a:t>декабря</a:t>
            </a:r>
            <a:r>
              <a:rPr lang="en-US" sz="2400" dirty="0"/>
              <a:t> </a:t>
            </a:r>
            <a:r>
              <a:rPr lang="en-US" sz="2400" dirty="0" err="1"/>
              <a:t>года</a:t>
            </a:r>
            <a:r>
              <a:rPr lang="en-US" sz="2400" dirty="0"/>
              <a:t>, </a:t>
            </a:r>
            <a:r>
              <a:rPr lang="en-US" sz="2400" dirty="0" err="1"/>
              <a:t>предшествующего</a:t>
            </a:r>
            <a:r>
              <a:rPr lang="en-US" sz="2400" dirty="0"/>
              <a:t> </a:t>
            </a:r>
            <a:r>
              <a:rPr lang="en-US" sz="2400" dirty="0" err="1"/>
              <a:t>применению</a:t>
            </a:r>
            <a:r>
              <a:rPr lang="en-US" sz="2400" dirty="0"/>
              <a:t> </a:t>
            </a:r>
            <a:r>
              <a:rPr lang="en-US" sz="2400" dirty="0" err="1"/>
              <a:t>соответствующего</a:t>
            </a:r>
            <a:r>
              <a:rPr lang="en-US" sz="2400" dirty="0"/>
              <a:t> </a:t>
            </a:r>
            <a:r>
              <a:rPr lang="en-US" sz="2400" dirty="0" err="1"/>
              <a:t>режима</a:t>
            </a:r>
            <a:r>
              <a:rPr lang="ru-RU" sz="2400" dirty="0"/>
              <a:t> (для вновь созданных – не позднее 30 календарных дней с даты постановки на учёт в налоговом органе)</a:t>
            </a:r>
            <a:endParaRPr lang="en-US" sz="24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14BE580-8144-48CC-A39F-5990A55CA2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r="26138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BEAA27-CD9B-4B56-BAB1-C033098EF22E}"/>
              </a:ext>
            </a:extLst>
          </p:cNvPr>
          <p:cNvSpPr txBox="1"/>
          <p:nvPr/>
        </p:nvSpPr>
        <p:spPr>
          <a:xfrm>
            <a:off x="196948" y="5908431"/>
            <a:ext cx="6537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Если не подано заявление о переходе на специальный режим, применяется общая система налогообложения!</a:t>
            </a:r>
          </a:p>
        </p:txBody>
      </p:sp>
    </p:spTree>
    <p:extLst>
      <p:ext uri="{BB962C8B-B14F-4D97-AF65-F5344CB8AC3E}">
        <p14:creationId xmlns:p14="http://schemas.microsoft.com/office/powerpoint/2010/main" val="753079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63446-3962-4C15-BFDC-BC2C99CF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Факторы, влияющие на выбор КФХ системы налогообложения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3FF8B9-16C2-45D3-A0DB-B84094F8F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Соотношение доходов и расходов,</a:t>
            </a:r>
          </a:p>
          <a:p>
            <a:r>
              <a:rPr lang="ru-RU" dirty="0"/>
              <a:t>Наличие имущества,</a:t>
            </a:r>
          </a:p>
          <a:p>
            <a:r>
              <a:rPr lang="ru-RU" dirty="0"/>
              <a:t>Наличие наёмных работников,</a:t>
            </a:r>
          </a:p>
          <a:p>
            <a:r>
              <a:rPr lang="ru-RU" dirty="0"/>
              <a:t>Количество членов КФХ,</a:t>
            </a:r>
          </a:p>
          <a:p>
            <a:r>
              <a:rPr lang="ru-RU" dirty="0"/>
              <a:t>Потенциально возможный доход для ПСН в регионе,</a:t>
            </a:r>
          </a:p>
          <a:p>
            <a:r>
              <a:rPr lang="ru-RU" dirty="0"/>
              <a:t>Категории покупателей (ФЛ / ЮЛ),</a:t>
            </a:r>
          </a:p>
          <a:p>
            <a:r>
              <a:rPr lang="ru-RU" dirty="0"/>
              <a:t>Иные факторы.</a:t>
            </a:r>
          </a:p>
        </p:txBody>
      </p:sp>
    </p:spTree>
    <p:extLst>
      <p:ext uri="{BB962C8B-B14F-4D97-AF65-F5344CB8AC3E}">
        <p14:creationId xmlns:p14="http://schemas.microsoft.com/office/powerpoint/2010/main" val="137471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рисунок, знак&#10;&#10;Автоматически созданное описание">
            <a:extLst>
              <a:ext uri="{FF2B5EF4-FFF2-40B4-BE49-F238E27FC236}">
                <a16:creationId xmlns:a16="http://schemas.microsoft.com/office/drawing/2014/main" id="{48EC7CD3-8E95-449B-9824-AD7A18332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EA5D4-C37A-450E-A70F-6129CAA01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3834174"/>
            <a:ext cx="5257800" cy="1701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Налогообложение грантов КФХ</a:t>
            </a:r>
          </a:p>
        </p:txBody>
      </p:sp>
    </p:spTree>
    <p:extLst>
      <p:ext uri="{BB962C8B-B14F-4D97-AF65-F5344CB8AC3E}">
        <p14:creationId xmlns:p14="http://schemas.microsoft.com/office/powerpoint/2010/main" val="2727712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4E4F57B-EE42-4CDE-8019-81BB82BD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Особенности получения грантов КФХ – </a:t>
            </a:r>
            <a:r>
              <a:rPr lang="ru-RU" dirty="0">
                <a:solidFill>
                  <a:srgbClr val="FF0000"/>
                </a:solidFill>
              </a:rPr>
              <a:t>плательщиками НДС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339EBC7-6170-4A0C-BE3A-48968940B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Грант рассчитан от суммы затрат с НДС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A9C5778-ADB2-4CE6-843E-2EA6261E5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НДС, оплаченный поставщику за счёт средств гранта, к вычету не принимается (норма ч. 2.1. ст. 170 НК РФ)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04EECFD-2439-4297-82B0-7BB97F95D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Грант рассчитан от суммы затрат без НДС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33278DC-2666-4EF8-A25D-4982483C599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Расчёт гранта производится от суммы затрат без НДС,</a:t>
            </a:r>
          </a:p>
          <a:p>
            <a:r>
              <a:rPr lang="ru-RU" dirty="0"/>
              <a:t>Весь уплаченный поставщикам НДС КФХ ставит к вычету</a:t>
            </a:r>
          </a:p>
        </p:txBody>
      </p:sp>
    </p:spTree>
    <p:extLst>
      <p:ext uri="{BB962C8B-B14F-4D97-AF65-F5344CB8AC3E}">
        <p14:creationId xmlns:p14="http://schemas.microsoft.com/office/powerpoint/2010/main" val="3233246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75530-840C-48F7-A1F7-BBA7A8AD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/>
              <a:t>КФХ </a:t>
            </a:r>
            <a:r>
              <a:rPr lang="en-US" sz="2800" dirty="0" err="1"/>
              <a:t>без</a:t>
            </a:r>
            <a:r>
              <a:rPr lang="en-US" sz="2800" dirty="0"/>
              <a:t> </a:t>
            </a:r>
            <a:r>
              <a:rPr lang="en-US" sz="2800" dirty="0" err="1"/>
              <a:t>образования</a:t>
            </a:r>
            <a:r>
              <a:rPr lang="en-US" sz="2800" dirty="0"/>
              <a:t> </a:t>
            </a:r>
            <a:r>
              <a:rPr lang="en-US" sz="2800" dirty="0" err="1"/>
              <a:t>юридического</a:t>
            </a:r>
            <a:r>
              <a:rPr lang="en-US" sz="2800" dirty="0"/>
              <a:t> </a:t>
            </a:r>
            <a:r>
              <a:rPr lang="en-US" sz="2800" dirty="0" err="1"/>
              <a:t>лица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ОСНО (</a:t>
            </a:r>
            <a:r>
              <a:rPr lang="en-US" sz="2800" dirty="0" err="1"/>
              <a:t>глава</a:t>
            </a:r>
            <a:r>
              <a:rPr lang="en-US" sz="2800" dirty="0"/>
              <a:t> КФХ – </a:t>
            </a:r>
            <a:r>
              <a:rPr lang="en-US" sz="2800" dirty="0" err="1"/>
              <a:t>плательщик</a:t>
            </a:r>
            <a:r>
              <a:rPr lang="en-US" sz="2800" dirty="0"/>
              <a:t> НДФЛ)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59B76C8-C7F3-4117-A2C7-1A319F7C12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3300802"/>
            <a:ext cx="4309533" cy="241333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462EFCD-0D6A-4468-A6D6-F7825B55F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подлежат</a:t>
            </a:r>
            <a:r>
              <a:rPr lang="en-US" sz="2000" dirty="0"/>
              <a:t> </a:t>
            </a:r>
            <a:r>
              <a:rPr lang="en-US" sz="2000" dirty="0" err="1"/>
              <a:t>налогообложению</a:t>
            </a:r>
            <a:r>
              <a:rPr lang="en-US" sz="2000" dirty="0"/>
              <a:t> (</a:t>
            </a:r>
            <a:r>
              <a:rPr lang="en-US" sz="2000" dirty="0" err="1"/>
              <a:t>освобождаются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налогообложения</a:t>
            </a:r>
            <a:r>
              <a:rPr lang="en-US" sz="2000" dirty="0"/>
              <a:t>) </a:t>
            </a:r>
            <a:r>
              <a:rPr lang="en-US" sz="2000" dirty="0" err="1"/>
              <a:t>следующие</a:t>
            </a:r>
            <a:r>
              <a:rPr lang="en-US" sz="2000" dirty="0"/>
              <a:t> </a:t>
            </a:r>
            <a:r>
              <a:rPr lang="en-US" sz="2000" dirty="0" err="1"/>
              <a:t>виды</a:t>
            </a:r>
            <a:r>
              <a:rPr lang="en-US" sz="2000" dirty="0"/>
              <a:t> </a:t>
            </a:r>
            <a:r>
              <a:rPr lang="en-US" sz="2000" dirty="0" err="1"/>
              <a:t>доходов</a:t>
            </a:r>
            <a:r>
              <a:rPr lang="en-US" sz="2000" dirty="0"/>
              <a:t> </a:t>
            </a:r>
            <a:r>
              <a:rPr lang="en-US" sz="2000" dirty="0" err="1"/>
              <a:t>физических</a:t>
            </a:r>
            <a:r>
              <a:rPr lang="en-US" sz="2000" dirty="0"/>
              <a:t> </a:t>
            </a:r>
            <a:r>
              <a:rPr lang="en-US" sz="2000" dirty="0" err="1"/>
              <a:t>лиц</a:t>
            </a:r>
            <a:r>
              <a:rPr lang="en-US" sz="20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14.1) </a:t>
            </a:r>
            <a:r>
              <a:rPr lang="en-US" sz="2000" dirty="0" err="1"/>
              <a:t>суммы</a:t>
            </a:r>
            <a:r>
              <a:rPr lang="en-US" sz="2000" dirty="0"/>
              <a:t>, </a:t>
            </a:r>
            <a:r>
              <a:rPr lang="en-US" sz="2000" dirty="0" err="1"/>
              <a:t>полученные</a:t>
            </a:r>
            <a:r>
              <a:rPr lang="en-US" sz="2000" dirty="0"/>
              <a:t> </a:t>
            </a:r>
            <a:r>
              <a:rPr lang="en-US" sz="2000" dirty="0" err="1"/>
              <a:t>главами</a:t>
            </a:r>
            <a:r>
              <a:rPr lang="en-US" sz="2000" dirty="0"/>
              <a:t> </a:t>
            </a:r>
            <a:r>
              <a:rPr lang="en-US" sz="2000" dirty="0" err="1"/>
              <a:t>крестьянских</a:t>
            </a:r>
            <a:r>
              <a:rPr lang="en-US" sz="2000" dirty="0"/>
              <a:t> (</a:t>
            </a:r>
            <a:r>
              <a:rPr lang="en-US" sz="2000" dirty="0" err="1"/>
              <a:t>фермерских</a:t>
            </a:r>
            <a:r>
              <a:rPr lang="en-US" sz="2000" dirty="0"/>
              <a:t>) </a:t>
            </a:r>
            <a:r>
              <a:rPr lang="en-US" sz="2000" dirty="0" err="1"/>
              <a:t>хозяйств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счет</a:t>
            </a:r>
            <a:r>
              <a:rPr lang="en-US" sz="2000" dirty="0"/>
              <a:t> </a:t>
            </a:r>
            <a:r>
              <a:rPr lang="en-US" sz="2000" dirty="0" err="1"/>
              <a:t>средств</a:t>
            </a:r>
            <a:r>
              <a:rPr lang="en-US" sz="2000" dirty="0"/>
              <a:t> </a:t>
            </a:r>
            <a:r>
              <a:rPr lang="en-US" sz="2000" dirty="0" err="1"/>
              <a:t>бюджетов</a:t>
            </a:r>
            <a:r>
              <a:rPr lang="en-US" sz="2000" dirty="0"/>
              <a:t> </a:t>
            </a:r>
            <a:r>
              <a:rPr lang="en-US" sz="2000" dirty="0" err="1"/>
              <a:t>бюджетной</a:t>
            </a:r>
            <a:r>
              <a:rPr lang="en-US" sz="2000" dirty="0"/>
              <a:t> </a:t>
            </a:r>
            <a:r>
              <a:rPr lang="en-US" sz="2000" dirty="0" err="1"/>
              <a:t>системы</a:t>
            </a:r>
            <a:r>
              <a:rPr lang="en-US" sz="2000" dirty="0"/>
              <a:t> </a:t>
            </a:r>
            <a:r>
              <a:rPr lang="en-US" sz="2000" dirty="0" err="1"/>
              <a:t>Российской</a:t>
            </a:r>
            <a:r>
              <a:rPr lang="en-US" sz="2000" dirty="0"/>
              <a:t> </a:t>
            </a:r>
            <a:r>
              <a:rPr lang="en-US" sz="2000" dirty="0" err="1"/>
              <a:t>Федерации</a:t>
            </a:r>
            <a:r>
              <a:rPr lang="en-US" sz="2000" dirty="0"/>
              <a:t> в </a:t>
            </a:r>
            <a:r>
              <a:rPr lang="en-US" sz="2000" dirty="0" err="1"/>
              <a:t>виде</a:t>
            </a:r>
            <a:r>
              <a:rPr lang="en-US" sz="2000" dirty="0"/>
              <a:t> </a:t>
            </a:r>
            <a:r>
              <a:rPr lang="en-US" sz="2000" dirty="0" err="1"/>
              <a:t>грантов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создание</a:t>
            </a:r>
            <a:r>
              <a:rPr lang="en-US" sz="2000" dirty="0"/>
              <a:t> и </a:t>
            </a:r>
            <a:r>
              <a:rPr lang="en-US" sz="2000" dirty="0" err="1"/>
              <a:t>развитие</a:t>
            </a:r>
            <a:r>
              <a:rPr lang="en-US" sz="2000" dirty="0"/>
              <a:t> </a:t>
            </a:r>
            <a:r>
              <a:rPr lang="en-US" sz="2000" dirty="0" err="1"/>
              <a:t>крестьянского</a:t>
            </a:r>
            <a:r>
              <a:rPr lang="en-US" sz="2000" dirty="0"/>
              <a:t> </a:t>
            </a:r>
            <a:r>
              <a:rPr lang="en-US" sz="2000" dirty="0" err="1"/>
              <a:t>фермерского</a:t>
            </a:r>
            <a:r>
              <a:rPr lang="en-US" sz="2000" dirty="0"/>
              <a:t> </a:t>
            </a:r>
            <a:r>
              <a:rPr lang="en-US" sz="2000" dirty="0" err="1"/>
              <a:t>хозяйства</a:t>
            </a:r>
            <a:r>
              <a:rPr lang="en-US" sz="2000" dirty="0"/>
              <a:t>, </a:t>
            </a:r>
            <a:r>
              <a:rPr lang="en-US" sz="2000" dirty="0" err="1"/>
              <a:t>единовременной</a:t>
            </a:r>
            <a:r>
              <a:rPr lang="en-US" sz="2000" dirty="0"/>
              <a:t> </a:t>
            </a:r>
            <a:r>
              <a:rPr lang="en-US" sz="2000" dirty="0" err="1"/>
              <a:t>помощи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бытовое</a:t>
            </a:r>
            <a:r>
              <a:rPr lang="en-US" sz="2000" dirty="0"/>
              <a:t> </a:t>
            </a:r>
            <a:r>
              <a:rPr lang="en-US" sz="2000" dirty="0" err="1"/>
              <a:t>обустройство</a:t>
            </a:r>
            <a:r>
              <a:rPr lang="en-US" sz="2000" dirty="0"/>
              <a:t> </a:t>
            </a:r>
            <a:r>
              <a:rPr lang="en-US" sz="2000" dirty="0" err="1"/>
              <a:t>начинающего</a:t>
            </a:r>
            <a:r>
              <a:rPr lang="en-US" sz="2000" dirty="0"/>
              <a:t> </a:t>
            </a:r>
            <a:r>
              <a:rPr lang="en-US" sz="2000" dirty="0" err="1"/>
              <a:t>фермера</a:t>
            </a:r>
            <a:r>
              <a:rPr lang="en-US" sz="2000" dirty="0"/>
              <a:t>, </a:t>
            </a:r>
            <a:r>
              <a:rPr lang="en-US" sz="2000" dirty="0" err="1"/>
              <a:t>грантов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развитие</a:t>
            </a:r>
            <a:r>
              <a:rPr lang="en-US" sz="2000" dirty="0"/>
              <a:t> </a:t>
            </a:r>
            <a:r>
              <a:rPr lang="en-US" sz="2000" dirty="0" err="1"/>
              <a:t>семейной</a:t>
            </a:r>
            <a:r>
              <a:rPr lang="en-US" sz="2000" dirty="0"/>
              <a:t> </a:t>
            </a:r>
            <a:r>
              <a:rPr lang="en-US" sz="2000" dirty="0" err="1"/>
              <a:t>животноводческой</a:t>
            </a:r>
            <a:r>
              <a:rPr lang="en-US" sz="2000" dirty="0"/>
              <a:t> </a:t>
            </a:r>
            <a:r>
              <a:rPr lang="en-US" sz="2000" dirty="0" err="1"/>
              <a:t>фермы</a:t>
            </a:r>
            <a:r>
              <a:rPr lang="en-US" sz="2000" dirty="0"/>
              <a:t>…</a:t>
            </a:r>
            <a:endParaRPr lang="ru-RU" sz="2000" dirty="0"/>
          </a:p>
          <a:p>
            <a:pPr marL="0" indent="0" algn="r">
              <a:lnSpc>
                <a:spcPct val="90000"/>
              </a:lnSpc>
              <a:buNone/>
            </a:pPr>
            <a:r>
              <a:rPr lang="ru-RU" sz="2000" dirty="0"/>
              <a:t>(НК РФ, ст. 217, п. 14.1)</a:t>
            </a:r>
          </a:p>
        </p:txBody>
      </p:sp>
    </p:spTree>
    <p:extLst>
      <p:ext uri="{BB962C8B-B14F-4D97-AF65-F5344CB8AC3E}">
        <p14:creationId xmlns:p14="http://schemas.microsoft.com/office/powerpoint/2010/main" val="13216159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1015C-AA67-416D-B893-4B65C9F7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КФХ в статусе юридического лица на ОСНО (плательщик налога на прибыль)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AE34A8-9ED3-427A-9AAF-5EBCE9853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4.1. </a:t>
            </a:r>
            <a:r>
              <a:rPr lang="en-US" sz="1600" dirty="0" err="1"/>
              <a:t>Средства</a:t>
            </a:r>
            <a:r>
              <a:rPr lang="en-US" sz="1600" dirty="0"/>
              <a:t> в </a:t>
            </a:r>
            <a:r>
              <a:rPr lang="en-US" sz="1600" dirty="0" err="1"/>
              <a:t>виде</a:t>
            </a:r>
            <a:r>
              <a:rPr lang="en-US" sz="1600" dirty="0"/>
              <a:t> </a:t>
            </a:r>
            <a:r>
              <a:rPr lang="en-US" sz="1600" dirty="0" err="1"/>
              <a:t>субсидий</a:t>
            </a:r>
            <a:r>
              <a:rPr lang="en-US" sz="1600" dirty="0"/>
              <a:t> … </a:t>
            </a:r>
            <a:r>
              <a:rPr lang="en-US" sz="1600" dirty="0" err="1"/>
              <a:t>признаются</a:t>
            </a:r>
            <a:r>
              <a:rPr lang="en-US" sz="1600" dirty="0"/>
              <a:t> в </a:t>
            </a:r>
            <a:r>
              <a:rPr lang="en-US" sz="1600" dirty="0" err="1"/>
              <a:t>составе</a:t>
            </a:r>
            <a:r>
              <a:rPr lang="en-US" sz="1600" dirty="0"/>
              <a:t> </a:t>
            </a:r>
            <a:r>
              <a:rPr lang="en-US" sz="1600" dirty="0" err="1"/>
              <a:t>внереализационных</a:t>
            </a:r>
            <a:r>
              <a:rPr lang="en-US" sz="1600" dirty="0"/>
              <a:t> </a:t>
            </a:r>
            <a:r>
              <a:rPr lang="en-US" sz="1600" dirty="0" err="1"/>
              <a:t>доходов</a:t>
            </a:r>
            <a:r>
              <a:rPr lang="en-US" sz="1600" dirty="0"/>
              <a:t> в </a:t>
            </a:r>
            <a:r>
              <a:rPr lang="en-US" sz="1600" dirty="0" err="1"/>
              <a:t>следующем</a:t>
            </a:r>
            <a:r>
              <a:rPr lang="en-US" sz="1600" dirty="0"/>
              <a:t> </a:t>
            </a:r>
            <a:r>
              <a:rPr lang="en-US" sz="1600" dirty="0" err="1"/>
              <a:t>порядке</a:t>
            </a:r>
            <a:r>
              <a:rPr lang="en-US" sz="16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 err="1"/>
              <a:t>субсидии</a:t>
            </a:r>
            <a:r>
              <a:rPr lang="en-US" sz="1600" dirty="0"/>
              <a:t>, </a:t>
            </a:r>
            <a:r>
              <a:rPr lang="en-US" sz="1600" dirty="0" err="1"/>
              <a:t>полученные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финансирование</a:t>
            </a:r>
            <a:r>
              <a:rPr lang="en-US" sz="1600" dirty="0"/>
              <a:t> </a:t>
            </a:r>
            <a:r>
              <a:rPr lang="en-US" sz="1600" dirty="0" err="1"/>
              <a:t>расходов</a:t>
            </a:r>
            <a:r>
              <a:rPr lang="en-US" sz="1600" dirty="0"/>
              <a:t>, </a:t>
            </a:r>
            <a:r>
              <a:rPr lang="en-US" sz="1600" dirty="0" err="1"/>
              <a:t>связанных</a:t>
            </a:r>
            <a:r>
              <a:rPr lang="en-US" sz="1600" dirty="0"/>
              <a:t> с </a:t>
            </a:r>
            <a:r>
              <a:rPr lang="en-US" sz="1600" dirty="0" err="1"/>
              <a:t>приобретением</a:t>
            </a:r>
            <a:r>
              <a:rPr lang="en-US" sz="1600" dirty="0"/>
              <a:t>, </a:t>
            </a:r>
            <a:r>
              <a:rPr lang="en-US" sz="1600" dirty="0" err="1"/>
              <a:t>созданием</a:t>
            </a:r>
            <a:r>
              <a:rPr lang="en-US" sz="1600" dirty="0"/>
              <a:t>, </a:t>
            </a:r>
            <a:r>
              <a:rPr lang="en-US" sz="1600" dirty="0" err="1"/>
              <a:t>реконструкцией</a:t>
            </a:r>
            <a:r>
              <a:rPr lang="en-US" sz="1600" dirty="0"/>
              <a:t>, </a:t>
            </a:r>
            <a:r>
              <a:rPr lang="en-US" sz="1600" dirty="0" err="1"/>
              <a:t>модернизацией</a:t>
            </a:r>
            <a:r>
              <a:rPr lang="en-US" sz="1600" dirty="0"/>
              <a:t>, </a:t>
            </a:r>
            <a:r>
              <a:rPr lang="en-US" sz="1600" dirty="0" err="1"/>
              <a:t>техническим</a:t>
            </a:r>
            <a:r>
              <a:rPr lang="en-US" sz="1600" dirty="0"/>
              <a:t> </a:t>
            </a:r>
            <a:r>
              <a:rPr lang="en-US" sz="1600" dirty="0" err="1"/>
              <a:t>перевооружением</a:t>
            </a:r>
            <a:r>
              <a:rPr lang="en-US" sz="1600" dirty="0"/>
              <a:t> </a:t>
            </a:r>
            <a:r>
              <a:rPr lang="en-US" sz="1600" dirty="0" err="1"/>
              <a:t>амортизируемого</a:t>
            </a:r>
            <a:r>
              <a:rPr lang="en-US" sz="1600" dirty="0"/>
              <a:t> </a:t>
            </a:r>
            <a:r>
              <a:rPr lang="en-US" sz="1600" dirty="0" err="1"/>
              <a:t>имущества</a:t>
            </a:r>
            <a:r>
              <a:rPr lang="en-US" sz="1600" dirty="0"/>
              <a:t>, </a:t>
            </a:r>
            <a:r>
              <a:rPr lang="en-US" sz="1600" dirty="0" err="1"/>
              <a:t>приобретением</a:t>
            </a:r>
            <a:r>
              <a:rPr lang="en-US" sz="1600" dirty="0"/>
              <a:t> </a:t>
            </a:r>
            <a:r>
              <a:rPr lang="en-US" sz="1600" dirty="0" err="1"/>
              <a:t>имущественных</a:t>
            </a:r>
            <a:r>
              <a:rPr lang="en-US" sz="1600" dirty="0"/>
              <a:t> </a:t>
            </a:r>
            <a:r>
              <a:rPr lang="en-US" sz="1600" dirty="0" err="1"/>
              <a:t>прав</a:t>
            </a:r>
            <a:r>
              <a:rPr lang="en-US" sz="1600" dirty="0"/>
              <a:t>, </a:t>
            </a:r>
            <a:r>
              <a:rPr lang="en-US" sz="1600" dirty="0" err="1"/>
              <a:t>учитываются</a:t>
            </a:r>
            <a:r>
              <a:rPr lang="en-US" sz="1600" dirty="0"/>
              <a:t>.</a:t>
            </a:r>
            <a:r>
              <a:rPr lang="en-US" sz="1600" b="1" dirty="0"/>
              <a:t> </a:t>
            </a:r>
            <a:r>
              <a:rPr lang="en-US" sz="1600" b="1" dirty="0" err="1"/>
              <a:t>по</a:t>
            </a:r>
            <a:r>
              <a:rPr lang="en-US" sz="1600" b="1" dirty="0"/>
              <a:t> </a:t>
            </a:r>
            <a:r>
              <a:rPr lang="en-US" sz="1600" b="1" dirty="0" err="1"/>
              <a:t>мере</a:t>
            </a:r>
            <a:r>
              <a:rPr lang="en-US" sz="1600" b="1" dirty="0"/>
              <a:t> </a:t>
            </a:r>
            <a:r>
              <a:rPr lang="en-US" sz="1600" b="1" dirty="0" err="1"/>
              <a:t>признания</a:t>
            </a:r>
            <a:r>
              <a:rPr lang="en-US" sz="1600" b="1" dirty="0"/>
              <a:t> </a:t>
            </a:r>
            <a:r>
              <a:rPr lang="en-US" sz="1600" b="1" dirty="0" err="1"/>
              <a:t>расходов</a:t>
            </a:r>
            <a:r>
              <a:rPr lang="en-US" sz="1600" b="1" dirty="0"/>
              <a:t>, </a:t>
            </a:r>
            <a:r>
              <a:rPr lang="en-US" sz="1600" b="1" dirty="0" err="1"/>
              <a:t>фактически</a:t>
            </a:r>
            <a:r>
              <a:rPr lang="en-US" sz="1600" b="1" dirty="0"/>
              <a:t> </a:t>
            </a:r>
            <a:r>
              <a:rPr lang="en-US" sz="1600" b="1" dirty="0" err="1"/>
              <a:t>осуществленных</a:t>
            </a:r>
            <a:r>
              <a:rPr lang="en-US" sz="1600" b="1" dirty="0"/>
              <a:t> </a:t>
            </a:r>
            <a:r>
              <a:rPr lang="en-US" sz="1600" b="1" dirty="0" err="1"/>
              <a:t>за</a:t>
            </a:r>
            <a:r>
              <a:rPr lang="en-US" sz="1600" b="1" dirty="0"/>
              <a:t> </a:t>
            </a:r>
            <a:r>
              <a:rPr lang="en-US" sz="1600" b="1" dirty="0" err="1"/>
              <a:t>счет</a:t>
            </a:r>
            <a:r>
              <a:rPr lang="en-US" sz="1600" b="1" dirty="0"/>
              <a:t> </a:t>
            </a:r>
            <a:r>
              <a:rPr lang="en-US" sz="1600" b="1" dirty="0" err="1"/>
              <a:t>этих</a:t>
            </a:r>
            <a:r>
              <a:rPr lang="en-US" sz="1600" b="1" dirty="0"/>
              <a:t> </a:t>
            </a:r>
            <a:r>
              <a:rPr lang="en-US" sz="1600" b="1" dirty="0" err="1"/>
              <a:t>средств</a:t>
            </a:r>
            <a:endParaRPr lang="ru-RU" sz="1600" b="1" dirty="0"/>
          </a:p>
          <a:p>
            <a:pPr marL="0" indent="0" algn="r">
              <a:lnSpc>
                <a:spcPct val="90000"/>
              </a:lnSpc>
              <a:buNone/>
            </a:pPr>
            <a:r>
              <a:rPr lang="ru-RU" sz="1600" dirty="0"/>
              <a:t>(НК РФ, ст. 271, ч. 4.1, абзац третий</a:t>
            </a:r>
            <a:r>
              <a:rPr lang="ru-RU" sz="1400" dirty="0"/>
              <a:t>)</a:t>
            </a:r>
            <a:endParaRPr lang="en-US" sz="1400" dirty="0"/>
          </a:p>
        </p:txBody>
      </p:sp>
      <p:pic>
        <p:nvPicPr>
          <p:cNvPr id="6" name="Объект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C53E2A11-4818-4F97-ADC0-795F7EDE28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7506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AA791-06CA-4749-B08C-FFF84834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КФХ применяет ЕСХН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6296BD0-4D16-416B-A679-1E77B6D531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3295415"/>
            <a:ext cx="4309533" cy="242411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8F7C636-5037-4679-BFC5-D3FD6F55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 err="1"/>
              <a:t>Средства</a:t>
            </a:r>
            <a:r>
              <a:rPr lang="en-US" sz="2400" dirty="0"/>
              <a:t> </a:t>
            </a:r>
            <a:r>
              <a:rPr lang="en-US" sz="2400" dirty="0" err="1"/>
              <a:t>финансовой</a:t>
            </a:r>
            <a:r>
              <a:rPr lang="en-US" sz="2400" dirty="0"/>
              <a:t> </a:t>
            </a:r>
            <a:r>
              <a:rPr lang="en-US" sz="2400" dirty="0" err="1"/>
              <a:t>поддержки</a:t>
            </a:r>
            <a:r>
              <a:rPr lang="en-US" sz="2400" dirty="0"/>
              <a:t> в </a:t>
            </a:r>
            <a:r>
              <a:rPr lang="en-US" sz="2400" dirty="0" err="1"/>
              <a:t>виде</a:t>
            </a:r>
            <a:r>
              <a:rPr lang="en-US" sz="2400" dirty="0"/>
              <a:t> </a:t>
            </a:r>
            <a:r>
              <a:rPr lang="en-US" sz="2400" dirty="0" err="1"/>
              <a:t>субсидий</a:t>
            </a:r>
            <a:r>
              <a:rPr lang="en-US" sz="2400" dirty="0"/>
              <a:t>, </a:t>
            </a:r>
            <a:r>
              <a:rPr lang="en-US" sz="2400" dirty="0" err="1"/>
              <a:t>полученные</a:t>
            </a:r>
            <a:r>
              <a:rPr lang="en-US" sz="2400" dirty="0"/>
              <a:t> в </a:t>
            </a:r>
            <a:r>
              <a:rPr lang="en-US" sz="2400" dirty="0" err="1"/>
              <a:t>соответствии</a:t>
            </a:r>
            <a:r>
              <a:rPr lang="en-US" sz="2400" dirty="0"/>
              <a:t> с </a:t>
            </a:r>
            <a:r>
              <a:rPr lang="en-US" sz="2400" dirty="0" err="1"/>
              <a:t>Федеральным</a:t>
            </a:r>
            <a:r>
              <a:rPr lang="en-US" sz="2400" dirty="0"/>
              <a:t> </a:t>
            </a:r>
            <a:r>
              <a:rPr lang="en-US" sz="2400" dirty="0" err="1"/>
              <a:t>законом</a:t>
            </a:r>
            <a:r>
              <a:rPr lang="en-US" sz="2400" dirty="0"/>
              <a:t> "О </a:t>
            </a:r>
            <a:r>
              <a:rPr lang="en-US" sz="2400" dirty="0" err="1"/>
              <a:t>развитии</a:t>
            </a:r>
            <a:r>
              <a:rPr lang="en-US" sz="2400" dirty="0"/>
              <a:t> </a:t>
            </a:r>
            <a:r>
              <a:rPr lang="en-US" sz="2400" dirty="0" err="1"/>
              <a:t>малого</a:t>
            </a:r>
            <a:r>
              <a:rPr lang="en-US" sz="2400" dirty="0"/>
              <a:t> и </a:t>
            </a:r>
            <a:r>
              <a:rPr lang="en-US" sz="2400" dirty="0" err="1"/>
              <a:t>среднего</a:t>
            </a:r>
            <a:r>
              <a:rPr lang="en-US" sz="2400" dirty="0"/>
              <a:t> </a:t>
            </a:r>
            <a:r>
              <a:rPr lang="en-US" sz="2400" dirty="0" err="1"/>
              <a:t>предпринимательства</a:t>
            </a:r>
            <a:r>
              <a:rPr lang="en-US" sz="2400" dirty="0"/>
              <a:t> в </a:t>
            </a:r>
            <a:r>
              <a:rPr lang="en-US" sz="2400" dirty="0" err="1"/>
              <a:t>Российской</a:t>
            </a:r>
            <a:r>
              <a:rPr lang="en-US" sz="2400" dirty="0"/>
              <a:t> </a:t>
            </a:r>
            <a:r>
              <a:rPr lang="en-US" sz="2400" dirty="0" err="1"/>
              <a:t>Федерации</a:t>
            </a:r>
            <a:r>
              <a:rPr lang="en-US" sz="2400" dirty="0"/>
              <a:t>", </a:t>
            </a:r>
            <a:r>
              <a:rPr lang="en-US" sz="2400" dirty="0" err="1"/>
              <a:t>отражаются</a:t>
            </a:r>
            <a:r>
              <a:rPr lang="en-US" sz="2400" dirty="0"/>
              <a:t> в </a:t>
            </a:r>
            <a:r>
              <a:rPr lang="en-US" sz="2400" dirty="0" err="1"/>
              <a:t>составе</a:t>
            </a:r>
            <a:r>
              <a:rPr lang="en-US" sz="2400" dirty="0"/>
              <a:t> </a:t>
            </a:r>
            <a:r>
              <a:rPr lang="en-US" sz="2400" dirty="0" err="1"/>
              <a:t>доходов</a:t>
            </a:r>
            <a:r>
              <a:rPr lang="en-US" sz="2400" dirty="0"/>
              <a:t> </a:t>
            </a:r>
            <a:r>
              <a:rPr lang="en-US" sz="2400" dirty="0" err="1"/>
              <a:t>пропорционально</a:t>
            </a:r>
            <a:r>
              <a:rPr lang="en-US" sz="2400" dirty="0"/>
              <a:t> </a:t>
            </a:r>
            <a:r>
              <a:rPr lang="en-US" sz="2400" dirty="0" err="1"/>
              <a:t>расходам</a:t>
            </a:r>
            <a:r>
              <a:rPr lang="en-US" sz="2400" dirty="0"/>
              <a:t>, </a:t>
            </a:r>
            <a:r>
              <a:rPr lang="en-US" sz="2400" dirty="0" err="1"/>
              <a:t>фактически</a:t>
            </a:r>
            <a:r>
              <a:rPr lang="en-US" sz="2400" dirty="0"/>
              <a:t> </a:t>
            </a:r>
            <a:r>
              <a:rPr lang="en-US" sz="2400" dirty="0" err="1"/>
              <a:t>осуществленным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счет</a:t>
            </a:r>
            <a:r>
              <a:rPr lang="en-US" sz="2400" dirty="0"/>
              <a:t> </a:t>
            </a:r>
            <a:r>
              <a:rPr lang="en-US" sz="2400" dirty="0" err="1"/>
              <a:t>этого</a:t>
            </a:r>
            <a:r>
              <a:rPr lang="en-US" sz="2400" dirty="0"/>
              <a:t> </a:t>
            </a:r>
            <a:r>
              <a:rPr lang="en-US" sz="2400" dirty="0" err="1"/>
              <a:t>источника</a:t>
            </a:r>
            <a:r>
              <a:rPr lang="en-US" sz="2400" dirty="0"/>
              <a:t>, </a:t>
            </a:r>
            <a:r>
              <a:rPr lang="en-US" sz="2400" dirty="0" err="1"/>
              <a:t>но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более</a:t>
            </a:r>
            <a:r>
              <a:rPr lang="en-US" sz="2400" dirty="0"/>
              <a:t> </a:t>
            </a:r>
            <a:r>
              <a:rPr lang="en-US" sz="2400" dirty="0" err="1"/>
              <a:t>двух</a:t>
            </a:r>
            <a:r>
              <a:rPr lang="en-US" sz="2400" dirty="0"/>
              <a:t> </a:t>
            </a:r>
            <a:r>
              <a:rPr lang="en-US" sz="2400" dirty="0" err="1"/>
              <a:t>налоговых</a:t>
            </a:r>
            <a:r>
              <a:rPr lang="en-US" sz="2400" dirty="0"/>
              <a:t> </a:t>
            </a:r>
            <a:r>
              <a:rPr lang="en-US" sz="2400" dirty="0" err="1"/>
              <a:t>периодов</a:t>
            </a:r>
            <a:r>
              <a:rPr lang="en-US" sz="2400" dirty="0"/>
              <a:t> с </a:t>
            </a:r>
            <a:r>
              <a:rPr lang="en-US" sz="2400" dirty="0" err="1"/>
              <a:t>даты</a:t>
            </a:r>
            <a:r>
              <a:rPr lang="en-US" sz="2400" dirty="0"/>
              <a:t> </a:t>
            </a:r>
            <a:r>
              <a:rPr lang="en-US" sz="2400" dirty="0" err="1"/>
              <a:t>получения</a:t>
            </a:r>
            <a:r>
              <a:rPr lang="en-US" sz="2400" dirty="0"/>
              <a:t>.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n-US" sz="2400" dirty="0"/>
              <a:t>(НК РФ, </a:t>
            </a:r>
            <a:r>
              <a:rPr lang="en-US" sz="2400" dirty="0" err="1"/>
              <a:t>ст</a:t>
            </a:r>
            <a:r>
              <a:rPr lang="en-US" sz="2400" dirty="0"/>
              <a:t>. 346.5, ч. 5, </a:t>
            </a:r>
            <a:r>
              <a:rPr lang="en-US" sz="2400" dirty="0" err="1"/>
              <a:t>пп</a:t>
            </a:r>
            <a:r>
              <a:rPr lang="en-US" sz="2400" dirty="0"/>
              <a:t>. 1)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4867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7B557-FC07-4EF1-8416-2286FB78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КФХ </a:t>
            </a:r>
            <a:r>
              <a:rPr lang="en-US" dirty="0" err="1"/>
              <a:t>применяет</a:t>
            </a:r>
            <a:r>
              <a:rPr lang="en-US" dirty="0"/>
              <a:t> УСН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C593A5-3A22-447D-A9EC-4C92DB21C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13625"/>
            <a:ext cx="4614759" cy="416333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 err="1"/>
              <a:t>Средства</a:t>
            </a:r>
            <a:r>
              <a:rPr lang="en-US" sz="1600" dirty="0"/>
              <a:t> </a:t>
            </a:r>
            <a:r>
              <a:rPr lang="en-US" sz="1600" dirty="0" err="1"/>
              <a:t>финансовой</a:t>
            </a:r>
            <a:r>
              <a:rPr lang="en-US" sz="1600" dirty="0"/>
              <a:t> </a:t>
            </a:r>
            <a:r>
              <a:rPr lang="en-US" sz="1600" dirty="0" err="1"/>
              <a:t>поддержки</a:t>
            </a:r>
            <a:r>
              <a:rPr lang="en-US" sz="1600" dirty="0"/>
              <a:t> в </a:t>
            </a:r>
            <a:r>
              <a:rPr lang="en-US" sz="1600" dirty="0" err="1"/>
              <a:t>виде</a:t>
            </a:r>
            <a:r>
              <a:rPr lang="en-US" sz="1600" dirty="0"/>
              <a:t> </a:t>
            </a:r>
            <a:r>
              <a:rPr lang="en-US" sz="1600" dirty="0" err="1"/>
              <a:t>субсидий</a:t>
            </a:r>
            <a:r>
              <a:rPr lang="en-US" sz="1600" dirty="0"/>
              <a:t>, </a:t>
            </a:r>
            <a:r>
              <a:rPr lang="en-US" sz="1600" dirty="0" err="1"/>
              <a:t>полученные</a:t>
            </a:r>
            <a:r>
              <a:rPr lang="en-US" sz="1600" dirty="0"/>
              <a:t> в </a:t>
            </a:r>
            <a:r>
              <a:rPr lang="en-US" sz="1600" dirty="0" err="1"/>
              <a:t>соответствии</a:t>
            </a:r>
            <a:r>
              <a:rPr lang="en-US" sz="1600" dirty="0"/>
              <a:t> с </a:t>
            </a:r>
            <a:r>
              <a:rPr lang="en-US" sz="1600" dirty="0" err="1"/>
              <a:t>Федеральным</a:t>
            </a:r>
            <a:r>
              <a:rPr lang="en-US" sz="1600" dirty="0"/>
              <a:t> </a:t>
            </a:r>
            <a:r>
              <a:rPr lang="en-US" sz="1600" dirty="0" err="1"/>
              <a:t>законом</a:t>
            </a:r>
            <a:r>
              <a:rPr lang="en-US" sz="1600" dirty="0"/>
              <a:t> "О </a:t>
            </a:r>
            <a:r>
              <a:rPr lang="en-US" sz="1600" dirty="0" err="1"/>
              <a:t>развитии</a:t>
            </a:r>
            <a:r>
              <a:rPr lang="en-US" sz="1600" dirty="0"/>
              <a:t> </a:t>
            </a:r>
            <a:r>
              <a:rPr lang="en-US" sz="1600" dirty="0" err="1"/>
              <a:t>малого</a:t>
            </a:r>
            <a:r>
              <a:rPr lang="en-US" sz="1600" dirty="0"/>
              <a:t> и </a:t>
            </a:r>
            <a:r>
              <a:rPr lang="en-US" sz="1600" dirty="0" err="1"/>
              <a:t>среднего</a:t>
            </a:r>
            <a:r>
              <a:rPr lang="en-US" sz="1600" dirty="0"/>
              <a:t> </a:t>
            </a:r>
            <a:r>
              <a:rPr lang="en-US" sz="1600" dirty="0" err="1"/>
              <a:t>предпринимательства</a:t>
            </a:r>
            <a:r>
              <a:rPr lang="en-US" sz="1600" dirty="0"/>
              <a:t> в </a:t>
            </a:r>
            <a:r>
              <a:rPr lang="en-US" sz="1600" dirty="0" err="1"/>
              <a:t>Российской</a:t>
            </a:r>
            <a:r>
              <a:rPr lang="en-US" sz="1600" dirty="0"/>
              <a:t> </a:t>
            </a:r>
            <a:r>
              <a:rPr lang="en-US" sz="1600" dirty="0" err="1"/>
              <a:t>Федерации</a:t>
            </a:r>
            <a:r>
              <a:rPr lang="en-US" sz="1600" dirty="0"/>
              <a:t>", </a:t>
            </a:r>
            <a:r>
              <a:rPr lang="en-US" sz="1600" dirty="0" err="1"/>
              <a:t>отражаются</a:t>
            </a:r>
            <a:r>
              <a:rPr lang="en-US" sz="1600" dirty="0"/>
              <a:t> в </a:t>
            </a:r>
            <a:r>
              <a:rPr lang="en-US" sz="1600" dirty="0" err="1"/>
              <a:t>составе</a:t>
            </a:r>
            <a:r>
              <a:rPr lang="en-US" sz="1600" dirty="0"/>
              <a:t> </a:t>
            </a:r>
            <a:r>
              <a:rPr lang="en-US" sz="1600" dirty="0" err="1"/>
              <a:t>доходов</a:t>
            </a:r>
            <a:r>
              <a:rPr lang="en-US" sz="1600" dirty="0"/>
              <a:t> </a:t>
            </a:r>
            <a:r>
              <a:rPr lang="en-US" sz="1600" dirty="0" err="1"/>
              <a:t>пропорционально</a:t>
            </a:r>
            <a:r>
              <a:rPr lang="en-US" sz="1600" dirty="0"/>
              <a:t> </a:t>
            </a:r>
            <a:r>
              <a:rPr lang="en-US" sz="1600" dirty="0" err="1"/>
              <a:t>расходам</a:t>
            </a:r>
            <a:r>
              <a:rPr lang="en-US" sz="1600" dirty="0"/>
              <a:t>, </a:t>
            </a:r>
            <a:r>
              <a:rPr lang="en-US" sz="1600" dirty="0" err="1"/>
              <a:t>фактически</a:t>
            </a:r>
            <a:r>
              <a:rPr lang="en-US" sz="1600" dirty="0"/>
              <a:t> </a:t>
            </a:r>
            <a:r>
              <a:rPr lang="en-US" sz="1600" dirty="0" err="1"/>
              <a:t>осуществленным</a:t>
            </a:r>
            <a:r>
              <a:rPr lang="en-US" sz="1600" dirty="0"/>
              <a:t> </a:t>
            </a:r>
            <a:r>
              <a:rPr lang="en-US" sz="1600" dirty="0" err="1"/>
              <a:t>за</a:t>
            </a:r>
            <a:r>
              <a:rPr lang="en-US" sz="1600" dirty="0"/>
              <a:t> </a:t>
            </a:r>
            <a:r>
              <a:rPr lang="en-US" sz="1600" dirty="0" err="1"/>
              <a:t>счет</a:t>
            </a:r>
            <a:r>
              <a:rPr lang="en-US" sz="1600" dirty="0"/>
              <a:t> </a:t>
            </a:r>
            <a:r>
              <a:rPr lang="en-US" sz="1600" dirty="0" err="1"/>
              <a:t>этого</a:t>
            </a:r>
            <a:r>
              <a:rPr lang="en-US" sz="1600" dirty="0"/>
              <a:t> </a:t>
            </a:r>
            <a:r>
              <a:rPr lang="en-US" sz="1600" dirty="0" err="1"/>
              <a:t>источника</a:t>
            </a:r>
            <a:r>
              <a:rPr lang="en-US" sz="1600" dirty="0"/>
              <a:t>, </a:t>
            </a:r>
            <a:r>
              <a:rPr lang="en-US" sz="1600" dirty="0" err="1"/>
              <a:t>но</a:t>
            </a:r>
            <a:r>
              <a:rPr lang="en-US" sz="1600" dirty="0"/>
              <a:t> </a:t>
            </a:r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более</a:t>
            </a:r>
            <a:r>
              <a:rPr lang="en-US" sz="1600" dirty="0"/>
              <a:t> </a:t>
            </a:r>
            <a:r>
              <a:rPr lang="en-US" sz="1600" dirty="0" err="1"/>
              <a:t>двух</a:t>
            </a:r>
            <a:r>
              <a:rPr lang="en-US" sz="1600" dirty="0"/>
              <a:t> </a:t>
            </a:r>
            <a:r>
              <a:rPr lang="en-US" sz="1600" dirty="0" err="1"/>
              <a:t>налоговых</a:t>
            </a:r>
            <a:r>
              <a:rPr lang="en-US" sz="1600" dirty="0"/>
              <a:t> </a:t>
            </a:r>
            <a:r>
              <a:rPr lang="en-US" sz="1600" dirty="0" err="1"/>
              <a:t>периодов</a:t>
            </a:r>
            <a:r>
              <a:rPr lang="en-US" sz="1600" dirty="0"/>
              <a:t> с </a:t>
            </a:r>
            <a:r>
              <a:rPr lang="en-US" sz="1600" dirty="0" err="1"/>
              <a:t>даты</a:t>
            </a:r>
            <a:r>
              <a:rPr lang="en-US" sz="1600" dirty="0"/>
              <a:t> </a:t>
            </a:r>
            <a:r>
              <a:rPr lang="en-US" sz="1600" dirty="0" err="1"/>
              <a:t>получения</a:t>
            </a:r>
            <a:r>
              <a:rPr lang="en-US" sz="1600" dirty="0"/>
              <a:t>. </a:t>
            </a:r>
            <a:r>
              <a:rPr lang="en-US" sz="1600" dirty="0" err="1"/>
              <a:t>Если</a:t>
            </a:r>
            <a:r>
              <a:rPr lang="en-US" sz="1600" dirty="0"/>
              <a:t> </a:t>
            </a: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окончании</a:t>
            </a:r>
            <a:r>
              <a:rPr lang="en-US" sz="1600" dirty="0"/>
              <a:t> </a:t>
            </a:r>
            <a:r>
              <a:rPr lang="en-US" sz="1600" dirty="0" err="1"/>
              <a:t>второго</a:t>
            </a:r>
            <a:r>
              <a:rPr lang="en-US" sz="1600" dirty="0"/>
              <a:t> </a:t>
            </a:r>
            <a:r>
              <a:rPr lang="en-US" sz="1600" dirty="0" err="1"/>
              <a:t>налогового</a:t>
            </a:r>
            <a:r>
              <a:rPr lang="en-US" sz="1600" dirty="0"/>
              <a:t> </a:t>
            </a:r>
            <a:r>
              <a:rPr lang="en-US" sz="1600" dirty="0" err="1"/>
              <a:t>периода</a:t>
            </a:r>
            <a:r>
              <a:rPr lang="en-US" sz="1600" dirty="0"/>
              <a:t> </a:t>
            </a:r>
            <a:r>
              <a:rPr lang="en-US" sz="1600" dirty="0" err="1"/>
              <a:t>сумма</a:t>
            </a:r>
            <a:r>
              <a:rPr lang="en-US" sz="1600" dirty="0"/>
              <a:t> </a:t>
            </a:r>
            <a:r>
              <a:rPr lang="en-US" sz="1600" dirty="0" err="1"/>
              <a:t>полученных</a:t>
            </a:r>
            <a:r>
              <a:rPr lang="en-US" sz="1600" dirty="0"/>
              <a:t> </a:t>
            </a:r>
            <a:r>
              <a:rPr lang="en-US" sz="1600" dirty="0" err="1"/>
              <a:t>средств</a:t>
            </a:r>
            <a:r>
              <a:rPr lang="en-US" sz="1600" dirty="0"/>
              <a:t> </a:t>
            </a:r>
            <a:r>
              <a:rPr lang="en-US" sz="1600" dirty="0" err="1"/>
              <a:t>финансовой</a:t>
            </a:r>
            <a:r>
              <a:rPr lang="en-US" sz="1600" dirty="0"/>
              <a:t> </a:t>
            </a:r>
            <a:r>
              <a:rPr lang="en-US" sz="1600" dirty="0" err="1"/>
              <a:t>поддержки</a:t>
            </a:r>
            <a:r>
              <a:rPr lang="en-US" sz="1600" dirty="0"/>
              <a:t>, </a:t>
            </a:r>
            <a:r>
              <a:rPr lang="en-US" sz="1600" dirty="0" err="1"/>
              <a:t>указанных</a:t>
            </a:r>
            <a:r>
              <a:rPr lang="en-US" sz="1600" dirty="0"/>
              <a:t> в </a:t>
            </a:r>
            <a:r>
              <a:rPr lang="en-US" sz="1600" dirty="0" err="1"/>
              <a:t>настоящем</a:t>
            </a:r>
            <a:r>
              <a:rPr lang="en-US" sz="1600" dirty="0"/>
              <a:t> </a:t>
            </a:r>
            <a:r>
              <a:rPr lang="en-US" sz="1600" dirty="0" err="1"/>
              <a:t>пункте</a:t>
            </a:r>
            <a:r>
              <a:rPr lang="en-US" sz="1600" dirty="0"/>
              <a:t>, </a:t>
            </a:r>
            <a:r>
              <a:rPr lang="en-US" sz="1600" dirty="0" err="1"/>
              <a:t>превысит</a:t>
            </a:r>
            <a:r>
              <a:rPr lang="en-US" sz="1600" dirty="0"/>
              <a:t> </a:t>
            </a:r>
            <a:r>
              <a:rPr lang="en-US" sz="1600" dirty="0" err="1"/>
              <a:t>сумму</a:t>
            </a:r>
            <a:r>
              <a:rPr lang="en-US" sz="1600" dirty="0"/>
              <a:t> </a:t>
            </a:r>
            <a:r>
              <a:rPr lang="en-US" sz="1600" dirty="0" err="1"/>
              <a:t>признанных</a:t>
            </a:r>
            <a:r>
              <a:rPr lang="en-US" sz="1600" dirty="0"/>
              <a:t> </a:t>
            </a:r>
            <a:r>
              <a:rPr lang="en-US" sz="1600" dirty="0" err="1"/>
              <a:t>расходов</a:t>
            </a:r>
            <a:r>
              <a:rPr lang="en-US" sz="1600" dirty="0"/>
              <a:t>, </a:t>
            </a:r>
            <a:r>
              <a:rPr lang="en-US" sz="1600" dirty="0" err="1"/>
              <a:t>фактически</a:t>
            </a:r>
            <a:r>
              <a:rPr lang="en-US" sz="1600" dirty="0"/>
              <a:t> </a:t>
            </a:r>
            <a:r>
              <a:rPr lang="en-US" sz="1600" dirty="0" err="1"/>
              <a:t>осуществленных</a:t>
            </a:r>
            <a:r>
              <a:rPr lang="en-US" sz="1600" dirty="0"/>
              <a:t> </a:t>
            </a:r>
            <a:r>
              <a:rPr lang="en-US" sz="1600" dirty="0" err="1"/>
              <a:t>за</a:t>
            </a:r>
            <a:r>
              <a:rPr lang="en-US" sz="1600" dirty="0"/>
              <a:t> </a:t>
            </a:r>
            <a:r>
              <a:rPr lang="en-US" sz="1600" dirty="0" err="1"/>
              <a:t>счет</a:t>
            </a:r>
            <a:r>
              <a:rPr lang="en-US" sz="1600" dirty="0"/>
              <a:t> </a:t>
            </a:r>
            <a:r>
              <a:rPr lang="en-US" sz="1600" dirty="0" err="1"/>
              <a:t>этого</a:t>
            </a:r>
            <a:r>
              <a:rPr lang="en-US" sz="1600" dirty="0"/>
              <a:t> </a:t>
            </a:r>
            <a:r>
              <a:rPr lang="en-US" sz="1600" dirty="0" err="1"/>
              <a:t>источника</a:t>
            </a:r>
            <a:r>
              <a:rPr lang="en-US" sz="1600" dirty="0"/>
              <a:t>, </a:t>
            </a:r>
            <a:r>
              <a:rPr lang="en-US" sz="1600" dirty="0" err="1"/>
              <a:t>разница</a:t>
            </a:r>
            <a:r>
              <a:rPr lang="en-US" sz="1600" dirty="0"/>
              <a:t> </a:t>
            </a:r>
            <a:r>
              <a:rPr lang="en-US" sz="1600" dirty="0" err="1"/>
              <a:t>между</a:t>
            </a:r>
            <a:r>
              <a:rPr lang="en-US" sz="1600" dirty="0"/>
              <a:t> </a:t>
            </a:r>
            <a:r>
              <a:rPr lang="en-US" sz="1600" dirty="0" err="1"/>
              <a:t>указанными</a:t>
            </a:r>
            <a:r>
              <a:rPr lang="en-US" sz="1600" dirty="0"/>
              <a:t> </a:t>
            </a:r>
            <a:r>
              <a:rPr lang="en-US" sz="1600" dirty="0" err="1"/>
              <a:t>суммами</a:t>
            </a:r>
            <a:r>
              <a:rPr lang="en-US" sz="1600" dirty="0"/>
              <a:t> в </a:t>
            </a:r>
            <a:r>
              <a:rPr lang="en-US" sz="1600" dirty="0" err="1"/>
              <a:t>полном</a:t>
            </a:r>
            <a:r>
              <a:rPr lang="en-US" sz="1600" dirty="0"/>
              <a:t> </a:t>
            </a:r>
            <a:r>
              <a:rPr lang="en-US" sz="1600" dirty="0" err="1"/>
              <a:t>объеме</a:t>
            </a:r>
            <a:r>
              <a:rPr lang="en-US" sz="1600" dirty="0"/>
              <a:t> </a:t>
            </a:r>
            <a:r>
              <a:rPr lang="en-US" sz="1600" dirty="0" err="1"/>
              <a:t>отражается</a:t>
            </a:r>
            <a:r>
              <a:rPr lang="en-US" sz="1600" dirty="0"/>
              <a:t> в </a:t>
            </a:r>
            <a:r>
              <a:rPr lang="en-US" sz="1600" dirty="0" err="1"/>
              <a:t>составе</a:t>
            </a:r>
            <a:r>
              <a:rPr lang="en-US" sz="1600" dirty="0"/>
              <a:t> </a:t>
            </a:r>
            <a:r>
              <a:rPr lang="en-US" sz="1600" dirty="0" err="1"/>
              <a:t>доходов</a:t>
            </a:r>
            <a:r>
              <a:rPr lang="en-US" sz="1600" dirty="0"/>
              <a:t> </a:t>
            </a:r>
            <a:r>
              <a:rPr lang="en-US" sz="1600" dirty="0" err="1"/>
              <a:t>этого</a:t>
            </a:r>
            <a:r>
              <a:rPr lang="en-US" sz="1600" dirty="0"/>
              <a:t> </a:t>
            </a:r>
            <a:r>
              <a:rPr lang="en-US" sz="1600" dirty="0" err="1"/>
              <a:t>налогового</a:t>
            </a:r>
            <a:r>
              <a:rPr lang="en-US" sz="1600" dirty="0"/>
              <a:t> </a:t>
            </a:r>
            <a:r>
              <a:rPr lang="en-US" sz="1600" dirty="0" err="1"/>
              <a:t>периода</a:t>
            </a:r>
            <a:r>
              <a:rPr lang="en-US" sz="1600" dirty="0"/>
              <a:t>.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n-US" sz="1600" dirty="0"/>
              <a:t>(НК РФ, </a:t>
            </a:r>
            <a:r>
              <a:rPr lang="en-US" sz="1600" dirty="0" err="1"/>
              <a:t>ст</a:t>
            </a:r>
            <a:r>
              <a:rPr lang="en-US" sz="1600" dirty="0"/>
              <a:t>. 346.17, ч. 1)</a:t>
            </a:r>
          </a:p>
        </p:txBody>
      </p:sp>
      <p:pic>
        <p:nvPicPr>
          <p:cNvPr id="6" name="Объект 5" descr="Изображение выглядит как нижнее белье, рубашка&#10;&#10;Автоматически созданное описание">
            <a:extLst>
              <a:ext uri="{FF2B5EF4-FFF2-40B4-BE49-F238E27FC236}">
                <a16:creationId xmlns:a16="http://schemas.microsoft.com/office/drawing/2014/main" id="{694ABD75-C730-404A-A0D5-5F48AD463C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38" y="3640421"/>
            <a:ext cx="2775284" cy="100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404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7ED1523-07AB-4B0C-9882-9A7091CB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Особенности, связанные с применением УСН по базе «Доходы» (ст. 346.17 НК РФ)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B7DD7E-F9A5-431E-B06B-35953E19C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Средства финансовой поддержки в виде субсидий, полученные в соответствии с Федеральным законом "О развитии малого и среднего предпринимательства в Российской Федерации", отражаются в составе доходов пропорционально расходам, фактически осуществленным за счет этого источника, но не более двух налоговых периодов с даты получения. Если по окончании второго налогового периода сумма полученных средств финансовой поддержки, указанных в настоящем пункте, превысит сумму признанных расходов, фактически осуществленных за счет этого источника, разница между указанными суммами в полном объеме отражается в составе доходов этого налогового периода.</a:t>
            </a:r>
          </a:p>
          <a:p>
            <a:pPr marL="0" indent="0">
              <a:buNone/>
            </a:pPr>
            <a:r>
              <a:rPr lang="ru-RU" dirty="0"/>
              <a:t>Порядок признания доходов, предусмотренный абзацами четвертым - шестым настоящего пункта, применяется налогоплательщиками, применяющими в качестве объекта налогообложения доходы, уменьшенные на величину расходов, а также налогоплательщиками, применяющими в качестве объекта налогообложения доходы, при условии ведения ими учета сумм выплат (средств), указанных в абзацах четвертом - шестом настоящего пункта.</a:t>
            </a:r>
          </a:p>
          <a:p>
            <a:r>
              <a:rPr lang="ru-RU" dirty="0"/>
              <a:t>Разъяснения даны в Письме ФНС от 03.09.2014 г. № ГД-4-3/17634</a:t>
            </a:r>
            <a:r>
              <a:rPr lang="en-US"/>
              <a:t>@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6380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омитет по природным ресурсам курской области">
            <a:extLst>
              <a:ext uri="{FF2B5EF4-FFF2-40B4-BE49-F238E27FC236}">
                <a16:creationId xmlns:a16="http://schemas.microsoft.com/office/drawing/2014/main" id="{743F513A-236F-E78F-540D-75F3CBAC0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717905"/>
            <a:ext cx="1371600" cy="88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 ИП заполнить налоговую декларацию УСН в 2022 онлайн">
            <a:extLst>
              <a:ext uri="{FF2B5EF4-FFF2-40B4-BE49-F238E27FC236}">
                <a16:creationId xmlns:a16="http://schemas.microsoft.com/office/drawing/2014/main" id="{4A731A74-7334-FEC3-7E56-B7DFC328B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40" y="1955800"/>
            <a:ext cx="2557727" cy="164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C033418C-5ACB-7ACC-A3FF-69D548B6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0A17C3-059A-B952-14E5-2CC35FEB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A0972F-7414-86E4-EA06-7532ED8E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48</a:t>
            </a:fld>
            <a:endParaRPr lang="ru-RU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D1C040-200B-55A6-AB93-C0B62B2AE95B}"/>
              </a:ext>
            </a:extLst>
          </p:cNvPr>
          <p:cNvSpPr txBox="1"/>
          <p:nvPr/>
        </p:nvSpPr>
        <p:spPr>
          <a:xfrm>
            <a:off x="279400" y="190500"/>
            <a:ext cx="1172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Основные виды отчётности, представляемой сельскохозяйственными товаропроизводителями в государственные органы</a:t>
            </a:r>
          </a:p>
        </p:txBody>
      </p:sp>
      <p:sp>
        <p:nvSpPr>
          <p:cNvPr id="6" name="Стрелка: счетверенная 5">
            <a:extLst>
              <a:ext uri="{FF2B5EF4-FFF2-40B4-BE49-F238E27FC236}">
                <a16:creationId xmlns:a16="http://schemas.microsoft.com/office/drawing/2014/main" id="{8B636061-8BC3-7749-B75B-2AB527E8577B}"/>
              </a:ext>
            </a:extLst>
          </p:cNvPr>
          <p:cNvSpPr/>
          <p:nvPr/>
        </p:nvSpPr>
        <p:spPr>
          <a:xfrm>
            <a:off x="1003300" y="1181100"/>
            <a:ext cx="10718800" cy="4953000"/>
          </a:xfrm>
          <a:prstGeom prst="quadArrow">
            <a:avLst>
              <a:gd name="adj1" fmla="val 2500"/>
              <a:gd name="adj2" fmla="val 2500"/>
              <a:gd name="adj3" fmla="val 23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196EB-6E16-7529-8604-E820E5DBB716}"/>
              </a:ext>
            </a:extLst>
          </p:cNvPr>
          <p:cNvSpPr txBox="1"/>
          <p:nvPr/>
        </p:nvSpPr>
        <p:spPr>
          <a:xfrm>
            <a:off x="355600" y="1305164"/>
            <a:ext cx="3009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Бухгалтерская (финансовая) отчётность: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Обязательна для всех юридических лиц,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Составляется на базе бухгалтерского учёта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3EB18-99C1-0364-3747-9BEFD7C85050}"/>
              </a:ext>
            </a:extLst>
          </p:cNvPr>
          <p:cNvSpPr txBox="1"/>
          <p:nvPr/>
        </p:nvSpPr>
        <p:spPr>
          <a:xfrm>
            <a:off x="8887340" y="776228"/>
            <a:ext cx="3558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Налоговая отчётность: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Обязательна для всех субъектов предпринимательской деятельности (кроме «самозанятых» субъектов предпринимательской деятельности),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Составляется на базе налогового учёта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6850A-A8DC-2EC1-4E73-5A3568E3DE3D}"/>
              </a:ext>
            </a:extLst>
          </p:cNvPr>
          <p:cNvSpPr txBox="1"/>
          <p:nvPr/>
        </p:nvSpPr>
        <p:spPr>
          <a:xfrm>
            <a:off x="279400" y="3911600"/>
            <a:ext cx="6007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Статистическая отчётность: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Обязательна для субъектов предпринимательской деятельности, если им вменена такая обязанность (проверка: 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4"/>
              </a:rPr>
              <a:t>https://websbor.gks.ru/webstat/#!/gs/statistic-codes</a:t>
            </a:r>
            <a:r>
              <a:rPr lang="ru-RU" b="0" i="0" u="none" strike="noStrike" dirty="0">
                <a:effectLst/>
                <a:latin typeface="Arial" panose="020B0604020202020204" pitchFamily="34" charset="0"/>
              </a:rPr>
              <a:t> 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Составляется на базе бухгалтерского учёта (если ведётся), в иных случаях – на базе управленческого учёта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A96224-CEAD-596C-A97A-6FBCEA015F24}"/>
              </a:ext>
            </a:extLst>
          </p:cNvPr>
          <p:cNvSpPr txBox="1"/>
          <p:nvPr/>
        </p:nvSpPr>
        <p:spPr>
          <a:xfrm>
            <a:off x="6515100" y="3708400"/>
            <a:ext cx="566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Ведомственная отчётность предприятий АПК: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Обязательна для сельскохозяйственных товаропроизводителей – получателей средств государственной поддержки,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Составляется на базе бухгалтерского учёта (если ведётся), в иных случаях – на базе налогового учёта (на базе управленческого учёта при нехватке информации).</a:t>
            </a:r>
          </a:p>
          <a:p>
            <a:r>
              <a:rPr lang="ru-RU" dirty="0"/>
              <a:t>Разновидностью является отчётность по соглашениям об использовании средств государственной поддержки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026" name="Picture 2" descr="Бухгалтерский баланс">
            <a:extLst>
              <a:ext uri="{FF2B5EF4-FFF2-40B4-BE49-F238E27FC236}">
                <a16:creationId xmlns:a16="http://schemas.microsoft.com/office/drawing/2014/main" id="{B1F95099-829A-9E86-5D57-96B587F2F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624252"/>
            <a:ext cx="2641600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15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A7F5F-6692-4252-89F1-2CC56D4C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Общая система налогообложения (налог на прибыль) – предполагает уплату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625E6B7-FF4E-4039-B9DE-BA204EC9B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555317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08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3CDA0-DC44-4BC3-8D5B-6AAB69BA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Налог на добавленную стоимость в сельскохозяйственном производстве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F980C62-286C-4820-B7C5-6032A0F66C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418005"/>
              </p:ext>
            </p:extLst>
          </p:nvPr>
        </p:nvGraphicFramePr>
        <p:xfrm>
          <a:off x="838200" y="2011363"/>
          <a:ext cx="6910953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E189E7-9F88-4FD3-81B2-AECDB972F93F}"/>
              </a:ext>
            </a:extLst>
          </p:cNvPr>
          <p:cNvSpPr txBox="1"/>
          <p:nvPr/>
        </p:nvSpPr>
        <p:spPr>
          <a:xfrm>
            <a:off x="8183105" y="1952786"/>
            <a:ext cx="36421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соответствии с </a:t>
            </a:r>
            <a:r>
              <a:rPr lang="ru-RU" dirty="0" err="1"/>
              <a:t>пп</a:t>
            </a:r>
            <a:r>
              <a:rPr lang="ru-RU" dirty="0"/>
              <a:t>. 1) ч. 2 ст. 164 Налогового Кодекса РФ налогом на добавленную стоимость по ставке 10 процентов облагаются продовольственные товары по списку, содержащемуся в данном подпункте</a:t>
            </a:r>
          </a:p>
        </p:txBody>
      </p:sp>
    </p:spTree>
    <p:extLst>
      <p:ext uri="{BB962C8B-B14F-4D97-AF65-F5344CB8AC3E}">
        <p14:creationId xmlns:p14="http://schemas.microsoft.com/office/powerpoint/2010/main" val="92397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9F29E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4373D-6CBB-43CF-8750-0997C8F4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/>
              <a:t>Налог на прибыль уплачивают только юридические лица</a:t>
            </a:r>
          </a:p>
        </p:txBody>
      </p:sp>
      <p:pic>
        <p:nvPicPr>
          <p:cNvPr id="6" name="Объект 5" descr="Изображение выглядит как рисунок, часы, счетчик&#10;&#10;Автоматически созданное описание">
            <a:extLst>
              <a:ext uri="{FF2B5EF4-FFF2-40B4-BE49-F238E27FC236}">
                <a16:creationId xmlns:a16="http://schemas.microsoft.com/office/drawing/2014/main" id="{3ACB3D85-6B65-48FC-B700-BB645C2ECC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3254188"/>
            <a:ext cx="4309533" cy="2506565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646B8A79-7D29-4C5C-9934-5EA3BB4AD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В </a:t>
            </a:r>
            <a:r>
              <a:rPr lang="en-US" sz="1700" dirty="0" err="1"/>
              <a:t>соответствии</a:t>
            </a:r>
            <a:r>
              <a:rPr lang="en-US" sz="1700" dirty="0"/>
              <a:t> с </a:t>
            </a:r>
            <a:r>
              <a:rPr lang="en-US" sz="1700" dirty="0" err="1"/>
              <a:t>нормой</a:t>
            </a:r>
            <a:r>
              <a:rPr lang="en-US" sz="1700" dirty="0"/>
              <a:t> ч. 1.3 </a:t>
            </a:r>
            <a:r>
              <a:rPr lang="en-US" sz="1700" dirty="0" err="1"/>
              <a:t>ст</a:t>
            </a:r>
            <a:r>
              <a:rPr lang="en-US" sz="1700" dirty="0"/>
              <a:t>. 284 </a:t>
            </a:r>
            <a:r>
              <a:rPr lang="en-US" sz="1700" dirty="0" err="1"/>
              <a:t>Налогового</a:t>
            </a:r>
            <a:r>
              <a:rPr lang="en-US" sz="1700" dirty="0"/>
              <a:t> </a:t>
            </a:r>
            <a:r>
              <a:rPr lang="en-US" sz="1700" dirty="0" err="1"/>
              <a:t>Кодекса</a:t>
            </a:r>
            <a:r>
              <a:rPr lang="en-US" sz="1700" dirty="0"/>
              <a:t> РФ, «</a:t>
            </a:r>
            <a:r>
              <a:rPr lang="en-US" sz="1700" dirty="0" err="1"/>
              <a:t>Для</a:t>
            </a:r>
            <a:r>
              <a:rPr lang="en-US" sz="1700" dirty="0"/>
              <a:t> </a:t>
            </a:r>
            <a:r>
              <a:rPr lang="en-US" sz="1700" dirty="0" err="1"/>
              <a:t>сельскохозяйственных</a:t>
            </a:r>
            <a:r>
              <a:rPr lang="en-US" sz="1700" dirty="0"/>
              <a:t> </a:t>
            </a:r>
            <a:r>
              <a:rPr lang="en-US" sz="1700" dirty="0" err="1"/>
              <a:t>товаропроизводителей</a:t>
            </a:r>
            <a:r>
              <a:rPr lang="en-US" sz="1700" dirty="0"/>
              <a:t>, </a:t>
            </a:r>
            <a:r>
              <a:rPr lang="en-US" sz="1700" dirty="0" err="1"/>
              <a:t>отвечающих</a:t>
            </a:r>
            <a:r>
              <a:rPr lang="en-US" sz="1700" dirty="0"/>
              <a:t> </a:t>
            </a:r>
            <a:r>
              <a:rPr lang="en-US" sz="1700" dirty="0" err="1"/>
              <a:t>критериям</a:t>
            </a:r>
            <a:r>
              <a:rPr lang="en-US" sz="1700" dirty="0"/>
              <a:t>, </a:t>
            </a:r>
            <a:r>
              <a:rPr lang="en-US" sz="1700" dirty="0" err="1"/>
              <a:t>предусмотренным</a:t>
            </a:r>
            <a:r>
              <a:rPr lang="en-US" sz="1700" dirty="0"/>
              <a:t> </a:t>
            </a:r>
            <a:r>
              <a:rPr lang="en-US" sz="1700" dirty="0" err="1"/>
              <a:t>пунктом</a:t>
            </a:r>
            <a:r>
              <a:rPr lang="en-US" sz="1700" dirty="0"/>
              <a:t> 2 </a:t>
            </a:r>
            <a:r>
              <a:rPr lang="en-US" sz="1700" dirty="0" err="1"/>
              <a:t>статьи</a:t>
            </a:r>
            <a:r>
              <a:rPr lang="en-US" sz="1700" dirty="0"/>
              <a:t> 346.2 ... </a:t>
            </a:r>
            <a:r>
              <a:rPr lang="en-US" sz="1700" dirty="0" err="1"/>
              <a:t>Кодекса</a:t>
            </a:r>
            <a:r>
              <a:rPr lang="en-US" sz="1700" dirty="0"/>
              <a:t> ..., </a:t>
            </a:r>
            <a:r>
              <a:rPr lang="en-US" sz="1700" dirty="0" err="1"/>
              <a:t>налоговая</a:t>
            </a:r>
            <a:r>
              <a:rPr lang="en-US" sz="1700" dirty="0"/>
              <a:t> </a:t>
            </a:r>
            <a:r>
              <a:rPr lang="en-US" sz="1700" dirty="0" err="1"/>
              <a:t>ставка</a:t>
            </a:r>
            <a:r>
              <a:rPr lang="en-US" sz="1700" dirty="0"/>
              <a:t> </a:t>
            </a:r>
            <a:r>
              <a:rPr lang="en-US" sz="1700" dirty="0" err="1"/>
              <a:t>по</a:t>
            </a:r>
            <a:r>
              <a:rPr lang="en-US" sz="1700" dirty="0"/>
              <a:t> </a:t>
            </a:r>
            <a:r>
              <a:rPr lang="en-US" sz="1700" dirty="0" err="1"/>
              <a:t>деятельности</a:t>
            </a:r>
            <a:r>
              <a:rPr lang="en-US" sz="1700" dirty="0"/>
              <a:t>, </a:t>
            </a:r>
            <a:r>
              <a:rPr lang="en-US" sz="1700" dirty="0" err="1"/>
              <a:t>связанной</a:t>
            </a:r>
            <a:r>
              <a:rPr lang="en-US" sz="1700" dirty="0"/>
              <a:t> с </a:t>
            </a:r>
            <a:r>
              <a:rPr lang="en-US" sz="1700" dirty="0" err="1"/>
              <a:t>реализацией</a:t>
            </a:r>
            <a:r>
              <a:rPr lang="en-US" sz="1700" dirty="0"/>
              <a:t> </a:t>
            </a:r>
            <a:r>
              <a:rPr lang="en-US" sz="1700" dirty="0" err="1"/>
              <a:t>произведенной</a:t>
            </a:r>
            <a:r>
              <a:rPr lang="en-US" sz="1700" dirty="0"/>
              <a:t> </a:t>
            </a:r>
            <a:r>
              <a:rPr lang="en-US" sz="1700" dirty="0" err="1"/>
              <a:t>ими</a:t>
            </a:r>
            <a:r>
              <a:rPr lang="en-US" sz="1700" dirty="0"/>
              <a:t> </a:t>
            </a:r>
            <a:r>
              <a:rPr lang="en-US" sz="1700" dirty="0" err="1"/>
              <a:t>сельскохозяйственной</a:t>
            </a:r>
            <a:r>
              <a:rPr lang="en-US" sz="1700" dirty="0"/>
              <a:t> </a:t>
            </a:r>
            <a:r>
              <a:rPr lang="en-US" sz="1700" dirty="0" err="1"/>
              <a:t>продукции</a:t>
            </a:r>
            <a:r>
              <a:rPr lang="en-US" sz="1700" dirty="0"/>
              <a:t>, а </a:t>
            </a:r>
            <a:r>
              <a:rPr lang="en-US" sz="1700" dirty="0" err="1"/>
              <a:t>также</a:t>
            </a:r>
            <a:r>
              <a:rPr lang="en-US" sz="1700" dirty="0"/>
              <a:t> с </a:t>
            </a:r>
            <a:r>
              <a:rPr lang="en-US" sz="1700" dirty="0" err="1"/>
              <a:t>реализацией</a:t>
            </a:r>
            <a:r>
              <a:rPr lang="en-US" sz="1700" dirty="0"/>
              <a:t> </a:t>
            </a:r>
            <a:r>
              <a:rPr lang="en-US" sz="1700" dirty="0" err="1"/>
              <a:t>произведенной</a:t>
            </a:r>
            <a:r>
              <a:rPr lang="en-US" sz="1700" dirty="0"/>
              <a:t> и </a:t>
            </a:r>
            <a:r>
              <a:rPr lang="en-US" sz="1700" dirty="0" err="1"/>
              <a:t>переработанной</a:t>
            </a:r>
            <a:r>
              <a:rPr lang="en-US" sz="1700" dirty="0"/>
              <a:t> </a:t>
            </a:r>
            <a:r>
              <a:rPr lang="en-US" sz="1700" dirty="0" err="1"/>
              <a:t>данными</a:t>
            </a:r>
            <a:r>
              <a:rPr lang="en-US" sz="1700" dirty="0"/>
              <a:t> </a:t>
            </a:r>
            <a:r>
              <a:rPr lang="en-US" sz="1700" dirty="0" err="1"/>
              <a:t>налогоплательщиками</a:t>
            </a:r>
            <a:r>
              <a:rPr lang="en-US" sz="1700" dirty="0"/>
              <a:t> </a:t>
            </a:r>
            <a:r>
              <a:rPr lang="en-US" sz="1700" b="1" dirty="0" err="1"/>
              <a:t>собственной</a:t>
            </a:r>
            <a:r>
              <a:rPr lang="en-US" sz="1700" b="1" dirty="0"/>
              <a:t> </a:t>
            </a:r>
            <a:r>
              <a:rPr lang="en-US" sz="1700" b="1" dirty="0" err="1"/>
              <a:t>сельскохозяйственной</a:t>
            </a:r>
            <a:r>
              <a:rPr lang="en-US" sz="1700" b="1" dirty="0"/>
              <a:t> </a:t>
            </a:r>
            <a:r>
              <a:rPr lang="en-US" sz="1700" b="1" dirty="0" err="1"/>
              <a:t>продукции</a:t>
            </a:r>
            <a:r>
              <a:rPr lang="en-US" sz="1700" dirty="0"/>
              <a:t>, </a:t>
            </a:r>
            <a:r>
              <a:rPr lang="en-US" sz="1700" dirty="0" err="1"/>
              <a:t>устанавливается</a:t>
            </a:r>
            <a:r>
              <a:rPr lang="en-US" sz="1700" dirty="0"/>
              <a:t> в </a:t>
            </a:r>
            <a:r>
              <a:rPr lang="en-US" sz="1700" dirty="0" err="1"/>
              <a:t>размере</a:t>
            </a:r>
            <a:r>
              <a:rPr lang="en-US" sz="1700" dirty="0"/>
              <a:t> 0 </a:t>
            </a:r>
            <a:r>
              <a:rPr lang="en-US" sz="1700" dirty="0" err="1"/>
              <a:t>процентов</a:t>
            </a:r>
            <a:r>
              <a:rPr lang="en-US" sz="1700" dirty="0"/>
              <a:t>»</a:t>
            </a:r>
            <a:r>
              <a:rPr lang="ru-RU" sz="1700" dirty="0"/>
              <a:t>;</a:t>
            </a: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(</a:t>
            </a:r>
            <a:r>
              <a:rPr lang="en-US" sz="1700" dirty="0" err="1"/>
              <a:t>доходы</a:t>
            </a:r>
            <a:r>
              <a:rPr lang="en-US" sz="1700" dirty="0"/>
              <a:t> </a:t>
            </a:r>
            <a:r>
              <a:rPr lang="en-US" sz="1700" dirty="0" err="1"/>
              <a:t>от</a:t>
            </a:r>
            <a:r>
              <a:rPr lang="en-US" sz="1700" dirty="0"/>
              <a:t> </a:t>
            </a:r>
            <a:r>
              <a:rPr lang="en-US" sz="1700" dirty="0" err="1"/>
              <a:t>иных</a:t>
            </a:r>
            <a:r>
              <a:rPr lang="en-US" sz="1700" dirty="0"/>
              <a:t> </a:t>
            </a:r>
            <a:r>
              <a:rPr lang="en-US" sz="1700" dirty="0" err="1"/>
              <a:t>видов</a:t>
            </a:r>
            <a:r>
              <a:rPr lang="en-US" sz="1700" dirty="0"/>
              <a:t> </a:t>
            </a:r>
            <a:r>
              <a:rPr lang="en-US" sz="1700" dirty="0" err="1"/>
              <a:t>деятельности</a:t>
            </a:r>
            <a:r>
              <a:rPr lang="en-US" sz="1700" dirty="0"/>
              <a:t> </a:t>
            </a:r>
            <a:r>
              <a:rPr lang="en-US" sz="1700" dirty="0" err="1"/>
              <a:t>облагаются</a:t>
            </a:r>
            <a:r>
              <a:rPr lang="en-US" sz="1700" dirty="0"/>
              <a:t> </a:t>
            </a:r>
            <a:r>
              <a:rPr lang="en-US" sz="1700" dirty="0" err="1"/>
              <a:t>по</a:t>
            </a:r>
            <a:r>
              <a:rPr lang="en-US" sz="1700" dirty="0"/>
              <a:t> </a:t>
            </a:r>
            <a:r>
              <a:rPr lang="en-US" sz="1700" dirty="0" err="1"/>
              <a:t>ставке</a:t>
            </a:r>
            <a:r>
              <a:rPr lang="en-US" sz="1700" dirty="0"/>
              <a:t> 20 </a:t>
            </a:r>
            <a:r>
              <a:rPr lang="en-US" sz="1700" dirty="0" err="1"/>
              <a:t>процентов</a:t>
            </a:r>
            <a:r>
              <a:rPr lang="en-US" sz="17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875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2235227-A27F-4BE3-9F18-28E2355F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365126"/>
            <a:ext cx="5787765" cy="14354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err="1"/>
              <a:t>Критерий</a:t>
            </a:r>
            <a:r>
              <a:rPr lang="ru-RU" dirty="0"/>
              <a:t>, </a:t>
            </a:r>
            <a:r>
              <a:rPr lang="en-US" dirty="0" err="1"/>
              <a:t>установлен</a:t>
            </a:r>
            <a:r>
              <a:rPr lang="ru-RU" dirty="0" err="1"/>
              <a:t>ный</a:t>
            </a:r>
            <a:r>
              <a:rPr lang="en-US" dirty="0"/>
              <a:t> </a:t>
            </a:r>
            <a:r>
              <a:rPr lang="en-US" dirty="0" err="1"/>
              <a:t>статьёй</a:t>
            </a:r>
            <a:r>
              <a:rPr lang="en-US" dirty="0"/>
              <a:t> 346.2 </a:t>
            </a:r>
            <a:r>
              <a:rPr lang="en-US" dirty="0" err="1"/>
              <a:t>Кодекса</a:t>
            </a:r>
            <a:r>
              <a:rPr lang="en-US" dirty="0"/>
              <a:t>: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6ED74D02-C0A2-444C-ABA9-1674E80CA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172430"/>
            <a:ext cx="6879771" cy="468556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dirty="0"/>
              <a:t>2. В </a:t>
            </a:r>
            <a:r>
              <a:rPr lang="en-US" sz="1400" dirty="0" err="1"/>
              <a:t>целях</a:t>
            </a:r>
            <a:r>
              <a:rPr lang="en-US" sz="1400" dirty="0"/>
              <a:t> </a:t>
            </a:r>
            <a:r>
              <a:rPr lang="en-US" sz="1400" dirty="0" err="1"/>
              <a:t>настоящей</a:t>
            </a:r>
            <a:r>
              <a:rPr lang="en-US" sz="1400" dirty="0"/>
              <a:t> </a:t>
            </a:r>
            <a:r>
              <a:rPr lang="en-US" sz="1400" dirty="0" err="1"/>
              <a:t>главы</a:t>
            </a:r>
            <a:r>
              <a:rPr lang="en-US" sz="1400" dirty="0"/>
              <a:t> </a:t>
            </a:r>
            <a:r>
              <a:rPr lang="en-US" sz="1400" dirty="0" err="1"/>
              <a:t>сельскохозяйственными</a:t>
            </a:r>
            <a:r>
              <a:rPr lang="en-US" sz="1400" dirty="0"/>
              <a:t> </a:t>
            </a:r>
            <a:r>
              <a:rPr lang="en-US" sz="1400" dirty="0" err="1"/>
              <a:t>товаропроизводителями</a:t>
            </a:r>
            <a:r>
              <a:rPr lang="en-US" sz="1400" dirty="0"/>
              <a:t> </a:t>
            </a:r>
            <a:r>
              <a:rPr lang="en-US" sz="1400" dirty="0" err="1"/>
              <a:t>признаются</a:t>
            </a:r>
            <a:r>
              <a:rPr lang="en-US" sz="14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/>
              <a:t>1) </a:t>
            </a:r>
            <a:r>
              <a:rPr lang="en-US" sz="1400" dirty="0" err="1"/>
              <a:t>организации</a:t>
            </a:r>
            <a:r>
              <a:rPr lang="en-US" sz="1400" dirty="0"/>
              <a:t> и </a:t>
            </a:r>
            <a:r>
              <a:rPr lang="en-US" sz="1400" dirty="0" err="1"/>
              <a:t>индивидуальные</a:t>
            </a:r>
            <a:r>
              <a:rPr lang="en-US" sz="1400" dirty="0"/>
              <a:t> </a:t>
            </a:r>
            <a:r>
              <a:rPr lang="en-US" sz="1400" dirty="0" err="1"/>
              <a:t>предприниматели</a:t>
            </a:r>
            <a:r>
              <a:rPr lang="en-US" sz="1400" dirty="0"/>
              <a:t>, </a:t>
            </a:r>
            <a:r>
              <a:rPr lang="en-US" sz="1400" dirty="0" err="1"/>
              <a:t>производящие</a:t>
            </a:r>
            <a:r>
              <a:rPr lang="en-US" sz="1400" dirty="0"/>
              <a:t> </a:t>
            </a:r>
            <a:r>
              <a:rPr lang="en-US" sz="1400" dirty="0" err="1"/>
              <a:t>сельскохозяйственную</a:t>
            </a:r>
            <a:r>
              <a:rPr lang="en-US" sz="1400" dirty="0"/>
              <a:t> </a:t>
            </a:r>
            <a:r>
              <a:rPr lang="en-US" sz="1400" dirty="0" err="1"/>
              <a:t>продукцию</a:t>
            </a:r>
            <a:r>
              <a:rPr lang="en-US" sz="1400" dirty="0"/>
              <a:t>, </a:t>
            </a:r>
            <a:r>
              <a:rPr lang="en-US" sz="1400" dirty="0" err="1"/>
              <a:t>осуществляющие</a:t>
            </a:r>
            <a:r>
              <a:rPr lang="en-US" sz="1400" dirty="0"/>
              <a:t> </a:t>
            </a:r>
            <a:r>
              <a:rPr lang="en-US" sz="1400" dirty="0" err="1"/>
              <a:t>ее</a:t>
            </a:r>
            <a:r>
              <a:rPr lang="en-US" sz="1400" dirty="0"/>
              <a:t> </a:t>
            </a:r>
            <a:r>
              <a:rPr lang="en-US" sz="1400" dirty="0" err="1"/>
              <a:t>первичную</a:t>
            </a:r>
            <a:r>
              <a:rPr lang="en-US" sz="1400" dirty="0"/>
              <a:t> и </a:t>
            </a:r>
            <a:r>
              <a:rPr lang="en-US" sz="1400" dirty="0" err="1"/>
              <a:t>последующую</a:t>
            </a:r>
            <a:r>
              <a:rPr lang="en-US" sz="1400" dirty="0"/>
              <a:t> (</a:t>
            </a:r>
            <a:r>
              <a:rPr lang="en-US" sz="1400" dirty="0" err="1"/>
              <a:t>промышленную</a:t>
            </a:r>
            <a:r>
              <a:rPr lang="en-US" sz="1400" dirty="0"/>
              <a:t>) </a:t>
            </a:r>
            <a:r>
              <a:rPr lang="en-US" sz="1400" dirty="0" err="1"/>
              <a:t>переработку</a:t>
            </a:r>
            <a:r>
              <a:rPr lang="en-US" sz="1400" dirty="0"/>
              <a:t> (в </a:t>
            </a:r>
            <a:r>
              <a:rPr lang="en-US" sz="1400" dirty="0" err="1"/>
              <a:t>том</a:t>
            </a:r>
            <a:r>
              <a:rPr lang="en-US" sz="1400" dirty="0"/>
              <a:t> </a:t>
            </a:r>
            <a:r>
              <a:rPr lang="en-US" sz="1400" dirty="0" err="1"/>
              <a:t>числе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арендованных</a:t>
            </a:r>
            <a:r>
              <a:rPr lang="en-US" sz="1400" dirty="0"/>
              <a:t> </a:t>
            </a:r>
            <a:r>
              <a:rPr lang="en-US" sz="1400" dirty="0" err="1"/>
              <a:t>основных</a:t>
            </a:r>
            <a:r>
              <a:rPr lang="en-US" sz="1400" dirty="0"/>
              <a:t> </a:t>
            </a:r>
            <a:r>
              <a:rPr lang="en-US" sz="1400" dirty="0" err="1"/>
              <a:t>средствах</a:t>
            </a:r>
            <a:r>
              <a:rPr lang="en-US" sz="1400" dirty="0"/>
              <a:t>) и </a:t>
            </a:r>
            <a:r>
              <a:rPr lang="en-US" sz="1400" dirty="0" err="1"/>
              <a:t>реализующие</a:t>
            </a:r>
            <a:r>
              <a:rPr lang="en-US" sz="1400" dirty="0"/>
              <a:t> </a:t>
            </a:r>
            <a:r>
              <a:rPr lang="en-US" sz="1400" dirty="0" err="1"/>
              <a:t>эту</a:t>
            </a:r>
            <a:r>
              <a:rPr lang="en-US" sz="1400" dirty="0"/>
              <a:t> </a:t>
            </a:r>
            <a:r>
              <a:rPr lang="en-US" sz="1400" dirty="0" err="1"/>
              <a:t>продукцию</a:t>
            </a:r>
            <a:r>
              <a:rPr lang="en-US" sz="1400" dirty="0"/>
              <a:t>, </a:t>
            </a:r>
            <a:r>
              <a:rPr lang="en-US" sz="1400" dirty="0" err="1"/>
              <a:t>при</a:t>
            </a:r>
            <a:r>
              <a:rPr lang="en-US" sz="1400" dirty="0"/>
              <a:t> </a:t>
            </a:r>
            <a:r>
              <a:rPr lang="en-US" sz="1400" dirty="0" err="1"/>
              <a:t>условии</a:t>
            </a:r>
            <a:r>
              <a:rPr lang="en-US" sz="1400" dirty="0"/>
              <a:t>, </a:t>
            </a:r>
            <a:r>
              <a:rPr lang="en-US" sz="1400" dirty="0" err="1"/>
              <a:t>что</a:t>
            </a:r>
            <a:r>
              <a:rPr lang="en-US" sz="1400" dirty="0"/>
              <a:t> в </a:t>
            </a:r>
            <a:r>
              <a:rPr lang="en-US" sz="1400" dirty="0" err="1"/>
              <a:t>общем</a:t>
            </a:r>
            <a:r>
              <a:rPr lang="en-US" sz="1400" dirty="0"/>
              <a:t> </a:t>
            </a:r>
            <a:r>
              <a:rPr lang="en-US" sz="1400" dirty="0" err="1"/>
              <a:t>доходе</a:t>
            </a:r>
            <a:r>
              <a:rPr lang="en-US" sz="1400" dirty="0"/>
              <a:t> </a:t>
            </a:r>
            <a:r>
              <a:rPr lang="en-US" sz="1400" dirty="0" err="1"/>
              <a:t>от</a:t>
            </a:r>
            <a:r>
              <a:rPr lang="en-US" sz="1400" dirty="0"/>
              <a:t> </a:t>
            </a:r>
            <a:r>
              <a:rPr lang="en-US" sz="1400" dirty="0" err="1"/>
              <a:t>реализации</a:t>
            </a:r>
            <a:r>
              <a:rPr lang="en-US" sz="1400" dirty="0"/>
              <a:t> </a:t>
            </a:r>
            <a:r>
              <a:rPr lang="en-US" sz="1400" dirty="0" err="1"/>
              <a:t>товаров</a:t>
            </a:r>
            <a:r>
              <a:rPr lang="en-US" sz="1400" dirty="0"/>
              <a:t> (</a:t>
            </a:r>
            <a:r>
              <a:rPr lang="en-US" sz="1400" dirty="0" err="1"/>
              <a:t>работ</a:t>
            </a:r>
            <a:r>
              <a:rPr lang="en-US" sz="1400" dirty="0"/>
              <a:t>, </a:t>
            </a:r>
            <a:r>
              <a:rPr lang="en-US" sz="1400" dirty="0" err="1"/>
              <a:t>услуг</a:t>
            </a:r>
            <a:r>
              <a:rPr lang="en-US" sz="1400" dirty="0"/>
              <a:t>) </a:t>
            </a:r>
            <a:r>
              <a:rPr lang="en-US" sz="1400" dirty="0" err="1"/>
              <a:t>таких</a:t>
            </a:r>
            <a:r>
              <a:rPr lang="en-US" sz="1400" dirty="0"/>
              <a:t> </a:t>
            </a:r>
            <a:r>
              <a:rPr lang="en-US" sz="1400" dirty="0" err="1"/>
              <a:t>организаций</a:t>
            </a:r>
            <a:r>
              <a:rPr lang="en-US" sz="1400" dirty="0"/>
              <a:t> и </a:t>
            </a:r>
            <a:r>
              <a:rPr lang="en-US" sz="1400" dirty="0" err="1"/>
              <a:t>индивидуальных</a:t>
            </a:r>
            <a:r>
              <a:rPr lang="en-US" sz="1400" dirty="0"/>
              <a:t> </a:t>
            </a:r>
            <a:r>
              <a:rPr lang="en-US" sz="1400" dirty="0" err="1"/>
              <a:t>предпринимателей</a:t>
            </a:r>
            <a:r>
              <a:rPr lang="en-US" sz="1400" dirty="0"/>
              <a:t> </a:t>
            </a:r>
            <a:r>
              <a:rPr lang="en-US" sz="1400" dirty="0" err="1"/>
              <a:t>доля</a:t>
            </a:r>
            <a:r>
              <a:rPr lang="en-US" sz="1400" dirty="0"/>
              <a:t> </a:t>
            </a:r>
            <a:r>
              <a:rPr lang="en-US" sz="1400" dirty="0" err="1"/>
              <a:t>дохода</a:t>
            </a:r>
            <a:r>
              <a:rPr lang="en-US" sz="1400" dirty="0"/>
              <a:t> </a:t>
            </a:r>
            <a:r>
              <a:rPr lang="en-US" sz="1400" dirty="0" err="1"/>
              <a:t>от</a:t>
            </a:r>
            <a:r>
              <a:rPr lang="en-US" sz="1400" dirty="0"/>
              <a:t> </a:t>
            </a:r>
            <a:r>
              <a:rPr lang="en-US" sz="1400" dirty="0" err="1"/>
              <a:t>реализации</a:t>
            </a:r>
            <a:r>
              <a:rPr lang="en-US" sz="1400" dirty="0"/>
              <a:t> </a:t>
            </a:r>
            <a:r>
              <a:rPr lang="en-US" sz="1400" dirty="0" err="1"/>
              <a:t>произведенной</a:t>
            </a:r>
            <a:r>
              <a:rPr lang="en-US" sz="1400" dirty="0"/>
              <a:t> </a:t>
            </a:r>
            <a:r>
              <a:rPr lang="en-US" sz="1400" dirty="0" err="1"/>
              <a:t>ими</a:t>
            </a:r>
            <a:r>
              <a:rPr lang="en-US" sz="1400" dirty="0"/>
              <a:t> </a:t>
            </a:r>
            <a:r>
              <a:rPr lang="en-US" sz="1400" dirty="0" err="1"/>
              <a:t>сельскохозяйственной</a:t>
            </a:r>
            <a:r>
              <a:rPr lang="en-US" sz="1400" dirty="0"/>
              <a:t> </a:t>
            </a:r>
            <a:r>
              <a:rPr lang="en-US" sz="1400" dirty="0" err="1"/>
              <a:t>продукции</a:t>
            </a:r>
            <a:r>
              <a:rPr lang="en-US" sz="1400" dirty="0"/>
              <a:t>, </a:t>
            </a:r>
            <a:r>
              <a:rPr lang="en-US" sz="1400" dirty="0" err="1"/>
              <a:t>включая</a:t>
            </a:r>
            <a:r>
              <a:rPr lang="en-US" sz="1400" dirty="0"/>
              <a:t> </a:t>
            </a:r>
            <a:r>
              <a:rPr lang="en-US" sz="1400" dirty="0" err="1"/>
              <a:t>продукцию</a:t>
            </a:r>
            <a:r>
              <a:rPr lang="en-US" sz="1400" dirty="0"/>
              <a:t> </a:t>
            </a:r>
            <a:r>
              <a:rPr lang="en-US" sz="1400" dirty="0" err="1"/>
              <a:t>ее</a:t>
            </a:r>
            <a:r>
              <a:rPr lang="en-US" sz="1400" dirty="0"/>
              <a:t> </a:t>
            </a:r>
            <a:r>
              <a:rPr lang="en-US" sz="1400" dirty="0" err="1"/>
              <a:t>первичной</a:t>
            </a:r>
            <a:r>
              <a:rPr lang="en-US" sz="1400" dirty="0"/>
              <a:t> </a:t>
            </a:r>
            <a:r>
              <a:rPr lang="en-US" sz="1400" dirty="0" err="1"/>
              <a:t>переработки</a:t>
            </a:r>
            <a:r>
              <a:rPr lang="en-US" sz="1400" dirty="0"/>
              <a:t>, </a:t>
            </a:r>
            <a:r>
              <a:rPr lang="en-US" sz="1400" dirty="0" err="1"/>
              <a:t>произведенную</a:t>
            </a:r>
            <a:r>
              <a:rPr lang="en-US" sz="1400" dirty="0"/>
              <a:t> </a:t>
            </a:r>
            <a:r>
              <a:rPr lang="en-US" sz="1400" dirty="0" err="1"/>
              <a:t>ими</a:t>
            </a:r>
            <a:r>
              <a:rPr lang="en-US" sz="1400" dirty="0"/>
              <a:t> </a:t>
            </a:r>
            <a:r>
              <a:rPr lang="en-US" sz="1400" dirty="0" err="1"/>
              <a:t>из</a:t>
            </a:r>
            <a:r>
              <a:rPr lang="en-US" sz="1400" dirty="0"/>
              <a:t> </a:t>
            </a:r>
            <a:r>
              <a:rPr lang="en-US" sz="1400" dirty="0" err="1"/>
              <a:t>сельскохозяйственного</a:t>
            </a:r>
            <a:r>
              <a:rPr lang="en-US" sz="1400" dirty="0"/>
              <a:t> </a:t>
            </a:r>
            <a:r>
              <a:rPr lang="en-US" sz="1400" dirty="0" err="1"/>
              <a:t>сырья</a:t>
            </a:r>
            <a:r>
              <a:rPr lang="en-US" sz="1400" dirty="0"/>
              <a:t> </a:t>
            </a:r>
            <a:r>
              <a:rPr lang="en-US" sz="1400" dirty="0" err="1"/>
              <a:t>собственного</a:t>
            </a:r>
            <a:r>
              <a:rPr lang="en-US" sz="1400" dirty="0"/>
              <a:t> </a:t>
            </a:r>
            <a:r>
              <a:rPr lang="en-US" sz="1400" dirty="0" err="1"/>
              <a:t>производства</a:t>
            </a:r>
            <a:r>
              <a:rPr lang="en-US" sz="1400" dirty="0"/>
              <a:t>, а </a:t>
            </a:r>
            <a:r>
              <a:rPr lang="en-US" sz="1400" dirty="0" err="1"/>
              <a:t>также</a:t>
            </a:r>
            <a:r>
              <a:rPr lang="en-US" sz="1400" dirty="0"/>
              <a:t> </a:t>
            </a:r>
            <a:r>
              <a:rPr lang="en-US" sz="1400" dirty="0" err="1"/>
              <a:t>от</a:t>
            </a:r>
            <a:r>
              <a:rPr lang="en-US" sz="1400" dirty="0"/>
              <a:t> </a:t>
            </a:r>
            <a:r>
              <a:rPr lang="en-US" sz="1400" dirty="0" err="1"/>
              <a:t>оказания</a:t>
            </a:r>
            <a:r>
              <a:rPr lang="en-US" sz="1400" dirty="0"/>
              <a:t> </a:t>
            </a:r>
            <a:r>
              <a:rPr lang="en-US" sz="1400" dirty="0" err="1"/>
              <a:t>сельскохозяйственным</a:t>
            </a:r>
            <a:r>
              <a:rPr lang="en-US" sz="1400" dirty="0"/>
              <a:t> </a:t>
            </a:r>
            <a:r>
              <a:rPr lang="en-US" sz="1400" dirty="0" err="1"/>
              <a:t>товаропроизводителям</a:t>
            </a:r>
            <a:r>
              <a:rPr lang="en-US" sz="1400" dirty="0"/>
              <a:t> </a:t>
            </a:r>
            <a:r>
              <a:rPr lang="en-US" sz="1400" dirty="0" err="1"/>
              <a:t>услуг</a:t>
            </a:r>
            <a:r>
              <a:rPr lang="en-US" sz="1400" dirty="0"/>
              <a:t>, </a:t>
            </a:r>
            <a:r>
              <a:rPr lang="en-US" sz="1400" dirty="0" err="1"/>
              <a:t>указанных</a:t>
            </a:r>
            <a:r>
              <a:rPr lang="en-US" sz="1400" dirty="0"/>
              <a:t> в </a:t>
            </a:r>
            <a:r>
              <a:rPr lang="en-US" sz="1400" dirty="0" err="1"/>
              <a:t>подпункте</a:t>
            </a:r>
            <a:r>
              <a:rPr lang="en-US" sz="1400" dirty="0"/>
              <a:t> 2 </a:t>
            </a:r>
            <a:r>
              <a:rPr lang="en-US" sz="1400" dirty="0" err="1"/>
              <a:t>настоящего</a:t>
            </a:r>
            <a:r>
              <a:rPr lang="en-US" sz="1400" dirty="0"/>
              <a:t> </a:t>
            </a:r>
            <a:r>
              <a:rPr lang="en-US" sz="1400" dirty="0" err="1"/>
              <a:t>пункта</a:t>
            </a:r>
            <a:r>
              <a:rPr lang="en-US" sz="1400" dirty="0"/>
              <a:t>, </a:t>
            </a:r>
            <a:r>
              <a:rPr lang="en-US" sz="1400" dirty="0" err="1"/>
              <a:t>составляет</a:t>
            </a:r>
            <a:r>
              <a:rPr lang="en-US" sz="1400" dirty="0"/>
              <a:t> </a:t>
            </a:r>
            <a:r>
              <a:rPr lang="en-US" sz="1400" dirty="0" err="1"/>
              <a:t>не</a:t>
            </a:r>
            <a:r>
              <a:rPr lang="en-US" sz="1400" dirty="0"/>
              <a:t> </a:t>
            </a:r>
            <a:r>
              <a:rPr lang="en-US" sz="1400" dirty="0" err="1"/>
              <a:t>менее</a:t>
            </a:r>
            <a:r>
              <a:rPr lang="en-US" sz="1400" dirty="0"/>
              <a:t> 70 </a:t>
            </a:r>
            <a:r>
              <a:rPr lang="en-US" sz="1400" dirty="0" err="1"/>
              <a:t>процентов</a:t>
            </a:r>
            <a:r>
              <a:rPr lang="en-US" sz="1400" dirty="0"/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/>
              <a:t>2) </a:t>
            </a:r>
            <a:r>
              <a:rPr lang="en-US" sz="1400" dirty="0" err="1"/>
              <a:t>организации</a:t>
            </a:r>
            <a:r>
              <a:rPr lang="en-US" sz="1400" dirty="0"/>
              <a:t> и </a:t>
            </a:r>
            <a:r>
              <a:rPr lang="en-US" sz="1400" dirty="0" err="1"/>
              <a:t>индивидуальные</a:t>
            </a:r>
            <a:r>
              <a:rPr lang="en-US" sz="1400" dirty="0"/>
              <a:t> </a:t>
            </a:r>
            <a:r>
              <a:rPr lang="en-US" sz="1400" dirty="0" err="1"/>
              <a:t>предприниматели</a:t>
            </a:r>
            <a:r>
              <a:rPr lang="en-US" sz="1400" dirty="0"/>
              <a:t>, </a:t>
            </a:r>
            <a:r>
              <a:rPr lang="en-US" sz="1400" dirty="0" err="1"/>
              <a:t>оказывающие</a:t>
            </a:r>
            <a:r>
              <a:rPr lang="en-US" sz="1400" dirty="0"/>
              <a:t> </a:t>
            </a:r>
            <a:r>
              <a:rPr lang="en-US" sz="1400" dirty="0" err="1"/>
              <a:t>услуги</a:t>
            </a:r>
            <a:r>
              <a:rPr lang="en-US" sz="1400" dirty="0"/>
              <a:t> </a:t>
            </a:r>
            <a:r>
              <a:rPr lang="en-US" sz="1400" dirty="0" err="1"/>
              <a:t>сельскохозяйственным</a:t>
            </a:r>
            <a:r>
              <a:rPr lang="en-US" sz="1400" dirty="0"/>
              <a:t> </a:t>
            </a:r>
            <a:r>
              <a:rPr lang="en-US" sz="1400" dirty="0" err="1"/>
              <a:t>товаропроизводителям</a:t>
            </a:r>
            <a:r>
              <a:rPr lang="en-US" sz="1400" dirty="0"/>
              <a:t>, </a:t>
            </a:r>
            <a:r>
              <a:rPr lang="en-US" sz="1400" dirty="0" err="1"/>
              <a:t>признаваемым</a:t>
            </a:r>
            <a:r>
              <a:rPr lang="en-US" sz="1400" dirty="0"/>
              <a:t> </a:t>
            </a:r>
            <a:r>
              <a:rPr lang="en-US" sz="1400" dirty="0" err="1"/>
              <a:t>таковыми</a:t>
            </a:r>
            <a:r>
              <a:rPr lang="en-US" sz="1400" dirty="0"/>
              <a:t> в </a:t>
            </a:r>
            <a:r>
              <a:rPr lang="en-US" sz="1400" dirty="0" err="1"/>
              <a:t>целях</a:t>
            </a:r>
            <a:r>
              <a:rPr lang="en-US" sz="1400" dirty="0"/>
              <a:t> </a:t>
            </a:r>
            <a:r>
              <a:rPr lang="en-US" sz="1400" dirty="0" err="1"/>
              <a:t>настоящей</a:t>
            </a:r>
            <a:r>
              <a:rPr lang="en-US" sz="1400" dirty="0"/>
              <a:t> </a:t>
            </a:r>
            <a:r>
              <a:rPr lang="en-US" sz="1400" dirty="0" err="1"/>
              <a:t>главы</a:t>
            </a:r>
            <a:r>
              <a:rPr lang="en-US" sz="1400" dirty="0"/>
              <a:t>, </a:t>
            </a:r>
            <a:r>
              <a:rPr lang="en-US" sz="1400" dirty="0" err="1"/>
              <a:t>которые</a:t>
            </a:r>
            <a:r>
              <a:rPr lang="en-US" sz="1400" dirty="0"/>
              <a:t> </a:t>
            </a:r>
            <a:r>
              <a:rPr lang="en-US" sz="1400" dirty="0" err="1"/>
              <a:t>относятся</a:t>
            </a:r>
            <a:r>
              <a:rPr lang="en-US" sz="1400" dirty="0"/>
              <a:t> … к </a:t>
            </a:r>
            <a:r>
              <a:rPr lang="en-US" sz="1400" dirty="0" err="1"/>
              <a:t>вспомогательной</a:t>
            </a:r>
            <a:r>
              <a:rPr lang="en-US" sz="1400" dirty="0"/>
              <a:t> </a:t>
            </a:r>
            <a:r>
              <a:rPr lang="en-US" sz="1400" dirty="0" err="1"/>
              <a:t>деятельности</a:t>
            </a:r>
            <a:r>
              <a:rPr lang="en-US" sz="1400" dirty="0"/>
              <a:t> в </a:t>
            </a:r>
            <a:r>
              <a:rPr lang="en-US" sz="1400" dirty="0" err="1"/>
              <a:t>области</a:t>
            </a:r>
            <a:r>
              <a:rPr lang="en-US" sz="1400" dirty="0"/>
              <a:t> </a:t>
            </a:r>
            <a:r>
              <a:rPr lang="en-US" sz="1400" dirty="0" err="1"/>
              <a:t>производства</a:t>
            </a:r>
            <a:r>
              <a:rPr lang="en-US" sz="1400" dirty="0"/>
              <a:t> </a:t>
            </a:r>
            <a:r>
              <a:rPr lang="en-US" sz="1400" dirty="0" err="1"/>
              <a:t>сельскохозяйственных</a:t>
            </a:r>
            <a:r>
              <a:rPr lang="en-US" sz="1400" dirty="0"/>
              <a:t> </a:t>
            </a:r>
            <a:r>
              <a:rPr lang="en-US" sz="1400" dirty="0" err="1"/>
              <a:t>культур</a:t>
            </a:r>
            <a:r>
              <a:rPr lang="en-US" sz="1400" dirty="0"/>
              <a:t> и </a:t>
            </a:r>
            <a:r>
              <a:rPr lang="en-US" sz="1400" dirty="0" err="1"/>
              <a:t>послеуборочной</a:t>
            </a:r>
            <a:r>
              <a:rPr lang="en-US" sz="1400" dirty="0"/>
              <a:t> </a:t>
            </a:r>
            <a:r>
              <a:rPr lang="en-US" sz="1400" dirty="0" err="1"/>
              <a:t>обработки</a:t>
            </a:r>
            <a:r>
              <a:rPr lang="en-US" sz="1400" dirty="0"/>
              <a:t> </a:t>
            </a:r>
            <a:r>
              <a:rPr lang="en-US" sz="1400" dirty="0" err="1"/>
              <a:t>сельскохозяйственной</a:t>
            </a:r>
            <a:r>
              <a:rPr lang="en-US" sz="1400" dirty="0"/>
              <a:t> </a:t>
            </a:r>
            <a:r>
              <a:rPr lang="en-US" sz="1400" dirty="0" err="1"/>
              <a:t>продукции</a:t>
            </a:r>
            <a:r>
              <a:rPr lang="en-US" sz="1400" dirty="0"/>
              <a:t>, в </a:t>
            </a:r>
            <a:r>
              <a:rPr lang="en-US" sz="1400" dirty="0" err="1"/>
              <a:t>том</a:t>
            </a:r>
            <a:r>
              <a:rPr lang="en-US" sz="1400" dirty="0"/>
              <a:t> </a:t>
            </a:r>
            <a:r>
              <a:rPr lang="en-US" sz="1400" dirty="0" err="1"/>
              <a:t>числе</a:t>
            </a:r>
            <a:r>
              <a:rPr lang="en-US" sz="14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 err="1"/>
              <a:t>услуги</a:t>
            </a:r>
            <a:r>
              <a:rPr lang="en-US" sz="1400" dirty="0"/>
              <a:t> в </a:t>
            </a:r>
            <a:r>
              <a:rPr lang="en-US" sz="1400" dirty="0" err="1"/>
              <a:t>области</a:t>
            </a:r>
            <a:r>
              <a:rPr lang="en-US" sz="1400" dirty="0"/>
              <a:t> </a:t>
            </a:r>
            <a:r>
              <a:rPr lang="en-US" sz="1400" dirty="0" err="1"/>
              <a:t>растениеводства</a:t>
            </a:r>
            <a:r>
              <a:rPr lang="en-US" sz="1400" dirty="0"/>
              <a:t>…;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 err="1"/>
              <a:t>услуги</a:t>
            </a:r>
            <a:r>
              <a:rPr lang="en-US" sz="1400" dirty="0"/>
              <a:t> в </a:t>
            </a:r>
            <a:r>
              <a:rPr lang="en-US" sz="1400" dirty="0" err="1"/>
              <a:t>области</a:t>
            </a:r>
            <a:r>
              <a:rPr lang="en-US" sz="1400" dirty="0"/>
              <a:t> </a:t>
            </a:r>
            <a:r>
              <a:rPr lang="en-US" sz="1400" dirty="0" err="1"/>
              <a:t>животноводства</a:t>
            </a:r>
            <a:r>
              <a:rPr lang="en-US" sz="1400" dirty="0"/>
              <a:t>...</a:t>
            </a:r>
          </a:p>
        </p:txBody>
      </p:sp>
      <p:pic>
        <p:nvPicPr>
          <p:cNvPr id="4" name="Объект 3" descr="Изображение выглядит как трава, внешний, поле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CF8EA44D-7A20-474A-9EB6-03E2457EF8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6" r="897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6790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9F29E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BE4AC-9A40-41B8-9E86-F4D91A60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dirty="0" err="1"/>
              <a:t>Глава</a:t>
            </a:r>
            <a:r>
              <a:rPr lang="en-US" sz="2500" dirty="0"/>
              <a:t> КФХ </a:t>
            </a:r>
            <a:r>
              <a:rPr lang="en-US" sz="2500" dirty="0" err="1"/>
              <a:t>без</a:t>
            </a:r>
            <a:r>
              <a:rPr lang="en-US" sz="2500" dirty="0"/>
              <a:t> </a:t>
            </a:r>
            <a:r>
              <a:rPr lang="en-US" sz="2500" dirty="0" err="1"/>
              <a:t>статуса</a:t>
            </a:r>
            <a:r>
              <a:rPr lang="en-US" sz="2500" dirty="0"/>
              <a:t> </a:t>
            </a:r>
            <a:r>
              <a:rPr lang="en-US" sz="2500" dirty="0" err="1"/>
              <a:t>юридического</a:t>
            </a:r>
            <a:r>
              <a:rPr lang="en-US" sz="2500" dirty="0"/>
              <a:t> </a:t>
            </a:r>
            <a:r>
              <a:rPr lang="en-US" sz="2500" dirty="0" err="1"/>
              <a:t>лица</a:t>
            </a:r>
            <a:r>
              <a:rPr lang="en-US" sz="2500" dirty="0"/>
              <a:t> </a:t>
            </a:r>
            <a:r>
              <a:rPr lang="en-US" sz="2500" dirty="0" err="1"/>
              <a:t>уплачивает</a:t>
            </a:r>
            <a:r>
              <a:rPr lang="en-US" sz="2500" dirty="0"/>
              <a:t> </a:t>
            </a:r>
            <a:r>
              <a:rPr lang="en-US" sz="2500" dirty="0" err="1"/>
              <a:t>вместо</a:t>
            </a:r>
            <a:r>
              <a:rPr lang="en-US" sz="2500" dirty="0"/>
              <a:t> </a:t>
            </a:r>
            <a:r>
              <a:rPr lang="en-US" sz="2500" dirty="0" err="1"/>
              <a:t>налога</a:t>
            </a:r>
            <a:r>
              <a:rPr lang="en-US" sz="2500" dirty="0"/>
              <a:t> </a:t>
            </a:r>
            <a:r>
              <a:rPr lang="en-US" sz="2500" dirty="0" err="1"/>
              <a:t>на</a:t>
            </a:r>
            <a:r>
              <a:rPr lang="en-US" sz="2500" dirty="0"/>
              <a:t> </a:t>
            </a:r>
            <a:r>
              <a:rPr lang="en-US" sz="2500" dirty="0" err="1"/>
              <a:t>прибыль</a:t>
            </a:r>
            <a:r>
              <a:rPr lang="en-US" sz="2500" dirty="0"/>
              <a:t> НДФЛ (</a:t>
            </a:r>
            <a:r>
              <a:rPr lang="en-US" sz="2500" dirty="0" err="1"/>
              <a:t>по</a:t>
            </a:r>
            <a:r>
              <a:rPr lang="en-US" sz="2500" dirty="0"/>
              <a:t> </a:t>
            </a:r>
            <a:r>
              <a:rPr lang="en-US" sz="2500" dirty="0" err="1"/>
              <a:t>ставке</a:t>
            </a:r>
            <a:r>
              <a:rPr lang="en-US" sz="2500" dirty="0"/>
              <a:t> 13 %)</a:t>
            </a:r>
          </a:p>
        </p:txBody>
      </p:sp>
      <p:pic>
        <p:nvPicPr>
          <p:cNvPr id="6" name="Объект 5" descr="Изображение выглядит как трава, внешний, знак, поле&#10;&#10;Автоматически созданное описание">
            <a:extLst>
              <a:ext uri="{FF2B5EF4-FFF2-40B4-BE49-F238E27FC236}">
                <a16:creationId xmlns:a16="http://schemas.microsoft.com/office/drawing/2014/main" id="{570B2228-1A9A-4BB2-852A-534C8BB435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17" y="2782956"/>
            <a:ext cx="3449030" cy="344903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B7CF019-13C5-44DA-AC9D-39D653559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800" dirty="0" err="1"/>
              <a:t>Налоговый</a:t>
            </a:r>
            <a:r>
              <a:rPr lang="en-US" sz="1800" dirty="0"/>
              <a:t> </a:t>
            </a:r>
            <a:r>
              <a:rPr lang="en-US" sz="1800" dirty="0" err="1"/>
              <a:t>Кодекс</a:t>
            </a:r>
            <a:r>
              <a:rPr lang="en-US" sz="1800" dirty="0"/>
              <a:t> РФ, </a:t>
            </a:r>
            <a:r>
              <a:rPr lang="en-US" sz="1800" dirty="0" err="1"/>
              <a:t>ст</a:t>
            </a:r>
            <a:r>
              <a:rPr lang="en-US" sz="1800" dirty="0"/>
              <a:t>. 217</a:t>
            </a:r>
            <a:r>
              <a:rPr lang="ru-RU" sz="1800" dirty="0"/>
              <a:t>:</a:t>
            </a: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err="1"/>
              <a:t>Не</a:t>
            </a:r>
            <a:r>
              <a:rPr lang="en-US" sz="1800" dirty="0"/>
              <a:t> </a:t>
            </a:r>
            <a:r>
              <a:rPr lang="en-US" sz="1800" dirty="0" err="1"/>
              <a:t>подлежат</a:t>
            </a:r>
            <a:r>
              <a:rPr lang="en-US" sz="1800" dirty="0"/>
              <a:t> </a:t>
            </a:r>
            <a:r>
              <a:rPr lang="en-US" sz="1800" dirty="0" err="1"/>
              <a:t>налогообложению</a:t>
            </a:r>
            <a:r>
              <a:rPr lang="en-US" sz="1800" dirty="0"/>
              <a:t> (</a:t>
            </a:r>
            <a:r>
              <a:rPr lang="en-US" sz="1800" dirty="0" err="1"/>
              <a:t>освобождаются</a:t>
            </a:r>
            <a:r>
              <a:rPr lang="en-US" sz="1800" dirty="0"/>
              <a:t> </a:t>
            </a:r>
            <a:r>
              <a:rPr lang="en-US" sz="1800" dirty="0" err="1"/>
              <a:t>от</a:t>
            </a:r>
            <a:r>
              <a:rPr lang="en-US" sz="1800" dirty="0"/>
              <a:t> </a:t>
            </a:r>
            <a:r>
              <a:rPr lang="en-US" sz="1800" dirty="0" err="1"/>
              <a:t>налогообложения</a:t>
            </a:r>
            <a:r>
              <a:rPr lang="en-US" sz="1800" dirty="0"/>
              <a:t>) </a:t>
            </a:r>
            <a:r>
              <a:rPr lang="en-US" sz="1800" dirty="0" err="1"/>
              <a:t>следующие</a:t>
            </a:r>
            <a:r>
              <a:rPr lang="en-US" sz="1800" dirty="0"/>
              <a:t> </a:t>
            </a:r>
            <a:r>
              <a:rPr lang="en-US" sz="1800" dirty="0" err="1"/>
              <a:t>виды</a:t>
            </a:r>
            <a:r>
              <a:rPr lang="en-US" sz="1800" dirty="0"/>
              <a:t> </a:t>
            </a:r>
            <a:r>
              <a:rPr lang="en-US" sz="1800" dirty="0" err="1"/>
              <a:t>доходов</a:t>
            </a:r>
            <a:r>
              <a:rPr lang="en-US" sz="1800" dirty="0"/>
              <a:t> </a:t>
            </a:r>
            <a:r>
              <a:rPr lang="en-US" sz="1800" dirty="0" err="1"/>
              <a:t>физических</a:t>
            </a:r>
            <a:r>
              <a:rPr lang="en-US" sz="1800" dirty="0"/>
              <a:t> </a:t>
            </a:r>
            <a:r>
              <a:rPr lang="en-US" sz="1800" dirty="0" err="1"/>
              <a:t>лиц</a:t>
            </a:r>
            <a:r>
              <a:rPr lang="en-US" sz="1800" dirty="0"/>
              <a:t>: …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14) </a:t>
            </a:r>
            <a:r>
              <a:rPr lang="en-US" sz="1800" dirty="0" err="1"/>
              <a:t>доходы</a:t>
            </a:r>
            <a:r>
              <a:rPr lang="en-US" sz="1800" dirty="0"/>
              <a:t> </a:t>
            </a:r>
            <a:r>
              <a:rPr lang="en-US" sz="1800" dirty="0" err="1"/>
              <a:t>членов</a:t>
            </a:r>
            <a:r>
              <a:rPr lang="en-US" sz="1800" dirty="0"/>
              <a:t> </a:t>
            </a:r>
            <a:r>
              <a:rPr lang="en-US" sz="1800" dirty="0" err="1"/>
              <a:t>крестьянского</a:t>
            </a:r>
            <a:r>
              <a:rPr lang="en-US" sz="1800" dirty="0"/>
              <a:t> (</a:t>
            </a:r>
            <a:r>
              <a:rPr lang="en-US" sz="1800" dirty="0" err="1"/>
              <a:t>фермерского</a:t>
            </a:r>
            <a:r>
              <a:rPr lang="en-US" sz="1800" dirty="0"/>
              <a:t>) </a:t>
            </a:r>
            <a:r>
              <a:rPr lang="en-US" sz="1800" dirty="0" err="1"/>
              <a:t>хозяйства</a:t>
            </a:r>
            <a:r>
              <a:rPr lang="en-US" sz="1800" dirty="0"/>
              <a:t>, </a:t>
            </a:r>
            <a:r>
              <a:rPr lang="en-US" sz="1800" dirty="0" err="1"/>
              <a:t>получаемые</a:t>
            </a:r>
            <a:r>
              <a:rPr lang="en-US" sz="1800" dirty="0"/>
              <a:t> в </a:t>
            </a:r>
            <a:r>
              <a:rPr lang="en-US" sz="1800" dirty="0" err="1"/>
              <a:t>этом</a:t>
            </a:r>
            <a:r>
              <a:rPr lang="en-US" sz="1800" dirty="0"/>
              <a:t> </a:t>
            </a:r>
            <a:r>
              <a:rPr lang="en-US" sz="1800" dirty="0" err="1"/>
              <a:t>хозяйстве</a:t>
            </a:r>
            <a:r>
              <a:rPr lang="en-US" sz="1800" dirty="0"/>
              <a:t> </a:t>
            </a:r>
            <a:r>
              <a:rPr lang="en-US" sz="1800" dirty="0" err="1"/>
              <a:t>от</a:t>
            </a:r>
            <a:r>
              <a:rPr lang="en-US" sz="1800" dirty="0"/>
              <a:t> </a:t>
            </a:r>
            <a:r>
              <a:rPr lang="en-US" sz="1800" dirty="0" err="1"/>
              <a:t>производства</a:t>
            </a:r>
            <a:r>
              <a:rPr lang="en-US" sz="1800" dirty="0"/>
              <a:t> и </a:t>
            </a:r>
            <a:r>
              <a:rPr lang="en-US" sz="1800" dirty="0" err="1"/>
              <a:t>реализации</a:t>
            </a:r>
            <a:r>
              <a:rPr lang="en-US" sz="1800" dirty="0"/>
              <a:t> </a:t>
            </a:r>
            <a:r>
              <a:rPr lang="en-US" sz="1800" dirty="0" err="1"/>
              <a:t>сельскохозяйственной</a:t>
            </a:r>
            <a:r>
              <a:rPr lang="en-US" sz="1800" dirty="0"/>
              <a:t> </a:t>
            </a:r>
            <a:r>
              <a:rPr lang="en-US" sz="1800" dirty="0" err="1"/>
              <a:t>продукции</a:t>
            </a:r>
            <a:r>
              <a:rPr lang="en-US" sz="1800" dirty="0"/>
              <a:t>, а </a:t>
            </a:r>
            <a:r>
              <a:rPr lang="en-US" sz="1800" dirty="0" err="1"/>
              <a:t>также</a:t>
            </a:r>
            <a:r>
              <a:rPr lang="en-US" sz="1800" dirty="0"/>
              <a:t> </a:t>
            </a:r>
            <a:r>
              <a:rPr lang="en-US" sz="1800" dirty="0" err="1"/>
              <a:t>от</a:t>
            </a:r>
            <a:r>
              <a:rPr lang="en-US" sz="1800" dirty="0"/>
              <a:t> </a:t>
            </a:r>
            <a:r>
              <a:rPr lang="en-US" sz="1800" dirty="0" err="1"/>
              <a:t>производства</a:t>
            </a:r>
            <a:r>
              <a:rPr lang="en-US" sz="1800" dirty="0"/>
              <a:t> </a:t>
            </a:r>
            <a:r>
              <a:rPr lang="en-US" sz="1800" dirty="0" err="1"/>
              <a:t>сельскохозяйственной</a:t>
            </a:r>
            <a:r>
              <a:rPr lang="en-US" sz="1800" dirty="0"/>
              <a:t> </a:t>
            </a:r>
            <a:r>
              <a:rPr lang="en-US" sz="1800" dirty="0" err="1"/>
              <a:t>продукции</a:t>
            </a:r>
            <a:r>
              <a:rPr lang="en-US" sz="1800" dirty="0"/>
              <a:t>, </a:t>
            </a:r>
            <a:r>
              <a:rPr lang="en-US" sz="1800" dirty="0" err="1"/>
              <a:t>ее</a:t>
            </a:r>
            <a:r>
              <a:rPr lang="en-US" sz="1800" dirty="0"/>
              <a:t> </a:t>
            </a:r>
            <a:r>
              <a:rPr lang="en-US" sz="1800" dirty="0" err="1"/>
              <a:t>переработки</a:t>
            </a:r>
            <a:r>
              <a:rPr lang="en-US" sz="1800" dirty="0"/>
              <a:t> и </a:t>
            </a:r>
            <a:r>
              <a:rPr lang="en-US" sz="1800" dirty="0" err="1"/>
              <a:t>реализации</a:t>
            </a:r>
            <a:r>
              <a:rPr lang="en-US" sz="1800" dirty="0"/>
              <a:t>, - в </a:t>
            </a:r>
            <a:r>
              <a:rPr lang="en-US" sz="1800" dirty="0" err="1"/>
              <a:t>течение</a:t>
            </a:r>
            <a:r>
              <a:rPr lang="en-US" sz="1800" dirty="0"/>
              <a:t> </a:t>
            </a:r>
            <a:r>
              <a:rPr lang="en-US" sz="1800" dirty="0" err="1"/>
              <a:t>пяти</a:t>
            </a:r>
            <a:r>
              <a:rPr lang="en-US" sz="1800" dirty="0"/>
              <a:t> </a:t>
            </a:r>
            <a:r>
              <a:rPr lang="en-US" sz="1800" dirty="0" err="1"/>
              <a:t>лет</a:t>
            </a:r>
            <a:r>
              <a:rPr lang="en-US" sz="1800" dirty="0"/>
              <a:t>, </a:t>
            </a:r>
            <a:r>
              <a:rPr lang="en-US" sz="1800" dirty="0" err="1"/>
              <a:t>считая</a:t>
            </a:r>
            <a:r>
              <a:rPr lang="en-US" sz="1800" dirty="0"/>
              <a:t> с </a:t>
            </a:r>
            <a:r>
              <a:rPr lang="en-US" sz="1800" dirty="0" err="1"/>
              <a:t>года</a:t>
            </a:r>
            <a:r>
              <a:rPr lang="en-US" sz="1800" dirty="0"/>
              <a:t> </a:t>
            </a:r>
            <a:r>
              <a:rPr lang="en-US" sz="1800" dirty="0" err="1"/>
              <a:t>регистрации</a:t>
            </a:r>
            <a:r>
              <a:rPr lang="en-US" sz="1800" dirty="0"/>
              <a:t> </a:t>
            </a:r>
            <a:r>
              <a:rPr lang="en-US" sz="1800" dirty="0" err="1"/>
              <a:t>указанного</a:t>
            </a:r>
            <a:r>
              <a:rPr lang="en-US" sz="1800" dirty="0"/>
              <a:t> </a:t>
            </a:r>
            <a:r>
              <a:rPr lang="en-US" sz="1800" dirty="0" err="1"/>
              <a:t>хозяйства</a:t>
            </a:r>
            <a:r>
              <a:rPr lang="en-US" sz="18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err="1"/>
              <a:t>Настоящая</a:t>
            </a:r>
            <a:r>
              <a:rPr lang="en-US" sz="1800" dirty="0"/>
              <a:t> </a:t>
            </a:r>
            <a:r>
              <a:rPr lang="en-US" sz="1800" dirty="0" err="1"/>
              <a:t>норма</a:t>
            </a:r>
            <a:r>
              <a:rPr lang="en-US" sz="1800" dirty="0"/>
              <a:t> </a:t>
            </a:r>
            <a:r>
              <a:rPr lang="en-US" sz="1800" dirty="0" err="1"/>
              <a:t>применяется</a:t>
            </a:r>
            <a:r>
              <a:rPr lang="en-US" sz="1800" dirty="0"/>
              <a:t> к </a:t>
            </a:r>
            <a:r>
              <a:rPr lang="en-US" sz="1800" dirty="0" err="1"/>
              <a:t>доходам</a:t>
            </a:r>
            <a:r>
              <a:rPr lang="en-US" sz="1800" dirty="0"/>
              <a:t> </a:t>
            </a:r>
            <a:r>
              <a:rPr lang="en-US" sz="1800" dirty="0" err="1"/>
              <a:t>тех</a:t>
            </a:r>
            <a:r>
              <a:rPr lang="en-US" sz="1800" dirty="0"/>
              <a:t> </a:t>
            </a:r>
            <a:r>
              <a:rPr lang="en-US" sz="1800" dirty="0" err="1"/>
              <a:t>членов</a:t>
            </a:r>
            <a:r>
              <a:rPr lang="en-US" sz="1800" dirty="0"/>
              <a:t> </a:t>
            </a:r>
            <a:r>
              <a:rPr lang="en-US" sz="1800" dirty="0" err="1"/>
              <a:t>крестьянского</a:t>
            </a:r>
            <a:r>
              <a:rPr lang="en-US" sz="1800" dirty="0"/>
              <a:t> (</a:t>
            </a:r>
            <a:r>
              <a:rPr lang="en-US" sz="1800" dirty="0" err="1"/>
              <a:t>фермерского</a:t>
            </a:r>
            <a:r>
              <a:rPr lang="en-US" sz="1800" dirty="0"/>
              <a:t>) </a:t>
            </a:r>
            <a:r>
              <a:rPr lang="en-US" sz="1800" dirty="0" err="1"/>
              <a:t>хозяйства</a:t>
            </a:r>
            <a:r>
              <a:rPr lang="en-US" sz="1800" dirty="0"/>
              <a:t>, в </a:t>
            </a:r>
            <a:r>
              <a:rPr lang="en-US" sz="1800" dirty="0" err="1"/>
              <a:t>отношении</a:t>
            </a:r>
            <a:r>
              <a:rPr lang="en-US" sz="1800" dirty="0"/>
              <a:t> </a:t>
            </a:r>
            <a:r>
              <a:rPr lang="en-US" sz="1800" dirty="0" err="1"/>
              <a:t>которых</a:t>
            </a:r>
            <a:r>
              <a:rPr lang="en-US" sz="1800" dirty="0"/>
              <a:t> </a:t>
            </a:r>
            <a:r>
              <a:rPr lang="en-US" sz="1800" dirty="0" err="1"/>
              <a:t>такая</a:t>
            </a:r>
            <a:r>
              <a:rPr lang="en-US" sz="1800" dirty="0"/>
              <a:t> </a:t>
            </a:r>
            <a:r>
              <a:rPr lang="en-US" sz="1800" dirty="0" err="1"/>
              <a:t>норма</a:t>
            </a:r>
            <a:r>
              <a:rPr lang="en-US" sz="1800" dirty="0"/>
              <a:t> </a:t>
            </a:r>
            <a:r>
              <a:rPr lang="en-US" sz="1800" dirty="0" err="1"/>
              <a:t>ранее</a:t>
            </a:r>
            <a:r>
              <a:rPr lang="en-US" sz="1800" dirty="0"/>
              <a:t> </a:t>
            </a:r>
            <a:r>
              <a:rPr lang="en-US" sz="1800" dirty="0" err="1"/>
              <a:t>не</a:t>
            </a:r>
            <a:r>
              <a:rPr lang="en-US" sz="1800" dirty="0"/>
              <a:t> </a:t>
            </a:r>
            <a:r>
              <a:rPr lang="en-US" sz="1800" dirty="0" err="1"/>
              <a:t>применялась</a:t>
            </a:r>
            <a:r>
              <a:rPr lang="en-US" sz="18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6218491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2F41"/>
      </a:dk2>
      <a:lt2>
        <a:srgbClr val="E4E8E2"/>
      </a:lt2>
      <a:accent1>
        <a:srgbClr val="9F29E7"/>
      </a:accent1>
      <a:accent2>
        <a:srgbClr val="5D3CDC"/>
      </a:accent2>
      <a:accent3>
        <a:srgbClr val="2951E7"/>
      </a:accent3>
      <a:accent4>
        <a:srgbClr val="178ED5"/>
      </a:accent4>
      <a:accent5>
        <a:srgbClr val="20B6B0"/>
      </a:accent5>
      <a:accent6>
        <a:srgbClr val="14BA6D"/>
      </a:accent6>
      <a:hlink>
        <a:srgbClr val="348F9C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3305</Words>
  <Application>Microsoft Office PowerPoint</Application>
  <PresentationFormat>Широкоэкранный</PresentationFormat>
  <Paragraphs>323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Century Gothic</vt:lpstr>
      <vt:lpstr>Elephant</vt:lpstr>
      <vt:lpstr>Times New Roman</vt:lpstr>
      <vt:lpstr>Wingdings</vt:lpstr>
      <vt:lpstr>BrushVTI</vt:lpstr>
      <vt:lpstr>Налогообложение крестьянских (фермерских) хозяйств</vt:lpstr>
      <vt:lpstr>В настоящее время действуют следующие виды крестьянских (фермерских) хозяйств</vt:lpstr>
      <vt:lpstr>КФХ любого из видов может применять любую из основных систем налогообложения</vt:lpstr>
      <vt:lpstr>Сроки подачи заявления для перехода на специальный режим</vt:lpstr>
      <vt:lpstr>Общая система налогообложения (налог на прибыль) – предполагает уплату</vt:lpstr>
      <vt:lpstr>Налог на добавленную стоимость в сельскохозяйственном производстве</vt:lpstr>
      <vt:lpstr>Налог на прибыль уплачивают только юридические лица</vt:lpstr>
      <vt:lpstr>Критерий, установленный статьёй 346.2 Кодекса:</vt:lpstr>
      <vt:lpstr>Глава КФХ без статуса юридического лица уплачивает вместо налога на прибыль НДФЛ (по ставке 13 %)</vt:lpstr>
      <vt:lpstr>Проблема № 1, созданная Приказом ФНС РФ от 31 августа 2020 г. № ЕД-7-14/617@</vt:lpstr>
      <vt:lpstr>Налоговая база КФХ без статуса юрлица для целей НДФЛ</vt:lpstr>
      <vt:lpstr>Налогообложение имущества КФХ</vt:lpstr>
      <vt:lpstr>Налог на имущество зависит от статуса КФХ</vt:lpstr>
      <vt:lpstr>Упрощённая система налогообложения (НК РФ, ч. 2 ст. 346.11)</vt:lpstr>
      <vt:lpstr>Ограничения по применению УСН (ст. 346.12)</vt:lpstr>
      <vt:lpstr>Объекты налогообложения при упрощённой системе налогообложения</vt:lpstr>
      <vt:lpstr>Расширение возможностей применения УСН с 1 января 2021 г.</vt:lpstr>
      <vt:lpstr>Единый сельскохозяйственный налог (НК РФ, ч. 3 ст. 346.1)</vt:lpstr>
      <vt:lpstr>Критерий возможности перехода на ЕСХН (ст. 346.2 НК РФ)</vt:lpstr>
      <vt:lpstr>Объект налогообложения</vt:lpstr>
      <vt:lpstr>ЕСХН и налог на добавленную стоимость</vt:lpstr>
      <vt:lpstr>Освобождение плательщика ЕСХН от исчисления и уплаты НДС</vt:lpstr>
      <vt:lpstr>Патентная система налогообложения (только для ИП и КФХ без юридического лица)</vt:lpstr>
      <vt:lpstr>Условия применения ПСН</vt:lpstr>
      <vt:lpstr>Новые виды деятельности, допускающие применение ПСН, с 01.01.2021 г.</vt:lpstr>
      <vt:lpstr>Объект налогообложения ПСН</vt:lpstr>
      <vt:lpstr>С 01 января 2019 г. Налоговое законодательство дополнено новой системой налогообложения</vt:lpstr>
      <vt:lpstr>Нормативная база</vt:lpstr>
      <vt:lpstr>Налогоплательщики единого налога на профессиональный доход</vt:lpstr>
      <vt:lpstr>Главные характеристики единого налога на профессиональный доход</vt:lpstr>
      <vt:lpstr>Страховые взносы, уплачиваемые КФХ</vt:lpstr>
      <vt:lpstr>Страховые взносы, которые КФХ уплачивает как работодатель</vt:lpstr>
      <vt:lpstr>Взносы в фиксированном размере за членов КФХ (НК РФ, ст. 430, часть 2)</vt:lpstr>
      <vt:lpstr>Проблема № 2, созданная Приказом ФНС РФ от 31 августа 2020 г. № ЕД-7-14/617@</vt:lpstr>
      <vt:lpstr>Проблемы КФХ в связи с уплатой фиксированных платежей</vt:lpstr>
      <vt:lpstr>Что понимать под «оптимальной системой налогообложения»?</vt:lpstr>
      <vt:lpstr>Развилка № 1</vt:lpstr>
      <vt:lpstr>Развилка № 2.1 «Выбор оптимальной системы налогообложения без НДС – юрлица с 1 членом без наёмных работников»</vt:lpstr>
      <vt:lpstr>Развилка № 2.2 «Выбор оптимальной системы налогообложения без НДС – без образования юрлица с 1 членом без наёмных работников»</vt:lpstr>
      <vt:lpstr>Факторы, влияющие на выбор КФХ системы налогообложения</vt:lpstr>
      <vt:lpstr>Налогообложение грантов КФХ</vt:lpstr>
      <vt:lpstr>Особенности получения грантов КФХ – плательщиками НДС</vt:lpstr>
      <vt:lpstr>КФХ без образования юридического лица на ОСНО (глава КФХ – плательщик НДФЛ)</vt:lpstr>
      <vt:lpstr>КФХ в статусе юридического лица на ОСНО (плательщик налога на прибыль)</vt:lpstr>
      <vt:lpstr>КФХ применяет ЕСХН</vt:lpstr>
      <vt:lpstr>КФХ применяет УСН</vt:lpstr>
      <vt:lpstr>Особенности, связанные с применением УСН по базе «Доходы» (ст. 346.17 НК РФ)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Налогообложение КФХ</dc:title>
  <dc:creator>euser519</dc:creator>
  <cp:lastModifiedBy>Hodeg</cp:lastModifiedBy>
  <cp:revision>52</cp:revision>
  <cp:lastPrinted>2022-11-08T14:41:53Z</cp:lastPrinted>
  <dcterms:created xsi:type="dcterms:W3CDTF">2020-12-18T19:55:49Z</dcterms:created>
  <dcterms:modified xsi:type="dcterms:W3CDTF">2023-03-16T01:01:25Z</dcterms:modified>
</cp:coreProperties>
</file>